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0" r:id="rId5"/>
    <p:sldMasterId id="2147483874" r:id="rId6"/>
  </p:sldMasterIdLst>
  <p:notesMasterIdLst>
    <p:notesMasterId r:id="rId12"/>
  </p:notesMasterIdLst>
  <p:handoutMasterIdLst>
    <p:handoutMasterId r:id="rId13"/>
  </p:handoutMasterIdLst>
  <p:sldIdLst>
    <p:sldId id="256" r:id="rId7"/>
    <p:sldId id="257" r:id="rId8"/>
    <p:sldId id="259" r:id="rId9"/>
    <p:sldId id="258" r:id="rId10"/>
    <p:sldId id="260" r:id="rId11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4505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F2850"/>
    <a:srgbClr val="CC0066"/>
    <a:srgbClr val="CC3300"/>
    <a:srgbClr val="9900CC"/>
    <a:srgbClr val="FFFFFF"/>
    <a:srgbClr val="630D2E"/>
    <a:srgbClr val="0057A0"/>
    <a:srgbClr val="00A0DC"/>
    <a:srgbClr val="1430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836" autoAdjust="0"/>
    <p:restoredTop sz="91082" autoAdjust="0"/>
  </p:normalViewPr>
  <p:slideViewPr>
    <p:cSldViewPr>
      <p:cViewPr varScale="1">
        <p:scale>
          <a:sx n="106" d="100"/>
          <a:sy n="106" d="100"/>
        </p:scale>
        <p:origin x="-1392" y="-96"/>
      </p:cViewPr>
      <p:guideLst>
        <p:guide orient="horz" pos="2160"/>
        <p:guide pos="3840"/>
        <p:guide pos="450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302"/>
    </p:cViewPr>
  </p:sorterViewPr>
  <p:notesViewPr>
    <p:cSldViewPr>
      <p:cViewPr varScale="1">
        <p:scale>
          <a:sx n="61" d="100"/>
          <a:sy n="61" d="100"/>
        </p:scale>
        <p:origin x="-1632" y="-8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1.xml"/><Relationship Id="rId15" Type="http://schemas.openxmlformats.org/officeDocument/2006/relationships/viewProps" Target="viewProps.xml"/><Relationship Id="rId10" Type="http://schemas.openxmlformats.org/officeDocument/2006/relationships/slide" Target="slides/slide4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mtClean="0"/>
              <a:t>3/9/2015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62D3E2-7448-4118-9D0D-7F4B8E65A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104908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mtClean="0"/>
              <a:t>3/9/2015</a:t>
            </a:r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4A507E-BB74-4032-9A1B-68F4FD528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6557383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Boeing 12 column grid" hidden="1"/>
          <p:cNvGrpSpPr/>
          <p:nvPr userDrawn="1"/>
        </p:nvGrpSpPr>
        <p:grpSpPr>
          <a:xfrm>
            <a:off x="-1590" y="-6713"/>
            <a:ext cx="12192015" cy="6858000"/>
            <a:chOff x="-3" y="0"/>
            <a:chExt cx="9144011" cy="6858000"/>
          </a:xfrm>
        </p:grpSpPr>
        <p:sp>
          <p:nvSpPr>
            <p:cNvPr id="123" name="Freeform 2"/>
            <p:cNvSpPr>
              <a:spLocks/>
            </p:cNvSpPr>
            <p:nvPr/>
          </p:nvSpPr>
          <p:spPr bwMode="auto">
            <a:xfrm>
              <a:off x="467170" y="6638306"/>
              <a:ext cx="8497925" cy="10640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84"/>
                </a:cxn>
                <a:cxn ang="0">
                  <a:pos x="779" y="284"/>
                </a:cxn>
                <a:cxn ang="0">
                  <a:pos x="779" y="0"/>
                </a:cxn>
              </a:cxnLst>
              <a:rect l="0" t="0" r="r" b="b"/>
              <a:pathLst>
                <a:path w="779" h="284">
                  <a:moveTo>
                    <a:pt x="0" y="0"/>
                  </a:moveTo>
                  <a:lnTo>
                    <a:pt x="0" y="284"/>
                  </a:lnTo>
                  <a:lnTo>
                    <a:pt x="779" y="284"/>
                  </a:lnTo>
                  <a:lnTo>
                    <a:pt x="779" y="0"/>
                  </a:lnTo>
                </a:path>
              </a:pathLst>
            </a:cu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cxnSp>
          <p:nvCxnSpPr>
            <p:cNvPr id="124" name="Straight Connector 123"/>
            <p:cNvCxnSpPr/>
            <p:nvPr/>
          </p:nvCxnSpPr>
          <p:spPr>
            <a:xfrm>
              <a:off x="0" y="2178281"/>
              <a:ext cx="9144000" cy="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>
              <a:off x="0" y="2391170"/>
              <a:ext cx="9144000" cy="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6" name="Straight Connector 125"/>
            <p:cNvCxnSpPr/>
            <p:nvPr userDrawn="1"/>
          </p:nvCxnSpPr>
          <p:spPr>
            <a:xfrm>
              <a:off x="0" y="4463773"/>
              <a:ext cx="9144000" cy="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7" name="Straight Connector 126"/>
            <p:cNvCxnSpPr/>
            <p:nvPr userDrawn="1"/>
          </p:nvCxnSpPr>
          <p:spPr>
            <a:xfrm>
              <a:off x="0" y="4680061"/>
              <a:ext cx="9144000" cy="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28" name="Rectangle 127"/>
            <p:cNvSpPr/>
            <p:nvPr/>
          </p:nvSpPr>
          <p:spPr>
            <a:xfrm>
              <a:off x="465826" y="456356"/>
              <a:ext cx="8220974" cy="5944444"/>
            </a:xfrm>
            <a:prstGeom prst="rect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cxnSp>
          <p:nvCxnSpPr>
            <p:cNvPr id="129" name="Straight Connector 128"/>
            <p:cNvCxnSpPr/>
            <p:nvPr/>
          </p:nvCxnSpPr>
          <p:spPr>
            <a:xfrm>
              <a:off x="-3" y="2284726"/>
              <a:ext cx="9143998" cy="0"/>
            </a:xfrm>
            <a:prstGeom prst="line">
              <a:avLst/>
            </a:prstGeom>
            <a:noFill/>
            <a:ln w="190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>
              <a:off x="380" y="3429000"/>
              <a:ext cx="9143628" cy="7005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>
              <a:off x="-3" y="4572000"/>
              <a:ext cx="9143998" cy="0"/>
            </a:xfrm>
            <a:prstGeom prst="line">
              <a:avLst/>
            </a:prstGeom>
            <a:noFill/>
            <a:ln w="190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>
              <a:off x="4570813" y="0"/>
              <a:ext cx="0" cy="685800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grpSp>
          <p:nvGrpSpPr>
            <p:cNvPr id="133" name="Group 37"/>
            <p:cNvGrpSpPr/>
            <p:nvPr/>
          </p:nvGrpSpPr>
          <p:grpSpPr>
            <a:xfrm>
              <a:off x="1001322" y="0"/>
              <a:ext cx="7134890" cy="6858000"/>
              <a:chOff x="595620" y="0"/>
              <a:chExt cx="7935974" cy="5943600"/>
            </a:xfrm>
          </p:grpSpPr>
          <p:cxnSp>
            <p:nvCxnSpPr>
              <p:cNvPr id="151" name="Straight Connector 20"/>
              <p:cNvCxnSpPr/>
              <p:nvPr/>
            </p:nvCxnSpPr>
            <p:spPr>
              <a:xfrm>
                <a:off x="595620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2" name="Straight Connector 15"/>
              <p:cNvCxnSpPr/>
              <p:nvPr/>
            </p:nvCxnSpPr>
            <p:spPr>
              <a:xfrm>
                <a:off x="766333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3" name="Straight Connector 152"/>
              <p:cNvCxnSpPr/>
              <p:nvPr/>
            </p:nvCxnSpPr>
            <p:spPr>
              <a:xfrm>
                <a:off x="1373053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4" name="Straight Connector 153"/>
              <p:cNvCxnSpPr/>
              <p:nvPr/>
            </p:nvCxnSpPr>
            <p:spPr>
              <a:xfrm>
                <a:off x="2321102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5" name="Straight Connector 154"/>
              <p:cNvCxnSpPr/>
              <p:nvPr/>
            </p:nvCxnSpPr>
            <p:spPr>
              <a:xfrm>
                <a:off x="3703236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6" name="Straight Connector 155"/>
              <p:cNvCxnSpPr/>
              <p:nvPr/>
            </p:nvCxnSpPr>
            <p:spPr>
              <a:xfrm>
                <a:off x="4480933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7" name="Straight Connector 156"/>
              <p:cNvCxnSpPr/>
              <p:nvPr/>
            </p:nvCxnSpPr>
            <p:spPr>
              <a:xfrm>
                <a:off x="4644527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8" name="Straight Connector 157"/>
              <p:cNvCxnSpPr/>
              <p:nvPr/>
            </p:nvCxnSpPr>
            <p:spPr>
              <a:xfrm>
                <a:off x="5257022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9" name="Straight Connector 158"/>
              <p:cNvCxnSpPr/>
              <p:nvPr/>
            </p:nvCxnSpPr>
            <p:spPr>
              <a:xfrm>
                <a:off x="5420405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0" name="Straight Connector 159"/>
              <p:cNvCxnSpPr/>
              <p:nvPr/>
            </p:nvCxnSpPr>
            <p:spPr>
              <a:xfrm>
                <a:off x="6026204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1" name="Straight Connector 160"/>
              <p:cNvCxnSpPr/>
              <p:nvPr userDrawn="1"/>
            </p:nvCxnSpPr>
            <p:spPr>
              <a:xfrm>
                <a:off x="1542111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2" name="Straight Connector 161"/>
              <p:cNvCxnSpPr/>
              <p:nvPr userDrawn="1"/>
            </p:nvCxnSpPr>
            <p:spPr>
              <a:xfrm>
                <a:off x="2135402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3" name="Straight Connector 162"/>
              <p:cNvCxnSpPr/>
              <p:nvPr userDrawn="1"/>
            </p:nvCxnSpPr>
            <p:spPr>
              <a:xfrm>
                <a:off x="3097447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4" name="Straight Connector 163"/>
              <p:cNvCxnSpPr/>
              <p:nvPr userDrawn="1"/>
            </p:nvCxnSpPr>
            <p:spPr>
              <a:xfrm>
                <a:off x="2925808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5" name="Straight Connector 164"/>
              <p:cNvCxnSpPr/>
              <p:nvPr userDrawn="1"/>
            </p:nvCxnSpPr>
            <p:spPr>
              <a:xfrm>
                <a:off x="3867350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6" name="Straight Connector 165"/>
              <p:cNvCxnSpPr/>
              <p:nvPr userDrawn="1"/>
            </p:nvCxnSpPr>
            <p:spPr>
              <a:xfrm>
                <a:off x="6204177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7" name="Straight Connector 166"/>
              <p:cNvCxnSpPr/>
              <p:nvPr userDrawn="1"/>
            </p:nvCxnSpPr>
            <p:spPr>
              <a:xfrm>
                <a:off x="6811833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8" name="Straight Connector 167"/>
              <p:cNvCxnSpPr/>
              <p:nvPr userDrawn="1"/>
            </p:nvCxnSpPr>
            <p:spPr>
              <a:xfrm>
                <a:off x="6977246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9" name="Straight Connector 168"/>
              <p:cNvCxnSpPr/>
              <p:nvPr userDrawn="1"/>
            </p:nvCxnSpPr>
            <p:spPr>
              <a:xfrm>
                <a:off x="7587917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70" name="Straight Connector 169"/>
              <p:cNvCxnSpPr/>
              <p:nvPr userDrawn="1"/>
            </p:nvCxnSpPr>
            <p:spPr>
              <a:xfrm>
                <a:off x="7749645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71" name="Straight Connector 170"/>
              <p:cNvCxnSpPr/>
              <p:nvPr userDrawn="1"/>
            </p:nvCxnSpPr>
            <p:spPr>
              <a:xfrm>
                <a:off x="8366030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72" name="Straight Connector 171"/>
              <p:cNvCxnSpPr/>
              <p:nvPr userDrawn="1"/>
            </p:nvCxnSpPr>
            <p:spPr>
              <a:xfrm>
                <a:off x="8531594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34" name="Freeform 133"/>
            <p:cNvSpPr/>
            <p:nvPr/>
          </p:nvSpPr>
          <p:spPr>
            <a:xfrm>
              <a:off x="6417955" y="467138"/>
              <a:ext cx="2268894" cy="138287"/>
            </a:xfrm>
            <a:custGeom>
              <a:avLst/>
              <a:gdLst>
                <a:gd name="connsiteX0" fmla="*/ 1971675 w 1971675"/>
                <a:gd name="connsiteY0" fmla="*/ 0 h 152400"/>
                <a:gd name="connsiteX1" fmla="*/ 1971675 w 1971675"/>
                <a:gd name="connsiteY1" fmla="*/ 142875 h 152400"/>
                <a:gd name="connsiteX2" fmla="*/ 0 w 1971675"/>
                <a:gd name="connsiteY2" fmla="*/ 152400 h 152400"/>
                <a:gd name="connsiteX0" fmla="*/ 1971675 w 1971675"/>
                <a:gd name="connsiteY0" fmla="*/ 0 h 144517"/>
                <a:gd name="connsiteX1" fmla="*/ 1971675 w 1971675"/>
                <a:gd name="connsiteY1" fmla="*/ 142875 h 144517"/>
                <a:gd name="connsiteX2" fmla="*/ 0 w 1971675"/>
                <a:gd name="connsiteY2" fmla="*/ 144517 h 144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1675" h="144517">
                  <a:moveTo>
                    <a:pt x="1971675" y="0"/>
                  </a:moveTo>
                  <a:lnTo>
                    <a:pt x="1971675" y="142875"/>
                  </a:lnTo>
                  <a:lnTo>
                    <a:pt x="0" y="144517"/>
                  </a:lnTo>
                </a:path>
              </a:pathLst>
            </a:cu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cxnSp>
          <p:nvCxnSpPr>
            <p:cNvPr id="135" name="Straight Connector 134"/>
            <p:cNvCxnSpPr/>
            <p:nvPr userDrawn="1"/>
          </p:nvCxnSpPr>
          <p:spPr>
            <a:xfrm>
              <a:off x="0" y="759628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 userDrawn="1"/>
          </p:nvCxnSpPr>
          <p:spPr>
            <a:xfrm>
              <a:off x="0" y="1520764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/>
            <p:nvPr userDrawn="1"/>
          </p:nvCxnSpPr>
          <p:spPr>
            <a:xfrm>
              <a:off x="0" y="3047137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 userDrawn="1"/>
          </p:nvCxnSpPr>
          <p:spPr>
            <a:xfrm>
              <a:off x="0" y="3808273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 userDrawn="1"/>
          </p:nvCxnSpPr>
          <p:spPr>
            <a:xfrm>
              <a:off x="0" y="5337663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/>
            <p:nvPr userDrawn="1"/>
          </p:nvCxnSpPr>
          <p:spPr>
            <a:xfrm>
              <a:off x="0" y="6098799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/>
            <p:nvPr userDrawn="1"/>
          </p:nvCxnSpPr>
          <p:spPr>
            <a:xfrm>
              <a:off x="8980098" y="759628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/>
            <p:nvPr userDrawn="1"/>
          </p:nvCxnSpPr>
          <p:spPr>
            <a:xfrm>
              <a:off x="8980098" y="1520764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 userDrawn="1"/>
          </p:nvCxnSpPr>
          <p:spPr>
            <a:xfrm>
              <a:off x="8980098" y="3047137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/>
            <p:nvPr userDrawn="1"/>
          </p:nvCxnSpPr>
          <p:spPr>
            <a:xfrm>
              <a:off x="8980098" y="3808273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 userDrawn="1"/>
          </p:nvCxnSpPr>
          <p:spPr>
            <a:xfrm>
              <a:off x="8980098" y="5337663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/>
            <p:nvPr userDrawn="1"/>
          </p:nvCxnSpPr>
          <p:spPr>
            <a:xfrm>
              <a:off x="8980098" y="6098799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 userDrawn="1"/>
          </p:nvCxnSpPr>
          <p:spPr>
            <a:xfrm flipH="1">
              <a:off x="7418717" y="4572000"/>
              <a:ext cx="1725283" cy="2286000"/>
            </a:xfrm>
            <a:prstGeom prst="line">
              <a:avLst/>
            </a:prstGeom>
            <a:ln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/>
            <p:nvPr userDrawn="1"/>
          </p:nvCxnSpPr>
          <p:spPr>
            <a:xfrm flipH="1">
              <a:off x="5693434" y="2277373"/>
              <a:ext cx="3450568" cy="4572000"/>
            </a:xfrm>
            <a:prstGeom prst="line">
              <a:avLst/>
            </a:prstGeom>
            <a:ln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/>
            <p:nvPr userDrawn="1"/>
          </p:nvCxnSpPr>
          <p:spPr>
            <a:xfrm flipH="1">
              <a:off x="6556076" y="3429000"/>
              <a:ext cx="2587926" cy="3429000"/>
            </a:xfrm>
            <a:prstGeom prst="line">
              <a:avLst/>
            </a:prstGeom>
            <a:ln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/>
            <p:nvPr userDrawn="1"/>
          </p:nvCxnSpPr>
          <p:spPr>
            <a:xfrm>
              <a:off x="0" y="1097208"/>
              <a:ext cx="9144000" cy="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430410" y="4118994"/>
            <a:ext cx="9682171" cy="860581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lnSpc>
                <a:spcPts val="6300"/>
              </a:lnSpc>
              <a:defRPr sz="5100" b="1" kern="1200" spc="-25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2" hasCustomPrompt="1"/>
          </p:nvPr>
        </p:nvSpPr>
        <p:spPr>
          <a:xfrm>
            <a:off x="441325" y="5004995"/>
            <a:ext cx="9671256" cy="523875"/>
          </a:xfrm>
        </p:spPr>
        <p:txBody>
          <a:bodyPr/>
          <a:lstStyle>
            <a:lvl1pPr marL="0" indent="0">
              <a:buFontTx/>
              <a:buNone/>
              <a:defRPr b="1" kern="1200" spc="-20" baseline="0">
                <a:solidFill>
                  <a:schemeClr val="accent6"/>
                </a:solidFill>
              </a:defRPr>
            </a:lvl1pPr>
          </a:lstStyle>
          <a:p>
            <a:pPr marL="227013" marR="0" lvl="0" indent="-227013" algn="l" defTabSz="820738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3"/>
          </p:nvPr>
        </p:nvSpPr>
        <p:spPr>
          <a:xfrm>
            <a:off x="472480" y="5733256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50261AF-D39F-EC42-8AAA-179F004E1E0F}" type="datetime4">
              <a:rPr lang="en-GB" smtClean="0"/>
              <a:pPr/>
              <a:t>17 January 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10846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ngle Column Wide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Boeing 12 column grid" hidden="1"/>
          <p:cNvGrpSpPr/>
          <p:nvPr userDrawn="1"/>
        </p:nvGrpSpPr>
        <p:grpSpPr>
          <a:xfrm>
            <a:off x="-1590" y="-6713"/>
            <a:ext cx="12192015" cy="6858000"/>
            <a:chOff x="-3" y="0"/>
            <a:chExt cx="9144011" cy="6858000"/>
          </a:xfrm>
        </p:grpSpPr>
        <p:sp>
          <p:nvSpPr>
            <p:cNvPr id="123" name="Freeform 2"/>
            <p:cNvSpPr>
              <a:spLocks/>
            </p:cNvSpPr>
            <p:nvPr/>
          </p:nvSpPr>
          <p:spPr bwMode="auto">
            <a:xfrm>
              <a:off x="467170" y="6638306"/>
              <a:ext cx="8497925" cy="10640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84"/>
                </a:cxn>
                <a:cxn ang="0">
                  <a:pos x="779" y="284"/>
                </a:cxn>
                <a:cxn ang="0">
                  <a:pos x="779" y="0"/>
                </a:cxn>
              </a:cxnLst>
              <a:rect l="0" t="0" r="r" b="b"/>
              <a:pathLst>
                <a:path w="779" h="284">
                  <a:moveTo>
                    <a:pt x="0" y="0"/>
                  </a:moveTo>
                  <a:lnTo>
                    <a:pt x="0" y="284"/>
                  </a:lnTo>
                  <a:lnTo>
                    <a:pt x="779" y="284"/>
                  </a:lnTo>
                  <a:lnTo>
                    <a:pt x="779" y="0"/>
                  </a:lnTo>
                </a:path>
              </a:pathLst>
            </a:cu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FFFFFF"/>
                </a:solidFill>
              </a:endParaRPr>
            </a:p>
          </p:txBody>
        </p:sp>
        <p:cxnSp>
          <p:nvCxnSpPr>
            <p:cNvPr id="124" name="Straight Connector 123"/>
            <p:cNvCxnSpPr/>
            <p:nvPr/>
          </p:nvCxnSpPr>
          <p:spPr>
            <a:xfrm>
              <a:off x="0" y="2178281"/>
              <a:ext cx="9144000" cy="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>
              <a:off x="0" y="2391170"/>
              <a:ext cx="9144000" cy="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6" name="Straight Connector 125"/>
            <p:cNvCxnSpPr/>
            <p:nvPr userDrawn="1"/>
          </p:nvCxnSpPr>
          <p:spPr>
            <a:xfrm>
              <a:off x="0" y="4463773"/>
              <a:ext cx="9144000" cy="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7" name="Straight Connector 126"/>
            <p:cNvCxnSpPr/>
            <p:nvPr userDrawn="1"/>
          </p:nvCxnSpPr>
          <p:spPr>
            <a:xfrm>
              <a:off x="0" y="4680061"/>
              <a:ext cx="9144000" cy="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28" name="Rectangle 127"/>
            <p:cNvSpPr/>
            <p:nvPr/>
          </p:nvSpPr>
          <p:spPr>
            <a:xfrm>
              <a:off x="465826" y="456356"/>
              <a:ext cx="8220974" cy="5944444"/>
            </a:xfrm>
            <a:prstGeom prst="rect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cxnSp>
          <p:nvCxnSpPr>
            <p:cNvPr id="129" name="Straight Connector 128"/>
            <p:cNvCxnSpPr/>
            <p:nvPr/>
          </p:nvCxnSpPr>
          <p:spPr>
            <a:xfrm>
              <a:off x="-3" y="2284726"/>
              <a:ext cx="9143998" cy="0"/>
            </a:xfrm>
            <a:prstGeom prst="line">
              <a:avLst/>
            </a:prstGeom>
            <a:noFill/>
            <a:ln w="190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>
              <a:off x="380" y="3429000"/>
              <a:ext cx="9143628" cy="7005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>
              <a:off x="-3" y="4572000"/>
              <a:ext cx="9143998" cy="0"/>
            </a:xfrm>
            <a:prstGeom prst="line">
              <a:avLst/>
            </a:prstGeom>
            <a:noFill/>
            <a:ln w="190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>
              <a:off x="4570813" y="0"/>
              <a:ext cx="0" cy="685800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grpSp>
          <p:nvGrpSpPr>
            <p:cNvPr id="133" name="Group 37"/>
            <p:cNvGrpSpPr/>
            <p:nvPr/>
          </p:nvGrpSpPr>
          <p:grpSpPr>
            <a:xfrm>
              <a:off x="1001322" y="0"/>
              <a:ext cx="7134890" cy="6858000"/>
              <a:chOff x="595620" y="0"/>
              <a:chExt cx="7935974" cy="5943600"/>
            </a:xfrm>
          </p:grpSpPr>
          <p:cxnSp>
            <p:nvCxnSpPr>
              <p:cNvPr id="151" name="Straight Connector 20"/>
              <p:cNvCxnSpPr/>
              <p:nvPr/>
            </p:nvCxnSpPr>
            <p:spPr>
              <a:xfrm>
                <a:off x="595620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2" name="Straight Connector 15"/>
              <p:cNvCxnSpPr/>
              <p:nvPr/>
            </p:nvCxnSpPr>
            <p:spPr>
              <a:xfrm>
                <a:off x="766333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3" name="Straight Connector 152"/>
              <p:cNvCxnSpPr/>
              <p:nvPr/>
            </p:nvCxnSpPr>
            <p:spPr>
              <a:xfrm>
                <a:off x="1373053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4" name="Straight Connector 153"/>
              <p:cNvCxnSpPr/>
              <p:nvPr/>
            </p:nvCxnSpPr>
            <p:spPr>
              <a:xfrm>
                <a:off x="2321102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5" name="Straight Connector 154"/>
              <p:cNvCxnSpPr/>
              <p:nvPr/>
            </p:nvCxnSpPr>
            <p:spPr>
              <a:xfrm>
                <a:off x="3703236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6" name="Straight Connector 155"/>
              <p:cNvCxnSpPr/>
              <p:nvPr/>
            </p:nvCxnSpPr>
            <p:spPr>
              <a:xfrm>
                <a:off x="4480933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7" name="Straight Connector 156"/>
              <p:cNvCxnSpPr/>
              <p:nvPr/>
            </p:nvCxnSpPr>
            <p:spPr>
              <a:xfrm>
                <a:off x="4644527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8" name="Straight Connector 157"/>
              <p:cNvCxnSpPr/>
              <p:nvPr/>
            </p:nvCxnSpPr>
            <p:spPr>
              <a:xfrm>
                <a:off x="5257022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9" name="Straight Connector 158"/>
              <p:cNvCxnSpPr/>
              <p:nvPr/>
            </p:nvCxnSpPr>
            <p:spPr>
              <a:xfrm>
                <a:off x="5420405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0" name="Straight Connector 159"/>
              <p:cNvCxnSpPr/>
              <p:nvPr/>
            </p:nvCxnSpPr>
            <p:spPr>
              <a:xfrm>
                <a:off x="6026204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1" name="Straight Connector 160"/>
              <p:cNvCxnSpPr/>
              <p:nvPr userDrawn="1"/>
            </p:nvCxnSpPr>
            <p:spPr>
              <a:xfrm>
                <a:off x="1542111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2" name="Straight Connector 161"/>
              <p:cNvCxnSpPr/>
              <p:nvPr userDrawn="1"/>
            </p:nvCxnSpPr>
            <p:spPr>
              <a:xfrm>
                <a:off x="2135402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3" name="Straight Connector 162"/>
              <p:cNvCxnSpPr/>
              <p:nvPr userDrawn="1"/>
            </p:nvCxnSpPr>
            <p:spPr>
              <a:xfrm>
                <a:off x="3097447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4" name="Straight Connector 163"/>
              <p:cNvCxnSpPr/>
              <p:nvPr userDrawn="1"/>
            </p:nvCxnSpPr>
            <p:spPr>
              <a:xfrm>
                <a:off x="2925808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5" name="Straight Connector 164"/>
              <p:cNvCxnSpPr/>
              <p:nvPr userDrawn="1"/>
            </p:nvCxnSpPr>
            <p:spPr>
              <a:xfrm>
                <a:off x="3867350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6" name="Straight Connector 165"/>
              <p:cNvCxnSpPr/>
              <p:nvPr userDrawn="1"/>
            </p:nvCxnSpPr>
            <p:spPr>
              <a:xfrm>
                <a:off x="6204177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7" name="Straight Connector 166"/>
              <p:cNvCxnSpPr/>
              <p:nvPr userDrawn="1"/>
            </p:nvCxnSpPr>
            <p:spPr>
              <a:xfrm>
                <a:off x="6811833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8" name="Straight Connector 167"/>
              <p:cNvCxnSpPr/>
              <p:nvPr userDrawn="1"/>
            </p:nvCxnSpPr>
            <p:spPr>
              <a:xfrm>
                <a:off x="6977246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9" name="Straight Connector 168"/>
              <p:cNvCxnSpPr/>
              <p:nvPr userDrawn="1"/>
            </p:nvCxnSpPr>
            <p:spPr>
              <a:xfrm>
                <a:off x="7587917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70" name="Straight Connector 169"/>
              <p:cNvCxnSpPr/>
              <p:nvPr userDrawn="1"/>
            </p:nvCxnSpPr>
            <p:spPr>
              <a:xfrm>
                <a:off x="7749645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71" name="Straight Connector 170"/>
              <p:cNvCxnSpPr/>
              <p:nvPr userDrawn="1"/>
            </p:nvCxnSpPr>
            <p:spPr>
              <a:xfrm>
                <a:off x="8366030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72" name="Straight Connector 171"/>
              <p:cNvCxnSpPr/>
              <p:nvPr userDrawn="1"/>
            </p:nvCxnSpPr>
            <p:spPr>
              <a:xfrm>
                <a:off x="8531594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34" name="Freeform 133"/>
            <p:cNvSpPr/>
            <p:nvPr/>
          </p:nvSpPr>
          <p:spPr>
            <a:xfrm>
              <a:off x="6417955" y="467138"/>
              <a:ext cx="2268894" cy="138287"/>
            </a:xfrm>
            <a:custGeom>
              <a:avLst/>
              <a:gdLst>
                <a:gd name="connsiteX0" fmla="*/ 1971675 w 1971675"/>
                <a:gd name="connsiteY0" fmla="*/ 0 h 152400"/>
                <a:gd name="connsiteX1" fmla="*/ 1971675 w 1971675"/>
                <a:gd name="connsiteY1" fmla="*/ 142875 h 152400"/>
                <a:gd name="connsiteX2" fmla="*/ 0 w 1971675"/>
                <a:gd name="connsiteY2" fmla="*/ 152400 h 152400"/>
                <a:gd name="connsiteX0" fmla="*/ 1971675 w 1971675"/>
                <a:gd name="connsiteY0" fmla="*/ 0 h 144517"/>
                <a:gd name="connsiteX1" fmla="*/ 1971675 w 1971675"/>
                <a:gd name="connsiteY1" fmla="*/ 142875 h 144517"/>
                <a:gd name="connsiteX2" fmla="*/ 0 w 1971675"/>
                <a:gd name="connsiteY2" fmla="*/ 144517 h 144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1675" h="144517">
                  <a:moveTo>
                    <a:pt x="1971675" y="0"/>
                  </a:moveTo>
                  <a:lnTo>
                    <a:pt x="1971675" y="142875"/>
                  </a:lnTo>
                  <a:lnTo>
                    <a:pt x="0" y="144517"/>
                  </a:lnTo>
                </a:path>
              </a:pathLst>
            </a:cu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cxnSp>
          <p:nvCxnSpPr>
            <p:cNvPr id="135" name="Straight Connector 134"/>
            <p:cNvCxnSpPr/>
            <p:nvPr userDrawn="1"/>
          </p:nvCxnSpPr>
          <p:spPr>
            <a:xfrm>
              <a:off x="0" y="759628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 userDrawn="1"/>
          </p:nvCxnSpPr>
          <p:spPr>
            <a:xfrm>
              <a:off x="0" y="1520764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/>
            <p:nvPr userDrawn="1"/>
          </p:nvCxnSpPr>
          <p:spPr>
            <a:xfrm>
              <a:off x="0" y="3047137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 userDrawn="1"/>
          </p:nvCxnSpPr>
          <p:spPr>
            <a:xfrm>
              <a:off x="0" y="3808273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 userDrawn="1"/>
          </p:nvCxnSpPr>
          <p:spPr>
            <a:xfrm>
              <a:off x="0" y="5337663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/>
            <p:nvPr userDrawn="1"/>
          </p:nvCxnSpPr>
          <p:spPr>
            <a:xfrm>
              <a:off x="0" y="6098799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/>
            <p:nvPr userDrawn="1"/>
          </p:nvCxnSpPr>
          <p:spPr>
            <a:xfrm>
              <a:off x="8980098" y="759628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/>
            <p:nvPr userDrawn="1"/>
          </p:nvCxnSpPr>
          <p:spPr>
            <a:xfrm>
              <a:off x="8980098" y="1520764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 userDrawn="1"/>
          </p:nvCxnSpPr>
          <p:spPr>
            <a:xfrm>
              <a:off x="8980098" y="3047137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/>
            <p:nvPr userDrawn="1"/>
          </p:nvCxnSpPr>
          <p:spPr>
            <a:xfrm>
              <a:off x="8980098" y="3808273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 userDrawn="1"/>
          </p:nvCxnSpPr>
          <p:spPr>
            <a:xfrm>
              <a:off x="8980098" y="5337663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/>
            <p:nvPr userDrawn="1"/>
          </p:nvCxnSpPr>
          <p:spPr>
            <a:xfrm>
              <a:off x="8980098" y="6098799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 userDrawn="1"/>
          </p:nvCxnSpPr>
          <p:spPr>
            <a:xfrm flipH="1">
              <a:off x="7418717" y="4572000"/>
              <a:ext cx="1725283" cy="2286000"/>
            </a:xfrm>
            <a:prstGeom prst="line">
              <a:avLst/>
            </a:prstGeom>
            <a:ln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/>
            <p:nvPr userDrawn="1"/>
          </p:nvCxnSpPr>
          <p:spPr>
            <a:xfrm flipH="1">
              <a:off x="5693434" y="2277373"/>
              <a:ext cx="3450568" cy="4572000"/>
            </a:xfrm>
            <a:prstGeom prst="line">
              <a:avLst/>
            </a:prstGeom>
            <a:ln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/>
            <p:nvPr userDrawn="1"/>
          </p:nvCxnSpPr>
          <p:spPr>
            <a:xfrm flipH="1">
              <a:off x="6556076" y="3429000"/>
              <a:ext cx="2587926" cy="3429000"/>
            </a:xfrm>
            <a:prstGeom prst="line">
              <a:avLst/>
            </a:prstGeom>
            <a:ln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/>
            <p:nvPr userDrawn="1"/>
          </p:nvCxnSpPr>
          <p:spPr>
            <a:xfrm>
              <a:off x="0" y="1097208"/>
              <a:ext cx="9144000" cy="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68" name="Title 1"/>
          <p:cNvSpPr>
            <a:spLocks noGrp="1"/>
          </p:cNvSpPr>
          <p:nvPr>
            <p:ph type="title" hasCustomPrompt="1"/>
          </p:nvPr>
        </p:nvSpPr>
        <p:spPr>
          <a:xfrm>
            <a:off x="433503" y="292"/>
            <a:ext cx="11315711" cy="381600"/>
          </a:xfrm>
        </p:spPr>
        <p:txBody>
          <a:bodyPr anchor="b">
            <a:normAutofit/>
          </a:bodyPr>
          <a:lstStyle>
            <a:lvl1pPr>
              <a:defRPr sz="1400" b="1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SLIDE TITLE</a:t>
            </a:r>
            <a:endParaRPr lang="en-US" dirty="0"/>
          </a:p>
        </p:txBody>
      </p:sp>
      <p:sp>
        <p:nvSpPr>
          <p:cNvPr id="71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42479" y="1146660"/>
            <a:ext cx="11303868" cy="4714977"/>
          </a:xfrm>
        </p:spPr>
        <p:txBody>
          <a:bodyPr>
            <a:normAutofit/>
          </a:bodyPr>
          <a:lstStyle>
            <a:lvl1pPr marL="0" marR="0" indent="0" algn="l" defTabSz="820738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1417"/>
              </a:spcAft>
              <a:buClr>
                <a:schemeClr val="tx2"/>
              </a:buClr>
              <a:buSzTx/>
              <a:buFontTx/>
              <a:buNone/>
              <a:tabLst/>
              <a:defRPr sz="2200" b="0" spc="-30" baseline="0">
                <a:solidFill>
                  <a:srgbClr val="394A59"/>
                </a:solidFill>
              </a:defRPr>
            </a:lvl1pPr>
          </a:lstStyle>
          <a:p>
            <a:pPr marL="227013" marR="0" lvl="0" indent="-227013" algn="l" defTabSz="820738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Tx/>
              <a:tabLst/>
              <a:defRPr/>
            </a:pPr>
            <a:r>
              <a:rPr lang="en-US" dirty="0" smtClean="0"/>
              <a:t>Click to edit content text</a:t>
            </a:r>
            <a:endParaRPr lang="en-US" dirty="0"/>
          </a:p>
        </p:txBody>
      </p:sp>
      <p:sp>
        <p:nvSpPr>
          <p:cNvPr id="62" name="Date Placeholder 1"/>
          <p:cNvSpPr>
            <a:spLocks noGrp="1"/>
          </p:cNvSpPr>
          <p:nvPr>
            <p:ph type="dt" sz="half" idx="2"/>
          </p:nvPr>
        </p:nvSpPr>
        <p:spPr>
          <a:xfrm>
            <a:off x="12009643" y="6793167"/>
            <a:ext cx="183403" cy="735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8BC0572A-B4F5-2A4E-AA83-BDE4EB7230CD}" type="datetimeFigureOut">
              <a:rPr lang="en-US" smtClean="0">
                <a:solidFill>
                  <a:srgbClr val="FFFFFF"/>
                </a:solidFill>
              </a:rPr>
              <a:pPr/>
              <a:t>1/17/2019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442478" y="660660"/>
            <a:ext cx="11303868" cy="486000"/>
          </a:xfrm>
        </p:spPr>
        <p:txBody>
          <a:bodyPr>
            <a:normAutofit/>
          </a:bodyPr>
          <a:lstStyle>
            <a:lvl1pPr marL="0" indent="0">
              <a:lnSpc>
                <a:spcPts val="2700"/>
              </a:lnSpc>
              <a:buFontTx/>
              <a:buNone/>
              <a:defRPr sz="2600" b="1" spc="-30" baseline="0">
                <a:solidFill>
                  <a:schemeClr val="accent1"/>
                </a:solidFill>
              </a:defRPr>
            </a:lvl1pPr>
          </a:lstStyle>
          <a:p>
            <a:pPr marL="227013" marR="0" lvl="0" indent="-227013" algn="l" defTabSz="820738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 dirty="0" smtClean="0"/>
              <a:t>Click to edit title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23011"/>
            <a:ext cx="12192000" cy="743712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303525" y="6325489"/>
            <a:ext cx="798982" cy="36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 b="1" dirty="0" smtClean="0">
                <a:solidFill>
                  <a:srgbClr val="FFFFFF"/>
                </a:solidFill>
              </a:rPr>
              <a:t>Equity</a:t>
            </a:r>
            <a:r>
              <a:rPr lang="en-US" sz="1100" dirty="0" smtClean="0">
                <a:solidFill>
                  <a:srgbClr val="FFFFFF"/>
                </a:solidFill>
              </a:rPr>
              <a:t> </a:t>
            </a:r>
            <a:br>
              <a:rPr lang="en-US" sz="1100" dirty="0" smtClean="0">
                <a:solidFill>
                  <a:srgbClr val="FFFFFF"/>
                </a:solidFill>
              </a:rPr>
            </a:br>
            <a:r>
              <a:rPr lang="en-US" sz="1100" dirty="0" smtClean="0">
                <a:solidFill>
                  <a:srgbClr val="FFFFFF"/>
                </a:solidFill>
              </a:rPr>
              <a:t>of access</a:t>
            </a:r>
            <a:endParaRPr lang="en-US" sz="1100" dirty="0">
              <a:solidFill>
                <a:srgbClr val="FFFFFF"/>
              </a:solidFill>
            </a:endParaRPr>
          </a:p>
        </p:txBody>
      </p:sp>
      <p:sp>
        <p:nvSpPr>
          <p:cNvPr id="61" name="TextBox 60"/>
          <p:cNvSpPr txBox="1"/>
          <p:nvPr userDrawn="1"/>
        </p:nvSpPr>
        <p:spPr>
          <a:xfrm>
            <a:off x="1429423" y="6325489"/>
            <a:ext cx="798982" cy="36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 dirty="0" smtClean="0">
                <a:solidFill>
                  <a:srgbClr val="FFFFFF"/>
                </a:solidFill>
              </a:rPr>
              <a:t>Seamless</a:t>
            </a:r>
            <a:r>
              <a:rPr lang="en-US" sz="1100" b="1" dirty="0" smtClean="0">
                <a:solidFill>
                  <a:srgbClr val="FFFFFF"/>
                </a:solidFill>
              </a:rPr>
              <a:t> care</a:t>
            </a:r>
            <a:endParaRPr lang="en-US" sz="1100" dirty="0">
              <a:solidFill>
                <a:srgbClr val="FFFFFF"/>
              </a:solidFill>
            </a:endParaRPr>
          </a:p>
        </p:txBody>
      </p:sp>
      <p:sp>
        <p:nvSpPr>
          <p:cNvPr id="63" name="TextBox 62"/>
          <p:cNvSpPr txBox="1"/>
          <p:nvPr userDrawn="1"/>
        </p:nvSpPr>
        <p:spPr>
          <a:xfrm>
            <a:off x="2488864" y="6245036"/>
            <a:ext cx="896888" cy="49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 dirty="0" smtClean="0">
                <a:solidFill>
                  <a:srgbClr val="FFFFFF"/>
                </a:solidFill>
              </a:rPr>
              <a:t>Meeting </a:t>
            </a:r>
            <a:r>
              <a:rPr lang="en-US" sz="1100" b="1" dirty="0" smtClean="0">
                <a:solidFill>
                  <a:srgbClr val="FFFFFF"/>
                </a:solidFill>
              </a:rPr>
              <a:t>national standards</a:t>
            </a:r>
            <a:endParaRPr lang="en-US" sz="1100" b="1" dirty="0">
              <a:solidFill>
                <a:srgbClr val="FFFFFF"/>
              </a:solidFill>
            </a:endParaRPr>
          </a:p>
        </p:txBody>
      </p:sp>
      <p:sp>
        <p:nvSpPr>
          <p:cNvPr id="64" name="TextBox 63"/>
          <p:cNvSpPr txBox="1"/>
          <p:nvPr userDrawn="1"/>
        </p:nvSpPr>
        <p:spPr>
          <a:xfrm>
            <a:off x="3594668" y="6318663"/>
            <a:ext cx="1064274" cy="36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 dirty="0" smtClean="0">
                <a:solidFill>
                  <a:srgbClr val="FFFFFF"/>
                </a:solidFill>
              </a:rPr>
              <a:t>Continual </a:t>
            </a:r>
            <a:r>
              <a:rPr lang="en-US" sz="1100" b="1" dirty="0" smtClean="0">
                <a:solidFill>
                  <a:srgbClr val="FFFFFF"/>
                </a:solidFill>
              </a:rPr>
              <a:t>improvement</a:t>
            </a:r>
            <a:endParaRPr lang="en-US" sz="1100" b="1" dirty="0">
              <a:solidFill>
                <a:srgbClr val="FFFFFF"/>
              </a:solidFill>
            </a:endParaRPr>
          </a:p>
        </p:txBody>
      </p:sp>
      <p:sp>
        <p:nvSpPr>
          <p:cNvPr id="65" name="TextBox 64"/>
          <p:cNvSpPr txBox="1"/>
          <p:nvPr userDrawn="1"/>
        </p:nvSpPr>
        <p:spPr>
          <a:xfrm>
            <a:off x="4785127" y="6318663"/>
            <a:ext cx="882240" cy="36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 dirty="0" smtClean="0">
                <a:solidFill>
                  <a:srgbClr val="FFFFFF"/>
                </a:solidFill>
              </a:rPr>
              <a:t>Patient </a:t>
            </a:r>
            <a:r>
              <a:rPr lang="en-US" sz="1100" b="1" dirty="0" smtClean="0">
                <a:solidFill>
                  <a:srgbClr val="FFFFFF"/>
                </a:solidFill>
              </a:rPr>
              <a:t>voice</a:t>
            </a:r>
            <a:endParaRPr lang="en-US" sz="1100" b="1" dirty="0">
              <a:solidFill>
                <a:srgbClr val="FFFF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7415" y="6120693"/>
            <a:ext cx="2021440" cy="750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5751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ngle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Boeing 12 column grid" hidden="1"/>
          <p:cNvGrpSpPr/>
          <p:nvPr userDrawn="1"/>
        </p:nvGrpSpPr>
        <p:grpSpPr>
          <a:xfrm>
            <a:off x="-1590" y="-6713"/>
            <a:ext cx="12192015" cy="6858000"/>
            <a:chOff x="-3" y="0"/>
            <a:chExt cx="9144011" cy="6858000"/>
          </a:xfrm>
        </p:grpSpPr>
        <p:sp>
          <p:nvSpPr>
            <p:cNvPr id="123" name="Freeform 2"/>
            <p:cNvSpPr>
              <a:spLocks/>
            </p:cNvSpPr>
            <p:nvPr/>
          </p:nvSpPr>
          <p:spPr bwMode="auto">
            <a:xfrm>
              <a:off x="467170" y="6638306"/>
              <a:ext cx="8497925" cy="10640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84"/>
                </a:cxn>
                <a:cxn ang="0">
                  <a:pos x="779" y="284"/>
                </a:cxn>
                <a:cxn ang="0">
                  <a:pos x="779" y="0"/>
                </a:cxn>
              </a:cxnLst>
              <a:rect l="0" t="0" r="r" b="b"/>
              <a:pathLst>
                <a:path w="779" h="284">
                  <a:moveTo>
                    <a:pt x="0" y="0"/>
                  </a:moveTo>
                  <a:lnTo>
                    <a:pt x="0" y="284"/>
                  </a:lnTo>
                  <a:lnTo>
                    <a:pt x="779" y="284"/>
                  </a:lnTo>
                  <a:lnTo>
                    <a:pt x="779" y="0"/>
                  </a:lnTo>
                </a:path>
              </a:pathLst>
            </a:cu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FFFFFF"/>
                </a:solidFill>
              </a:endParaRPr>
            </a:p>
          </p:txBody>
        </p:sp>
        <p:cxnSp>
          <p:nvCxnSpPr>
            <p:cNvPr id="124" name="Straight Connector 123"/>
            <p:cNvCxnSpPr/>
            <p:nvPr/>
          </p:nvCxnSpPr>
          <p:spPr>
            <a:xfrm>
              <a:off x="0" y="2178281"/>
              <a:ext cx="9144000" cy="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>
              <a:off x="0" y="2391170"/>
              <a:ext cx="9144000" cy="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6" name="Straight Connector 125"/>
            <p:cNvCxnSpPr/>
            <p:nvPr userDrawn="1"/>
          </p:nvCxnSpPr>
          <p:spPr>
            <a:xfrm>
              <a:off x="0" y="4463773"/>
              <a:ext cx="9144000" cy="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7" name="Straight Connector 126"/>
            <p:cNvCxnSpPr/>
            <p:nvPr userDrawn="1"/>
          </p:nvCxnSpPr>
          <p:spPr>
            <a:xfrm>
              <a:off x="0" y="4680061"/>
              <a:ext cx="9144000" cy="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28" name="Rectangle 127"/>
            <p:cNvSpPr/>
            <p:nvPr/>
          </p:nvSpPr>
          <p:spPr>
            <a:xfrm>
              <a:off x="465826" y="456356"/>
              <a:ext cx="8220974" cy="5944444"/>
            </a:xfrm>
            <a:prstGeom prst="rect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cxnSp>
          <p:nvCxnSpPr>
            <p:cNvPr id="129" name="Straight Connector 128"/>
            <p:cNvCxnSpPr/>
            <p:nvPr/>
          </p:nvCxnSpPr>
          <p:spPr>
            <a:xfrm>
              <a:off x="-3" y="2284726"/>
              <a:ext cx="9143998" cy="0"/>
            </a:xfrm>
            <a:prstGeom prst="line">
              <a:avLst/>
            </a:prstGeom>
            <a:noFill/>
            <a:ln w="190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>
              <a:off x="380" y="3429000"/>
              <a:ext cx="9143628" cy="7005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>
              <a:off x="-3" y="4572000"/>
              <a:ext cx="9143998" cy="0"/>
            </a:xfrm>
            <a:prstGeom prst="line">
              <a:avLst/>
            </a:prstGeom>
            <a:noFill/>
            <a:ln w="190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>
              <a:off x="4570813" y="0"/>
              <a:ext cx="0" cy="685800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grpSp>
          <p:nvGrpSpPr>
            <p:cNvPr id="133" name="Group 37"/>
            <p:cNvGrpSpPr/>
            <p:nvPr/>
          </p:nvGrpSpPr>
          <p:grpSpPr>
            <a:xfrm>
              <a:off x="1001322" y="0"/>
              <a:ext cx="7134890" cy="6858000"/>
              <a:chOff x="595620" y="0"/>
              <a:chExt cx="7935974" cy="5943600"/>
            </a:xfrm>
          </p:grpSpPr>
          <p:cxnSp>
            <p:nvCxnSpPr>
              <p:cNvPr id="151" name="Straight Connector 20"/>
              <p:cNvCxnSpPr/>
              <p:nvPr/>
            </p:nvCxnSpPr>
            <p:spPr>
              <a:xfrm>
                <a:off x="595620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2" name="Straight Connector 15"/>
              <p:cNvCxnSpPr/>
              <p:nvPr/>
            </p:nvCxnSpPr>
            <p:spPr>
              <a:xfrm>
                <a:off x="766333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3" name="Straight Connector 152"/>
              <p:cNvCxnSpPr/>
              <p:nvPr/>
            </p:nvCxnSpPr>
            <p:spPr>
              <a:xfrm>
                <a:off x="1373053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4" name="Straight Connector 153"/>
              <p:cNvCxnSpPr/>
              <p:nvPr/>
            </p:nvCxnSpPr>
            <p:spPr>
              <a:xfrm>
                <a:off x="2321102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5" name="Straight Connector 154"/>
              <p:cNvCxnSpPr/>
              <p:nvPr/>
            </p:nvCxnSpPr>
            <p:spPr>
              <a:xfrm>
                <a:off x="3703236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6" name="Straight Connector 155"/>
              <p:cNvCxnSpPr/>
              <p:nvPr/>
            </p:nvCxnSpPr>
            <p:spPr>
              <a:xfrm>
                <a:off x="4480933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7" name="Straight Connector 156"/>
              <p:cNvCxnSpPr/>
              <p:nvPr/>
            </p:nvCxnSpPr>
            <p:spPr>
              <a:xfrm>
                <a:off x="4644527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8" name="Straight Connector 157"/>
              <p:cNvCxnSpPr/>
              <p:nvPr/>
            </p:nvCxnSpPr>
            <p:spPr>
              <a:xfrm>
                <a:off x="5257022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9" name="Straight Connector 158"/>
              <p:cNvCxnSpPr/>
              <p:nvPr/>
            </p:nvCxnSpPr>
            <p:spPr>
              <a:xfrm>
                <a:off x="5420405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0" name="Straight Connector 159"/>
              <p:cNvCxnSpPr/>
              <p:nvPr/>
            </p:nvCxnSpPr>
            <p:spPr>
              <a:xfrm>
                <a:off x="6026204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1" name="Straight Connector 160"/>
              <p:cNvCxnSpPr/>
              <p:nvPr userDrawn="1"/>
            </p:nvCxnSpPr>
            <p:spPr>
              <a:xfrm>
                <a:off x="1542111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2" name="Straight Connector 161"/>
              <p:cNvCxnSpPr/>
              <p:nvPr userDrawn="1"/>
            </p:nvCxnSpPr>
            <p:spPr>
              <a:xfrm>
                <a:off x="2135402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3" name="Straight Connector 162"/>
              <p:cNvCxnSpPr/>
              <p:nvPr userDrawn="1"/>
            </p:nvCxnSpPr>
            <p:spPr>
              <a:xfrm>
                <a:off x="3097447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4" name="Straight Connector 163"/>
              <p:cNvCxnSpPr/>
              <p:nvPr userDrawn="1"/>
            </p:nvCxnSpPr>
            <p:spPr>
              <a:xfrm>
                <a:off x="2925808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5" name="Straight Connector 164"/>
              <p:cNvCxnSpPr/>
              <p:nvPr userDrawn="1"/>
            </p:nvCxnSpPr>
            <p:spPr>
              <a:xfrm>
                <a:off x="3867350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6" name="Straight Connector 165"/>
              <p:cNvCxnSpPr/>
              <p:nvPr userDrawn="1"/>
            </p:nvCxnSpPr>
            <p:spPr>
              <a:xfrm>
                <a:off x="6204177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7" name="Straight Connector 166"/>
              <p:cNvCxnSpPr/>
              <p:nvPr userDrawn="1"/>
            </p:nvCxnSpPr>
            <p:spPr>
              <a:xfrm>
                <a:off x="6811833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8" name="Straight Connector 167"/>
              <p:cNvCxnSpPr/>
              <p:nvPr userDrawn="1"/>
            </p:nvCxnSpPr>
            <p:spPr>
              <a:xfrm>
                <a:off x="6977246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9" name="Straight Connector 168"/>
              <p:cNvCxnSpPr/>
              <p:nvPr userDrawn="1"/>
            </p:nvCxnSpPr>
            <p:spPr>
              <a:xfrm>
                <a:off x="7587917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70" name="Straight Connector 169"/>
              <p:cNvCxnSpPr/>
              <p:nvPr userDrawn="1"/>
            </p:nvCxnSpPr>
            <p:spPr>
              <a:xfrm>
                <a:off x="7749645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71" name="Straight Connector 170"/>
              <p:cNvCxnSpPr/>
              <p:nvPr userDrawn="1"/>
            </p:nvCxnSpPr>
            <p:spPr>
              <a:xfrm>
                <a:off x="8366030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72" name="Straight Connector 171"/>
              <p:cNvCxnSpPr/>
              <p:nvPr userDrawn="1"/>
            </p:nvCxnSpPr>
            <p:spPr>
              <a:xfrm>
                <a:off x="8531594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34" name="Freeform 133"/>
            <p:cNvSpPr/>
            <p:nvPr/>
          </p:nvSpPr>
          <p:spPr>
            <a:xfrm>
              <a:off x="6417955" y="467138"/>
              <a:ext cx="2268894" cy="138287"/>
            </a:xfrm>
            <a:custGeom>
              <a:avLst/>
              <a:gdLst>
                <a:gd name="connsiteX0" fmla="*/ 1971675 w 1971675"/>
                <a:gd name="connsiteY0" fmla="*/ 0 h 152400"/>
                <a:gd name="connsiteX1" fmla="*/ 1971675 w 1971675"/>
                <a:gd name="connsiteY1" fmla="*/ 142875 h 152400"/>
                <a:gd name="connsiteX2" fmla="*/ 0 w 1971675"/>
                <a:gd name="connsiteY2" fmla="*/ 152400 h 152400"/>
                <a:gd name="connsiteX0" fmla="*/ 1971675 w 1971675"/>
                <a:gd name="connsiteY0" fmla="*/ 0 h 144517"/>
                <a:gd name="connsiteX1" fmla="*/ 1971675 w 1971675"/>
                <a:gd name="connsiteY1" fmla="*/ 142875 h 144517"/>
                <a:gd name="connsiteX2" fmla="*/ 0 w 1971675"/>
                <a:gd name="connsiteY2" fmla="*/ 144517 h 144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1675" h="144517">
                  <a:moveTo>
                    <a:pt x="1971675" y="0"/>
                  </a:moveTo>
                  <a:lnTo>
                    <a:pt x="1971675" y="142875"/>
                  </a:lnTo>
                  <a:lnTo>
                    <a:pt x="0" y="144517"/>
                  </a:lnTo>
                </a:path>
              </a:pathLst>
            </a:cu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cxnSp>
          <p:nvCxnSpPr>
            <p:cNvPr id="135" name="Straight Connector 134"/>
            <p:cNvCxnSpPr/>
            <p:nvPr userDrawn="1"/>
          </p:nvCxnSpPr>
          <p:spPr>
            <a:xfrm>
              <a:off x="0" y="759628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 userDrawn="1"/>
          </p:nvCxnSpPr>
          <p:spPr>
            <a:xfrm>
              <a:off x="0" y="1520764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/>
            <p:nvPr userDrawn="1"/>
          </p:nvCxnSpPr>
          <p:spPr>
            <a:xfrm>
              <a:off x="0" y="3047137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 userDrawn="1"/>
          </p:nvCxnSpPr>
          <p:spPr>
            <a:xfrm>
              <a:off x="0" y="3808273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 userDrawn="1"/>
          </p:nvCxnSpPr>
          <p:spPr>
            <a:xfrm>
              <a:off x="0" y="5337663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/>
            <p:nvPr userDrawn="1"/>
          </p:nvCxnSpPr>
          <p:spPr>
            <a:xfrm>
              <a:off x="0" y="6098799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/>
            <p:nvPr userDrawn="1"/>
          </p:nvCxnSpPr>
          <p:spPr>
            <a:xfrm>
              <a:off x="8980098" y="759628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/>
            <p:nvPr userDrawn="1"/>
          </p:nvCxnSpPr>
          <p:spPr>
            <a:xfrm>
              <a:off x="8980098" y="1520764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 userDrawn="1"/>
          </p:nvCxnSpPr>
          <p:spPr>
            <a:xfrm>
              <a:off x="8980098" y="3047137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/>
            <p:nvPr userDrawn="1"/>
          </p:nvCxnSpPr>
          <p:spPr>
            <a:xfrm>
              <a:off x="8980098" y="3808273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 userDrawn="1"/>
          </p:nvCxnSpPr>
          <p:spPr>
            <a:xfrm>
              <a:off x="8980098" y="5337663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/>
            <p:nvPr userDrawn="1"/>
          </p:nvCxnSpPr>
          <p:spPr>
            <a:xfrm>
              <a:off x="8980098" y="6098799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 userDrawn="1"/>
          </p:nvCxnSpPr>
          <p:spPr>
            <a:xfrm flipH="1">
              <a:off x="7418717" y="4572000"/>
              <a:ext cx="1725283" cy="2286000"/>
            </a:xfrm>
            <a:prstGeom prst="line">
              <a:avLst/>
            </a:prstGeom>
            <a:ln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/>
            <p:nvPr userDrawn="1"/>
          </p:nvCxnSpPr>
          <p:spPr>
            <a:xfrm flipH="1">
              <a:off x="5693434" y="2277373"/>
              <a:ext cx="3450568" cy="4572000"/>
            </a:xfrm>
            <a:prstGeom prst="line">
              <a:avLst/>
            </a:prstGeom>
            <a:ln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/>
            <p:nvPr userDrawn="1"/>
          </p:nvCxnSpPr>
          <p:spPr>
            <a:xfrm flipH="1">
              <a:off x="6556076" y="3429000"/>
              <a:ext cx="2587926" cy="3429000"/>
            </a:xfrm>
            <a:prstGeom prst="line">
              <a:avLst/>
            </a:prstGeom>
            <a:ln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/>
            <p:nvPr userDrawn="1"/>
          </p:nvCxnSpPr>
          <p:spPr>
            <a:xfrm>
              <a:off x="0" y="1097208"/>
              <a:ext cx="9144000" cy="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68" name="Title 1"/>
          <p:cNvSpPr>
            <a:spLocks noGrp="1"/>
          </p:cNvSpPr>
          <p:nvPr>
            <p:ph type="title" hasCustomPrompt="1"/>
          </p:nvPr>
        </p:nvSpPr>
        <p:spPr>
          <a:xfrm>
            <a:off x="433504" y="292"/>
            <a:ext cx="9402646" cy="381600"/>
          </a:xfrm>
        </p:spPr>
        <p:txBody>
          <a:bodyPr anchor="b">
            <a:normAutofit/>
          </a:bodyPr>
          <a:lstStyle>
            <a:lvl1pPr>
              <a:defRPr sz="1400" b="1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SLIDE TITLE</a:t>
            </a:r>
            <a:endParaRPr lang="en-US" dirty="0"/>
          </a:p>
        </p:txBody>
      </p:sp>
      <p:sp>
        <p:nvSpPr>
          <p:cNvPr id="70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2352675" y="653559"/>
            <a:ext cx="7483475" cy="486000"/>
          </a:xfrm>
        </p:spPr>
        <p:txBody>
          <a:bodyPr>
            <a:normAutofit/>
          </a:bodyPr>
          <a:lstStyle>
            <a:lvl1pPr marL="0" indent="0">
              <a:lnSpc>
                <a:spcPts val="2700"/>
              </a:lnSpc>
              <a:buFontTx/>
              <a:buNone/>
              <a:defRPr sz="2600" b="1" spc="-30" baseline="0">
                <a:solidFill>
                  <a:schemeClr val="accent1"/>
                </a:solidFill>
              </a:defRPr>
            </a:lvl1pPr>
          </a:lstStyle>
          <a:p>
            <a:pPr marL="227013" marR="0" lvl="0" indent="-227013" algn="l" defTabSz="820738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71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2352675" y="1138500"/>
            <a:ext cx="7483475" cy="4723137"/>
          </a:xfrm>
        </p:spPr>
        <p:txBody>
          <a:bodyPr>
            <a:normAutofit/>
          </a:bodyPr>
          <a:lstStyle>
            <a:lvl1pPr marL="0" marR="0" indent="0" algn="l" defTabSz="820738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1417"/>
              </a:spcAft>
              <a:buClr>
                <a:schemeClr val="tx2"/>
              </a:buClr>
              <a:buSzTx/>
              <a:buFontTx/>
              <a:buNone/>
              <a:tabLst/>
              <a:defRPr sz="2200" b="0" spc="-30" baseline="0">
                <a:solidFill>
                  <a:srgbClr val="394A59"/>
                </a:solidFill>
              </a:defRPr>
            </a:lvl1pPr>
          </a:lstStyle>
          <a:p>
            <a:pPr marL="227013" marR="0" lvl="0" indent="-227013" algn="l" defTabSz="820738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Tx/>
              <a:tabLst/>
              <a:defRPr/>
            </a:pPr>
            <a:r>
              <a:rPr lang="en-US" dirty="0" smtClean="0"/>
              <a:t>Click to edit content text</a:t>
            </a:r>
            <a:endParaRPr lang="en-US" dirty="0"/>
          </a:p>
        </p:txBody>
      </p:sp>
      <p:sp>
        <p:nvSpPr>
          <p:cNvPr id="62" name="Date Placeholder 1"/>
          <p:cNvSpPr>
            <a:spLocks noGrp="1"/>
          </p:cNvSpPr>
          <p:nvPr>
            <p:ph type="dt" sz="half" idx="2"/>
          </p:nvPr>
        </p:nvSpPr>
        <p:spPr>
          <a:xfrm>
            <a:off x="12009643" y="6793167"/>
            <a:ext cx="183403" cy="735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8BC0572A-B4F5-2A4E-AA83-BDE4EB7230CD}" type="datetimeFigureOut">
              <a:rPr lang="en-US" smtClean="0">
                <a:solidFill>
                  <a:srgbClr val="FFFFFF"/>
                </a:solidFill>
              </a:rPr>
              <a:pPr/>
              <a:t>1/17/2019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8" name="Date Placeholder 1"/>
          <p:cNvSpPr txBox="1">
            <a:spLocks/>
          </p:cNvSpPr>
          <p:nvPr userDrawn="1"/>
        </p:nvSpPr>
        <p:spPr>
          <a:xfrm>
            <a:off x="12009643" y="6793167"/>
            <a:ext cx="183403" cy="735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8BC0572A-B4F5-2A4E-AA83-BDE4EB7230CD}" type="datetimeFigureOut">
              <a:rPr lang="en-US" smtClean="0">
                <a:solidFill>
                  <a:srgbClr val="FFFFFF"/>
                </a:solidFill>
              </a:rPr>
              <a:pPr/>
              <a:t>1/17/2019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69" name="Picture 6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3098"/>
            <a:ext cx="12192000" cy="743712"/>
          </a:xfrm>
          <a:prstGeom prst="rect">
            <a:avLst/>
          </a:prstGeom>
        </p:spPr>
      </p:pic>
      <p:sp>
        <p:nvSpPr>
          <p:cNvPr id="61" name="TextBox 60"/>
          <p:cNvSpPr txBox="1"/>
          <p:nvPr userDrawn="1"/>
        </p:nvSpPr>
        <p:spPr>
          <a:xfrm>
            <a:off x="303525" y="6325489"/>
            <a:ext cx="798982" cy="36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 b="1" dirty="0" smtClean="0">
                <a:solidFill>
                  <a:srgbClr val="FFFFFF"/>
                </a:solidFill>
              </a:rPr>
              <a:t>Equity</a:t>
            </a:r>
            <a:r>
              <a:rPr lang="en-US" sz="1100" dirty="0" smtClean="0">
                <a:solidFill>
                  <a:srgbClr val="FFFFFF"/>
                </a:solidFill>
              </a:rPr>
              <a:t> </a:t>
            </a:r>
            <a:br>
              <a:rPr lang="en-US" sz="1100" dirty="0" smtClean="0">
                <a:solidFill>
                  <a:srgbClr val="FFFFFF"/>
                </a:solidFill>
              </a:rPr>
            </a:br>
            <a:r>
              <a:rPr lang="en-US" sz="1100" dirty="0" smtClean="0">
                <a:solidFill>
                  <a:srgbClr val="FFFFFF"/>
                </a:solidFill>
              </a:rPr>
              <a:t>of access</a:t>
            </a:r>
            <a:endParaRPr lang="en-US" sz="1100" dirty="0">
              <a:solidFill>
                <a:srgbClr val="FFFFFF"/>
              </a:solidFill>
            </a:endParaRPr>
          </a:p>
        </p:txBody>
      </p:sp>
      <p:sp>
        <p:nvSpPr>
          <p:cNvPr id="63" name="TextBox 62"/>
          <p:cNvSpPr txBox="1"/>
          <p:nvPr userDrawn="1"/>
        </p:nvSpPr>
        <p:spPr>
          <a:xfrm>
            <a:off x="1429423" y="6325489"/>
            <a:ext cx="798982" cy="36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 dirty="0" smtClean="0">
                <a:solidFill>
                  <a:srgbClr val="FFFFFF"/>
                </a:solidFill>
              </a:rPr>
              <a:t>Seamless</a:t>
            </a:r>
            <a:r>
              <a:rPr lang="en-US" sz="1100" b="1" dirty="0" smtClean="0">
                <a:solidFill>
                  <a:srgbClr val="FFFFFF"/>
                </a:solidFill>
              </a:rPr>
              <a:t> care</a:t>
            </a:r>
            <a:endParaRPr lang="en-US" sz="1100" dirty="0">
              <a:solidFill>
                <a:srgbClr val="FFFFFF"/>
              </a:solidFill>
            </a:endParaRPr>
          </a:p>
        </p:txBody>
      </p:sp>
      <p:sp>
        <p:nvSpPr>
          <p:cNvPr id="64" name="TextBox 63"/>
          <p:cNvSpPr txBox="1"/>
          <p:nvPr userDrawn="1"/>
        </p:nvSpPr>
        <p:spPr>
          <a:xfrm>
            <a:off x="2488864" y="6245036"/>
            <a:ext cx="896888" cy="49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 dirty="0" smtClean="0">
                <a:solidFill>
                  <a:srgbClr val="FFFFFF"/>
                </a:solidFill>
              </a:rPr>
              <a:t>Meeting </a:t>
            </a:r>
            <a:r>
              <a:rPr lang="en-US" sz="1100" b="1" dirty="0" smtClean="0">
                <a:solidFill>
                  <a:srgbClr val="FFFFFF"/>
                </a:solidFill>
              </a:rPr>
              <a:t>national standards</a:t>
            </a:r>
            <a:endParaRPr lang="en-US" sz="1100" b="1" dirty="0">
              <a:solidFill>
                <a:srgbClr val="FFFFFF"/>
              </a:solidFill>
            </a:endParaRPr>
          </a:p>
        </p:txBody>
      </p:sp>
      <p:sp>
        <p:nvSpPr>
          <p:cNvPr id="65" name="TextBox 64"/>
          <p:cNvSpPr txBox="1"/>
          <p:nvPr userDrawn="1"/>
        </p:nvSpPr>
        <p:spPr>
          <a:xfrm>
            <a:off x="3594668" y="6318663"/>
            <a:ext cx="1064274" cy="36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 dirty="0" smtClean="0">
                <a:solidFill>
                  <a:srgbClr val="FFFFFF"/>
                </a:solidFill>
              </a:rPr>
              <a:t>Continual </a:t>
            </a:r>
            <a:r>
              <a:rPr lang="en-US" sz="1100" b="1" dirty="0" smtClean="0">
                <a:solidFill>
                  <a:srgbClr val="FFFFFF"/>
                </a:solidFill>
              </a:rPr>
              <a:t>improvement</a:t>
            </a:r>
            <a:endParaRPr lang="en-US" sz="1100" b="1" dirty="0">
              <a:solidFill>
                <a:srgbClr val="FFFFFF"/>
              </a:solidFill>
            </a:endParaRPr>
          </a:p>
        </p:txBody>
      </p:sp>
      <p:sp>
        <p:nvSpPr>
          <p:cNvPr id="66" name="TextBox 65"/>
          <p:cNvSpPr txBox="1"/>
          <p:nvPr userDrawn="1"/>
        </p:nvSpPr>
        <p:spPr>
          <a:xfrm>
            <a:off x="4785127" y="6318663"/>
            <a:ext cx="882240" cy="36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 dirty="0" smtClean="0">
                <a:solidFill>
                  <a:srgbClr val="FFFFFF"/>
                </a:solidFill>
              </a:rPr>
              <a:t>Patient </a:t>
            </a:r>
            <a:r>
              <a:rPr lang="en-US" sz="1100" b="1" dirty="0" smtClean="0">
                <a:solidFill>
                  <a:srgbClr val="FFFFFF"/>
                </a:solidFill>
              </a:rPr>
              <a:t>voice</a:t>
            </a:r>
            <a:endParaRPr lang="en-US" sz="1100" b="1" dirty="0">
              <a:solidFill>
                <a:srgbClr val="FFFFFF"/>
              </a:solidFill>
            </a:endParaRPr>
          </a:p>
        </p:txBody>
      </p:sp>
      <p:pic>
        <p:nvPicPr>
          <p:cNvPr id="67" name="Picture 6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7415" y="6120693"/>
            <a:ext cx="2021440" cy="750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5850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Boeing 12 column grid" hidden="1"/>
          <p:cNvGrpSpPr/>
          <p:nvPr userDrawn="1"/>
        </p:nvGrpSpPr>
        <p:grpSpPr>
          <a:xfrm>
            <a:off x="-1590" y="-6713"/>
            <a:ext cx="12192015" cy="6858000"/>
            <a:chOff x="-3" y="0"/>
            <a:chExt cx="9144011" cy="6858000"/>
          </a:xfrm>
        </p:grpSpPr>
        <p:sp>
          <p:nvSpPr>
            <p:cNvPr id="123" name="Freeform 2"/>
            <p:cNvSpPr>
              <a:spLocks/>
            </p:cNvSpPr>
            <p:nvPr/>
          </p:nvSpPr>
          <p:spPr bwMode="auto">
            <a:xfrm>
              <a:off x="467170" y="6638306"/>
              <a:ext cx="8497925" cy="10640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84"/>
                </a:cxn>
                <a:cxn ang="0">
                  <a:pos x="779" y="284"/>
                </a:cxn>
                <a:cxn ang="0">
                  <a:pos x="779" y="0"/>
                </a:cxn>
              </a:cxnLst>
              <a:rect l="0" t="0" r="r" b="b"/>
              <a:pathLst>
                <a:path w="779" h="284">
                  <a:moveTo>
                    <a:pt x="0" y="0"/>
                  </a:moveTo>
                  <a:lnTo>
                    <a:pt x="0" y="284"/>
                  </a:lnTo>
                  <a:lnTo>
                    <a:pt x="779" y="284"/>
                  </a:lnTo>
                  <a:lnTo>
                    <a:pt x="779" y="0"/>
                  </a:lnTo>
                </a:path>
              </a:pathLst>
            </a:cu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FFFFFF"/>
                </a:solidFill>
              </a:endParaRPr>
            </a:p>
          </p:txBody>
        </p:sp>
        <p:cxnSp>
          <p:nvCxnSpPr>
            <p:cNvPr id="124" name="Straight Connector 123"/>
            <p:cNvCxnSpPr/>
            <p:nvPr/>
          </p:nvCxnSpPr>
          <p:spPr>
            <a:xfrm>
              <a:off x="0" y="2178281"/>
              <a:ext cx="9144000" cy="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>
              <a:off x="0" y="2391170"/>
              <a:ext cx="9144000" cy="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6" name="Straight Connector 125"/>
            <p:cNvCxnSpPr/>
            <p:nvPr userDrawn="1"/>
          </p:nvCxnSpPr>
          <p:spPr>
            <a:xfrm>
              <a:off x="0" y="4463773"/>
              <a:ext cx="9144000" cy="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7" name="Straight Connector 126"/>
            <p:cNvCxnSpPr/>
            <p:nvPr userDrawn="1"/>
          </p:nvCxnSpPr>
          <p:spPr>
            <a:xfrm>
              <a:off x="0" y="4680061"/>
              <a:ext cx="9144000" cy="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28" name="Rectangle 127"/>
            <p:cNvSpPr/>
            <p:nvPr/>
          </p:nvSpPr>
          <p:spPr>
            <a:xfrm>
              <a:off x="465826" y="456356"/>
              <a:ext cx="8220974" cy="5944444"/>
            </a:xfrm>
            <a:prstGeom prst="rect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cxnSp>
          <p:nvCxnSpPr>
            <p:cNvPr id="129" name="Straight Connector 128"/>
            <p:cNvCxnSpPr/>
            <p:nvPr/>
          </p:nvCxnSpPr>
          <p:spPr>
            <a:xfrm>
              <a:off x="-3" y="2284726"/>
              <a:ext cx="9143998" cy="0"/>
            </a:xfrm>
            <a:prstGeom prst="line">
              <a:avLst/>
            </a:prstGeom>
            <a:noFill/>
            <a:ln w="190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>
              <a:off x="380" y="3429000"/>
              <a:ext cx="9143628" cy="7005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>
              <a:off x="-3" y="4572000"/>
              <a:ext cx="9143998" cy="0"/>
            </a:xfrm>
            <a:prstGeom prst="line">
              <a:avLst/>
            </a:prstGeom>
            <a:noFill/>
            <a:ln w="190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>
              <a:off x="4570813" y="0"/>
              <a:ext cx="0" cy="685800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grpSp>
          <p:nvGrpSpPr>
            <p:cNvPr id="133" name="Group 37"/>
            <p:cNvGrpSpPr/>
            <p:nvPr/>
          </p:nvGrpSpPr>
          <p:grpSpPr>
            <a:xfrm>
              <a:off x="1001322" y="0"/>
              <a:ext cx="7134890" cy="6858000"/>
              <a:chOff x="595620" y="0"/>
              <a:chExt cx="7935974" cy="5943600"/>
            </a:xfrm>
          </p:grpSpPr>
          <p:cxnSp>
            <p:nvCxnSpPr>
              <p:cNvPr id="151" name="Straight Connector 20"/>
              <p:cNvCxnSpPr/>
              <p:nvPr/>
            </p:nvCxnSpPr>
            <p:spPr>
              <a:xfrm>
                <a:off x="595620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2" name="Straight Connector 15"/>
              <p:cNvCxnSpPr/>
              <p:nvPr/>
            </p:nvCxnSpPr>
            <p:spPr>
              <a:xfrm>
                <a:off x="766333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3" name="Straight Connector 152"/>
              <p:cNvCxnSpPr/>
              <p:nvPr/>
            </p:nvCxnSpPr>
            <p:spPr>
              <a:xfrm>
                <a:off x="1373053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4" name="Straight Connector 153"/>
              <p:cNvCxnSpPr/>
              <p:nvPr/>
            </p:nvCxnSpPr>
            <p:spPr>
              <a:xfrm>
                <a:off x="2321102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5" name="Straight Connector 154"/>
              <p:cNvCxnSpPr/>
              <p:nvPr/>
            </p:nvCxnSpPr>
            <p:spPr>
              <a:xfrm>
                <a:off x="3703236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6" name="Straight Connector 155"/>
              <p:cNvCxnSpPr/>
              <p:nvPr/>
            </p:nvCxnSpPr>
            <p:spPr>
              <a:xfrm>
                <a:off x="4480933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7" name="Straight Connector 156"/>
              <p:cNvCxnSpPr/>
              <p:nvPr/>
            </p:nvCxnSpPr>
            <p:spPr>
              <a:xfrm>
                <a:off x="4644527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8" name="Straight Connector 157"/>
              <p:cNvCxnSpPr/>
              <p:nvPr/>
            </p:nvCxnSpPr>
            <p:spPr>
              <a:xfrm>
                <a:off x="5257022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9" name="Straight Connector 158"/>
              <p:cNvCxnSpPr/>
              <p:nvPr/>
            </p:nvCxnSpPr>
            <p:spPr>
              <a:xfrm>
                <a:off x="5420405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0" name="Straight Connector 159"/>
              <p:cNvCxnSpPr/>
              <p:nvPr/>
            </p:nvCxnSpPr>
            <p:spPr>
              <a:xfrm>
                <a:off x="6026204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1" name="Straight Connector 160"/>
              <p:cNvCxnSpPr/>
              <p:nvPr userDrawn="1"/>
            </p:nvCxnSpPr>
            <p:spPr>
              <a:xfrm>
                <a:off x="1542111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2" name="Straight Connector 161"/>
              <p:cNvCxnSpPr/>
              <p:nvPr userDrawn="1"/>
            </p:nvCxnSpPr>
            <p:spPr>
              <a:xfrm>
                <a:off x="2135402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3" name="Straight Connector 162"/>
              <p:cNvCxnSpPr/>
              <p:nvPr userDrawn="1"/>
            </p:nvCxnSpPr>
            <p:spPr>
              <a:xfrm>
                <a:off x="3097447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4" name="Straight Connector 163"/>
              <p:cNvCxnSpPr/>
              <p:nvPr userDrawn="1"/>
            </p:nvCxnSpPr>
            <p:spPr>
              <a:xfrm>
                <a:off x="2925808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5" name="Straight Connector 164"/>
              <p:cNvCxnSpPr/>
              <p:nvPr userDrawn="1"/>
            </p:nvCxnSpPr>
            <p:spPr>
              <a:xfrm>
                <a:off x="3867350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6" name="Straight Connector 165"/>
              <p:cNvCxnSpPr/>
              <p:nvPr userDrawn="1"/>
            </p:nvCxnSpPr>
            <p:spPr>
              <a:xfrm>
                <a:off x="6204177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7" name="Straight Connector 166"/>
              <p:cNvCxnSpPr/>
              <p:nvPr userDrawn="1"/>
            </p:nvCxnSpPr>
            <p:spPr>
              <a:xfrm>
                <a:off x="6811833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8" name="Straight Connector 167"/>
              <p:cNvCxnSpPr/>
              <p:nvPr userDrawn="1"/>
            </p:nvCxnSpPr>
            <p:spPr>
              <a:xfrm>
                <a:off x="6977246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9" name="Straight Connector 168"/>
              <p:cNvCxnSpPr/>
              <p:nvPr userDrawn="1"/>
            </p:nvCxnSpPr>
            <p:spPr>
              <a:xfrm>
                <a:off x="7587917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70" name="Straight Connector 169"/>
              <p:cNvCxnSpPr/>
              <p:nvPr userDrawn="1"/>
            </p:nvCxnSpPr>
            <p:spPr>
              <a:xfrm>
                <a:off x="7749645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71" name="Straight Connector 170"/>
              <p:cNvCxnSpPr/>
              <p:nvPr userDrawn="1"/>
            </p:nvCxnSpPr>
            <p:spPr>
              <a:xfrm>
                <a:off x="8366030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72" name="Straight Connector 171"/>
              <p:cNvCxnSpPr/>
              <p:nvPr userDrawn="1"/>
            </p:nvCxnSpPr>
            <p:spPr>
              <a:xfrm>
                <a:off x="8531594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34" name="Freeform 133"/>
            <p:cNvSpPr/>
            <p:nvPr/>
          </p:nvSpPr>
          <p:spPr>
            <a:xfrm>
              <a:off x="6417955" y="467138"/>
              <a:ext cx="2268894" cy="138287"/>
            </a:xfrm>
            <a:custGeom>
              <a:avLst/>
              <a:gdLst>
                <a:gd name="connsiteX0" fmla="*/ 1971675 w 1971675"/>
                <a:gd name="connsiteY0" fmla="*/ 0 h 152400"/>
                <a:gd name="connsiteX1" fmla="*/ 1971675 w 1971675"/>
                <a:gd name="connsiteY1" fmla="*/ 142875 h 152400"/>
                <a:gd name="connsiteX2" fmla="*/ 0 w 1971675"/>
                <a:gd name="connsiteY2" fmla="*/ 152400 h 152400"/>
                <a:gd name="connsiteX0" fmla="*/ 1971675 w 1971675"/>
                <a:gd name="connsiteY0" fmla="*/ 0 h 144517"/>
                <a:gd name="connsiteX1" fmla="*/ 1971675 w 1971675"/>
                <a:gd name="connsiteY1" fmla="*/ 142875 h 144517"/>
                <a:gd name="connsiteX2" fmla="*/ 0 w 1971675"/>
                <a:gd name="connsiteY2" fmla="*/ 144517 h 144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1675" h="144517">
                  <a:moveTo>
                    <a:pt x="1971675" y="0"/>
                  </a:moveTo>
                  <a:lnTo>
                    <a:pt x="1971675" y="142875"/>
                  </a:lnTo>
                  <a:lnTo>
                    <a:pt x="0" y="144517"/>
                  </a:lnTo>
                </a:path>
              </a:pathLst>
            </a:cu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cxnSp>
          <p:nvCxnSpPr>
            <p:cNvPr id="135" name="Straight Connector 134"/>
            <p:cNvCxnSpPr/>
            <p:nvPr userDrawn="1"/>
          </p:nvCxnSpPr>
          <p:spPr>
            <a:xfrm>
              <a:off x="0" y="759628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 userDrawn="1"/>
          </p:nvCxnSpPr>
          <p:spPr>
            <a:xfrm>
              <a:off x="0" y="1520764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/>
            <p:nvPr userDrawn="1"/>
          </p:nvCxnSpPr>
          <p:spPr>
            <a:xfrm>
              <a:off x="0" y="3047137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 userDrawn="1"/>
          </p:nvCxnSpPr>
          <p:spPr>
            <a:xfrm>
              <a:off x="0" y="3808273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 userDrawn="1"/>
          </p:nvCxnSpPr>
          <p:spPr>
            <a:xfrm>
              <a:off x="0" y="5337663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/>
            <p:nvPr userDrawn="1"/>
          </p:nvCxnSpPr>
          <p:spPr>
            <a:xfrm>
              <a:off x="0" y="6098799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/>
            <p:nvPr userDrawn="1"/>
          </p:nvCxnSpPr>
          <p:spPr>
            <a:xfrm>
              <a:off x="8980098" y="759628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/>
            <p:nvPr userDrawn="1"/>
          </p:nvCxnSpPr>
          <p:spPr>
            <a:xfrm>
              <a:off x="8980098" y="1520764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 userDrawn="1"/>
          </p:nvCxnSpPr>
          <p:spPr>
            <a:xfrm>
              <a:off x="8980098" y="3047137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/>
            <p:nvPr userDrawn="1"/>
          </p:nvCxnSpPr>
          <p:spPr>
            <a:xfrm>
              <a:off x="8980098" y="3808273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 userDrawn="1"/>
          </p:nvCxnSpPr>
          <p:spPr>
            <a:xfrm>
              <a:off x="8980098" y="5337663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/>
            <p:nvPr userDrawn="1"/>
          </p:nvCxnSpPr>
          <p:spPr>
            <a:xfrm>
              <a:off x="8980098" y="6098799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 userDrawn="1"/>
          </p:nvCxnSpPr>
          <p:spPr>
            <a:xfrm flipH="1">
              <a:off x="7418717" y="4572000"/>
              <a:ext cx="1725283" cy="2286000"/>
            </a:xfrm>
            <a:prstGeom prst="line">
              <a:avLst/>
            </a:prstGeom>
            <a:ln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/>
            <p:nvPr userDrawn="1"/>
          </p:nvCxnSpPr>
          <p:spPr>
            <a:xfrm flipH="1">
              <a:off x="5693434" y="2277373"/>
              <a:ext cx="3450568" cy="4572000"/>
            </a:xfrm>
            <a:prstGeom prst="line">
              <a:avLst/>
            </a:prstGeom>
            <a:ln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/>
            <p:nvPr userDrawn="1"/>
          </p:nvCxnSpPr>
          <p:spPr>
            <a:xfrm flipH="1">
              <a:off x="6556076" y="3429000"/>
              <a:ext cx="2587926" cy="3429000"/>
            </a:xfrm>
            <a:prstGeom prst="line">
              <a:avLst/>
            </a:prstGeom>
            <a:ln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/>
            <p:nvPr userDrawn="1"/>
          </p:nvCxnSpPr>
          <p:spPr>
            <a:xfrm>
              <a:off x="0" y="1097208"/>
              <a:ext cx="9144000" cy="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68" name="Title 1"/>
          <p:cNvSpPr>
            <a:spLocks noGrp="1"/>
          </p:cNvSpPr>
          <p:nvPr>
            <p:ph type="title" hasCustomPrompt="1"/>
          </p:nvPr>
        </p:nvSpPr>
        <p:spPr>
          <a:xfrm>
            <a:off x="433504" y="292"/>
            <a:ext cx="9368060" cy="381600"/>
          </a:xfrm>
        </p:spPr>
        <p:txBody>
          <a:bodyPr anchor="b">
            <a:normAutofit/>
          </a:bodyPr>
          <a:lstStyle>
            <a:lvl1pPr>
              <a:defRPr sz="1400" b="1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SLIDE TITLE</a:t>
            </a:r>
            <a:endParaRPr lang="en-US" dirty="0"/>
          </a:p>
        </p:txBody>
      </p:sp>
      <p:sp>
        <p:nvSpPr>
          <p:cNvPr id="70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2372346" y="652166"/>
            <a:ext cx="3636000" cy="486000"/>
          </a:xfrm>
        </p:spPr>
        <p:txBody>
          <a:bodyPr>
            <a:normAutofit/>
          </a:bodyPr>
          <a:lstStyle>
            <a:lvl1pPr marL="0" indent="0">
              <a:lnSpc>
                <a:spcPts val="2700"/>
              </a:lnSpc>
              <a:buFontTx/>
              <a:buNone/>
              <a:defRPr sz="2600" b="1" spc="-30" baseline="0">
                <a:solidFill>
                  <a:schemeClr val="accent1"/>
                </a:solidFill>
              </a:defRPr>
            </a:lvl1pPr>
          </a:lstStyle>
          <a:p>
            <a:pPr marL="227013" marR="0" lvl="0" indent="-227013" algn="l" defTabSz="820738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71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2372346" y="1138166"/>
            <a:ext cx="3636000" cy="4723471"/>
          </a:xfrm>
        </p:spPr>
        <p:txBody>
          <a:bodyPr>
            <a:normAutofit/>
          </a:bodyPr>
          <a:lstStyle>
            <a:lvl1pPr marL="0" marR="0" indent="0" algn="l" defTabSz="820738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1417"/>
              </a:spcAft>
              <a:buClr>
                <a:schemeClr val="tx2"/>
              </a:buClr>
              <a:buSzTx/>
              <a:buFontTx/>
              <a:buNone/>
              <a:tabLst/>
              <a:defRPr sz="2200" b="0" spc="-30" baseline="0">
                <a:solidFill>
                  <a:srgbClr val="394A59"/>
                </a:solidFill>
              </a:defRPr>
            </a:lvl1pPr>
          </a:lstStyle>
          <a:p>
            <a:pPr marL="227013" marR="0" lvl="0" indent="-227013" algn="l" defTabSz="820738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Tx/>
              <a:tabLst/>
              <a:defRPr/>
            </a:pPr>
            <a:r>
              <a:rPr lang="en-US" dirty="0" smtClean="0"/>
              <a:t>Click to edit content text</a:t>
            </a:r>
            <a:endParaRPr lang="en-US" dirty="0"/>
          </a:p>
        </p:txBody>
      </p:sp>
      <p:sp>
        <p:nvSpPr>
          <p:cNvPr id="72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6165564" y="652166"/>
            <a:ext cx="3636000" cy="486000"/>
          </a:xfrm>
        </p:spPr>
        <p:txBody>
          <a:bodyPr>
            <a:normAutofit/>
          </a:bodyPr>
          <a:lstStyle>
            <a:lvl1pPr marL="0" indent="0">
              <a:lnSpc>
                <a:spcPts val="2700"/>
              </a:lnSpc>
              <a:buFontTx/>
              <a:buNone/>
              <a:defRPr sz="2600" b="1" spc="-30" baseline="0">
                <a:solidFill>
                  <a:schemeClr val="accent1"/>
                </a:solidFill>
              </a:defRPr>
            </a:lvl1pPr>
          </a:lstStyle>
          <a:p>
            <a:pPr marL="227013" marR="0" lvl="0" indent="-227013" algn="l" defTabSz="820738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73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6165564" y="1138166"/>
            <a:ext cx="3636000" cy="4723471"/>
          </a:xfrm>
        </p:spPr>
        <p:txBody>
          <a:bodyPr>
            <a:normAutofit/>
          </a:bodyPr>
          <a:lstStyle>
            <a:lvl1pPr marL="0" marR="0" indent="0" algn="l" defTabSz="820738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1417"/>
              </a:spcAft>
              <a:buClr>
                <a:schemeClr val="tx2"/>
              </a:buClr>
              <a:buSzTx/>
              <a:buFontTx/>
              <a:buNone/>
              <a:tabLst/>
              <a:defRPr sz="2200" b="0" spc="-30" baseline="0">
                <a:solidFill>
                  <a:srgbClr val="394A59"/>
                </a:solidFill>
              </a:defRPr>
            </a:lvl1pPr>
          </a:lstStyle>
          <a:p>
            <a:pPr marL="227013" marR="0" lvl="0" indent="-227013" algn="l" defTabSz="820738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Tx/>
              <a:tabLst/>
              <a:defRPr/>
            </a:pPr>
            <a:r>
              <a:rPr lang="en-US" dirty="0" smtClean="0"/>
              <a:t>Click to edit content text</a:t>
            </a:r>
            <a:endParaRPr lang="en-US" dirty="0"/>
          </a:p>
        </p:txBody>
      </p:sp>
      <p:sp>
        <p:nvSpPr>
          <p:cNvPr id="60" name="Date Placeholder 1"/>
          <p:cNvSpPr>
            <a:spLocks noGrp="1"/>
          </p:cNvSpPr>
          <p:nvPr>
            <p:ph type="dt" sz="half" idx="2"/>
          </p:nvPr>
        </p:nvSpPr>
        <p:spPr>
          <a:xfrm>
            <a:off x="12009643" y="6793167"/>
            <a:ext cx="183403" cy="735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8BC0572A-B4F5-2A4E-AA83-BDE4EB7230CD}" type="datetimeFigureOut">
              <a:rPr lang="en-US" smtClean="0">
                <a:solidFill>
                  <a:srgbClr val="FFFFFF"/>
                </a:solidFill>
              </a:rPr>
              <a:pPr/>
              <a:t>1/17/2019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4" name="TextBox 63"/>
          <p:cNvSpPr txBox="1"/>
          <p:nvPr userDrawn="1"/>
        </p:nvSpPr>
        <p:spPr>
          <a:xfrm>
            <a:off x="303525" y="6325489"/>
            <a:ext cx="798982" cy="36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 b="1" dirty="0" smtClean="0">
                <a:solidFill>
                  <a:srgbClr val="FFFFFF"/>
                </a:solidFill>
              </a:rPr>
              <a:t>Equity</a:t>
            </a:r>
            <a:r>
              <a:rPr lang="en-US" sz="1100" dirty="0" smtClean="0">
                <a:solidFill>
                  <a:srgbClr val="FFFFFF"/>
                </a:solidFill>
              </a:rPr>
              <a:t> </a:t>
            </a:r>
            <a:br>
              <a:rPr lang="en-US" sz="1100" dirty="0" smtClean="0">
                <a:solidFill>
                  <a:srgbClr val="FFFFFF"/>
                </a:solidFill>
              </a:rPr>
            </a:br>
            <a:r>
              <a:rPr lang="en-US" sz="1100" dirty="0" smtClean="0">
                <a:solidFill>
                  <a:srgbClr val="FFFFFF"/>
                </a:solidFill>
              </a:rPr>
              <a:t>of access</a:t>
            </a:r>
            <a:endParaRPr lang="en-US" sz="1100" dirty="0">
              <a:solidFill>
                <a:srgbClr val="FFFFFF"/>
              </a:solidFill>
            </a:endParaRPr>
          </a:p>
        </p:txBody>
      </p:sp>
      <p:sp>
        <p:nvSpPr>
          <p:cNvPr id="65" name="TextBox 64"/>
          <p:cNvSpPr txBox="1"/>
          <p:nvPr userDrawn="1"/>
        </p:nvSpPr>
        <p:spPr>
          <a:xfrm>
            <a:off x="1429423" y="6325489"/>
            <a:ext cx="798982" cy="36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 dirty="0" smtClean="0">
                <a:solidFill>
                  <a:srgbClr val="FFFFFF"/>
                </a:solidFill>
              </a:rPr>
              <a:t>Seamless</a:t>
            </a:r>
            <a:r>
              <a:rPr lang="en-US" sz="1100" b="1" dirty="0" smtClean="0">
                <a:solidFill>
                  <a:srgbClr val="FFFFFF"/>
                </a:solidFill>
              </a:rPr>
              <a:t> care</a:t>
            </a:r>
            <a:endParaRPr lang="en-US" sz="1100" dirty="0">
              <a:solidFill>
                <a:srgbClr val="FFFFFF"/>
              </a:solidFill>
            </a:endParaRPr>
          </a:p>
        </p:txBody>
      </p:sp>
      <p:sp>
        <p:nvSpPr>
          <p:cNvPr id="66" name="TextBox 65"/>
          <p:cNvSpPr txBox="1"/>
          <p:nvPr userDrawn="1"/>
        </p:nvSpPr>
        <p:spPr>
          <a:xfrm>
            <a:off x="2488864" y="6245036"/>
            <a:ext cx="896888" cy="49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 dirty="0" smtClean="0">
                <a:solidFill>
                  <a:srgbClr val="FFFFFF"/>
                </a:solidFill>
              </a:rPr>
              <a:t>Meeting </a:t>
            </a:r>
            <a:r>
              <a:rPr lang="en-US" sz="1100" b="1" dirty="0" smtClean="0">
                <a:solidFill>
                  <a:srgbClr val="FFFFFF"/>
                </a:solidFill>
              </a:rPr>
              <a:t>national standards</a:t>
            </a:r>
            <a:endParaRPr lang="en-US" sz="1100" b="1" dirty="0">
              <a:solidFill>
                <a:srgbClr val="FFFFFF"/>
              </a:solidFill>
            </a:endParaRPr>
          </a:p>
        </p:txBody>
      </p:sp>
      <p:sp>
        <p:nvSpPr>
          <p:cNvPr id="67" name="TextBox 66"/>
          <p:cNvSpPr txBox="1"/>
          <p:nvPr userDrawn="1"/>
        </p:nvSpPr>
        <p:spPr>
          <a:xfrm>
            <a:off x="3594668" y="6318663"/>
            <a:ext cx="1064274" cy="36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 dirty="0" smtClean="0">
                <a:solidFill>
                  <a:srgbClr val="FFFFFF"/>
                </a:solidFill>
              </a:rPr>
              <a:t>Continual </a:t>
            </a:r>
            <a:r>
              <a:rPr lang="en-US" sz="1100" b="1" dirty="0" smtClean="0">
                <a:solidFill>
                  <a:srgbClr val="FFFFFF"/>
                </a:solidFill>
              </a:rPr>
              <a:t>improvement</a:t>
            </a:r>
            <a:endParaRPr lang="en-US" sz="1100" b="1" dirty="0">
              <a:solidFill>
                <a:srgbClr val="FFFFFF"/>
              </a:solidFill>
            </a:endParaRPr>
          </a:p>
        </p:txBody>
      </p:sp>
      <p:sp>
        <p:nvSpPr>
          <p:cNvPr id="69" name="TextBox 68"/>
          <p:cNvSpPr txBox="1"/>
          <p:nvPr userDrawn="1"/>
        </p:nvSpPr>
        <p:spPr>
          <a:xfrm>
            <a:off x="4785127" y="6318663"/>
            <a:ext cx="882240" cy="36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 dirty="0" smtClean="0">
                <a:solidFill>
                  <a:srgbClr val="FFFFFF"/>
                </a:solidFill>
              </a:rPr>
              <a:t>Patient </a:t>
            </a:r>
            <a:r>
              <a:rPr lang="en-US" sz="1100" b="1" dirty="0" smtClean="0">
                <a:solidFill>
                  <a:srgbClr val="FFFFFF"/>
                </a:solidFill>
              </a:rPr>
              <a:t>voice</a:t>
            </a:r>
            <a:endParaRPr lang="en-US" sz="1100" b="1" dirty="0">
              <a:solidFill>
                <a:srgbClr val="FFFFFF"/>
              </a:solidFill>
            </a:endParaRPr>
          </a:p>
        </p:txBody>
      </p:sp>
      <p:pic>
        <p:nvPicPr>
          <p:cNvPr id="74" name="Picture 7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7415" y="6120693"/>
            <a:ext cx="2021440" cy="750474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285498"/>
            <a:ext cx="12192000" cy="743712"/>
          </a:xfrm>
          <a:prstGeom prst="rect">
            <a:avLst/>
          </a:prstGeom>
        </p:spPr>
      </p:pic>
      <p:sp>
        <p:nvSpPr>
          <p:cNvPr id="76" name="TextBox 75"/>
          <p:cNvSpPr txBox="1"/>
          <p:nvPr userDrawn="1"/>
        </p:nvSpPr>
        <p:spPr>
          <a:xfrm>
            <a:off x="455925" y="6477889"/>
            <a:ext cx="798982" cy="36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 b="1" dirty="0" smtClean="0">
                <a:solidFill>
                  <a:srgbClr val="FFFFFF"/>
                </a:solidFill>
              </a:rPr>
              <a:t>Equity</a:t>
            </a:r>
            <a:r>
              <a:rPr lang="en-US" sz="1100" dirty="0" smtClean="0">
                <a:solidFill>
                  <a:srgbClr val="FFFFFF"/>
                </a:solidFill>
              </a:rPr>
              <a:t> </a:t>
            </a:r>
            <a:br>
              <a:rPr lang="en-US" sz="1100" dirty="0" smtClean="0">
                <a:solidFill>
                  <a:srgbClr val="FFFFFF"/>
                </a:solidFill>
              </a:rPr>
            </a:br>
            <a:r>
              <a:rPr lang="en-US" sz="1100" dirty="0" smtClean="0">
                <a:solidFill>
                  <a:srgbClr val="FFFFFF"/>
                </a:solidFill>
              </a:rPr>
              <a:t>of access</a:t>
            </a:r>
            <a:endParaRPr lang="en-US" sz="1100" dirty="0">
              <a:solidFill>
                <a:srgbClr val="FFFFFF"/>
              </a:solidFill>
            </a:endParaRPr>
          </a:p>
        </p:txBody>
      </p:sp>
      <p:sp>
        <p:nvSpPr>
          <p:cNvPr id="77" name="TextBox 76"/>
          <p:cNvSpPr txBox="1"/>
          <p:nvPr userDrawn="1"/>
        </p:nvSpPr>
        <p:spPr>
          <a:xfrm>
            <a:off x="1581823" y="6477889"/>
            <a:ext cx="798982" cy="36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 dirty="0" smtClean="0">
                <a:solidFill>
                  <a:srgbClr val="FFFFFF"/>
                </a:solidFill>
              </a:rPr>
              <a:t>Seamless</a:t>
            </a:r>
            <a:r>
              <a:rPr lang="en-US" sz="1100" b="1" dirty="0" smtClean="0">
                <a:solidFill>
                  <a:srgbClr val="FFFFFF"/>
                </a:solidFill>
              </a:rPr>
              <a:t> care</a:t>
            </a:r>
            <a:endParaRPr lang="en-US" sz="1100" dirty="0">
              <a:solidFill>
                <a:srgbClr val="FFFFFF"/>
              </a:solidFill>
            </a:endParaRPr>
          </a:p>
        </p:txBody>
      </p:sp>
      <p:sp>
        <p:nvSpPr>
          <p:cNvPr id="78" name="TextBox 77"/>
          <p:cNvSpPr txBox="1"/>
          <p:nvPr userDrawn="1"/>
        </p:nvSpPr>
        <p:spPr>
          <a:xfrm>
            <a:off x="2641264" y="6397436"/>
            <a:ext cx="896888" cy="49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 dirty="0" smtClean="0">
                <a:solidFill>
                  <a:srgbClr val="FFFFFF"/>
                </a:solidFill>
              </a:rPr>
              <a:t>Meeting </a:t>
            </a:r>
            <a:r>
              <a:rPr lang="en-US" sz="1100" b="1" dirty="0" smtClean="0">
                <a:solidFill>
                  <a:srgbClr val="FFFFFF"/>
                </a:solidFill>
              </a:rPr>
              <a:t>national standards</a:t>
            </a:r>
            <a:endParaRPr lang="en-US" sz="1100" b="1" dirty="0">
              <a:solidFill>
                <a:srgbClr val="FFFFFF"/>
              </a:solidFill>
            </a:endParaRPr>
          </a:p>
        </p:txBody>
      </p:sp>
      <p:sp>
        <p:nvSpPr>
          <p:cNvPr id="79" name="TextBox 78"/>
          <p:cNvSpPr txBox="1"/>
          <p:nvPr userDrawn="1"/>
        </p:nvSpPr>
        <p:spPr>
          <a:xfrm>
            <a:off x="3747068" y="6471063"/>
            <a:ext cx="1064274" cy="36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 dirty="0" smtClean="0">
                <a:solidFill>
                  <a:srgbClr val="FFFFFF"/>
                </a:solidFill>
              </a:rPr>
              <a:t>Continual </a:t>
            </a:r>
            <a:r>
              <a:rPr lang="en-US" sz="1100" b="1" dirty="0" smtClean="0">
                <a:solidFill>
                  <a:srgbClr val="FFFFFF"/>
                </a:solidFill>
              </a:rPr>
              <a:t>improvement</a:t>
            </a:r>
            <a:endParaRPr lang="en-US" sz="1100" b="1" dirty="0">
              <a:solidFill>
                <a:srgbClr val="FFFFFF"/>
              </a:solidFill>
            </a:endParaRPr>
          </a:p>
        </p:txBody>
      </p:sp>
      <p:sp>
        <p:nvSpPr>
          <p:cNvPr id="80" name="TextBox 79"/>
          <p:cNvSpPr txBox="1"/>
          <p:nvPr userDrawn="1"/>
        </p:nvSpPr>
        <p:spPr>
          <a:xfrm>
            <a:off x="4937527" y="6471063"/>
            <a:ext cx="882240" cy="36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 dirty="0" smtClean="0">
                <a:solidFill>
                  <a:srgbClr val="FFFFFF"/>
                </a:solidFill>
              </a:rPr>
              <a:t>Patient </a:t>
            </a:r>
            <a:r>
              <a:rPr lang="en-US" sz="1100" b="1" dirty="0" smtClean="0">
                <a:solidFill>
                  <a:srgbClr val="FFFFFF"/>
                </a:solidFill>
              </a:rPr>
              <a:t>voice</a:t>
            </a:r>
            <a:endParaRPr lang="en-US" sz="1100" b="1" dirty="0">
              <a:solidFill>
                <a:srgbClr val="FFFFFF"/>
              </a:solidFill>
            </a:endParaRPr>
          </a:p>
        </p:txBody>
      </p:sp>
      <p:pic>
        <p:nvPicPr>
          <p:cNvPr id="81" name="Picture 8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9815" y="6273093"/>
            <a:ext cx="2021440" cy="750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9699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Leads Text 50:50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Boeing 12 column grid" hidden="1"/>
          <p:cNvGrpSpPr/>
          <p:nvPr userDrawn="1"/>
        </p:nvGrpSpPr>
        <p:grpSpPr>
          <a:xfrm>
            <a:off x="-1590" y="-6713"/>
            <a:ext cx="12192015" cy="6858000"/>
            <a:chOff x="-3" y="0"/>
            <a:chExt cx="9144011" cy="6858000"/>
          </a:xfrm>
        </p:grpSpPr>
        <p:sp>
          <p:nvSpPr>
            <p:cNvPr id="123" name="Freeform 2"/>
            <p:cNvSpPr>
              <a:spLocks/>
            </p:cNvSpPr>
            <p:nvPr/>
          </p:nvSpPr>
          <p:spPr bwMode="auto">
            <a:xfrm>
              <a:off x="467170" y="6638306"/>
              <a:ext cx="8497925" cy="10640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84"/>
                </a:cxn>
                <a:cxn ang="0">
                  <a:pos x="779" y="284"/>
                </a:cxn>
                <a:cxn ang="0">
                  <a:pos x="779" y="0"/>
                </a:cxn>
              </a:cxnLst>
              <a:rect l="0" t="0" r="r" b="b"/>
              <a:pathLst>
                <a:path w="779" h="284">
                  <a:moveTo>
                    <a:pt x="0" y="0"/>
                  </a:moveTo>
                  <a:lnTo>
                    <a:pt x="0" y="284"/>
                  </a:lnTo>
                  <a:lnTo>
                    <a:pt x="779" y="284"/>
                  </a:lnTo>
                  <a:lnTo>
                    <a:pt x="779" y="0"/>
                  </a:lnTo>
                </a:path>
              </a:pathLst>
            </a:cu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FFFFFF"/>
                </a:solidFill>
              </a:endParaRPr>
            </a:p>
          </p:txBody>
        </p:sp>
        <p:cxnSp>
          <p:nvCxnSpPr>
            <p:cNvPr id="124" name="Straight Connector 123"/>
            <p:cNvCxnSpPr/>
            <p:nvPr/>
          </p:nvCxnSpPr>
          <p:spPr>
            <a:xfrm>
              <a:off x="0" y="2178281"/>
              <a:ext cx="9144000" cy="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>
              <a:off x="0" y="2391170"/>
              <a:ext cx="9144000" cy="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6" name="Straight Connector 125"/>
            <p:cNvCxnSpPr/>
            <p:nvPr userDrawn="1"/>
          </p:nvCxnSpPr>
          <p:spPr>
            <a:xfrm>
              <a:off x="0" y="4463773"/>
              <a:ext cx="9144000" cy="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7" name="Straight Connector 126"/>
            <p:cNvCxnSpPr/>
            <p:nvPr userDrawn="1"/>
          </p:nvCxnSpPr>
          <p:spPr>
            <a:xfrm>
              <a:off x="0" y="4680061"/>
              <a:ext cx="9144000" cy="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28" name="Rectangle 127"/>
            <p:cNvSpPr/>
            <p:nvPr/>
          </p:nvSpPr>
          <p:spPr>
            <a:xfrm>
              <a:off x="465826" y="456356"/>
              <a:ext cx="8220974" cy="5944444"/>
            </a:xfrm>
            <a:prstGeom prst="rect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cxnSp>
          <p:nvCxnSpPr>
            <p:cNvPr id="129" name="Straight Connector 128"/>
            <p:cNvCxnSpPr/>
            <p:nvPr/>
          </p:nvCxnSpPr>
          <p:spPr>
            <a:xfrm>
              <a:off x="-3" y="2284726"/>
              <a:ext cx="9143998" cy="0"/>
            </a:xfrm>
            <a:prstGeom prst="line">
              <a:avLst/>
            </a:prstGeom>
            <a:noFill/>
            <a:ln w="190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>
              <a:off x="380" y="3429000"/>
              <a:ext cx="9143628" cy="7005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>
              <a:off x="-3" y="4572000"/>
              <a:ext cx="9143998" cy="0"/>
            </a:xfrm>
            <a:prstGeom prst="line">
              <a:avLst/>
            </a:prstGeom>
            <a:noFill/>
            <a:ln w="190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>
              <a:off x="4570813" y="0"/>
              <a:ext cx="0" cy="685800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grpSp>
          <p:nvGrpSpPr>
            <p:cNvPr id="133" name="Group 37"/>
            <p:cNvGrpSpPr/>
            <p:nvPr/>
          </p:nvGrpSpPr>
          <p:grpSpPr>
            <a:xfrm>
              <a:off x="1001322" y="0"/>
              <a:ext cx="7134890" cy="6858000"/>
              <a:chOff x="595620" y="0"/>
              <a:chExt cx="7935974" cy="5943600"/>
            </a:xfrm>
          </p:grpSpPr>
          <p:cxnSp>
            <p:nvCxnSpPr>
              <p:cNvPr id="151" name="Straight Connector 20"/>
              <p:cNvCxnSpPr/>
              <p:nvPr/>
            </p:nvCxnSpPr>
            <p:spPr>
              <a:xfrm>
                <a:off x="595620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2" name="Straight Connector 15"/>
              <p:cNvCxnSpPr/>
              <p:nvPr/>
            </p:nvCxnSpPr>
            <p:spPr>
              <a:xfrm>
                <a:off x="766333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3" name="Straight Connector 152"/>
              <p:cNvCxnSpPr/>
              <p:nvPr/>
            </p:nvCxnSpPr>
            <p:spPr>
              <a:xfrm>
                <a:off x="1373053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4" name="Straight Connector 153"/>
              <p:cNvCxnSpPr/>
              <p:nvPr/>
            </p:nvCxnSpPr>
            <p:spPr>
              <a:xfrm>
                <a:off x="2321102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5" name="Straight Connector 154"/>
              <p:cNvCxnSpPr/>
              <p:nvPr/>
            </p:nvCxnSpPr>
            <p:spPr>
              <a:xfrm>
                <a:off x="3703236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6" name="Straight Connector 155"/>
              <p:cNvCxnSpPr/>
              <p:nvPr/>
            </p:nvCxnSpPr>
            <p:spPr>
              <a:xfrm>
                <a:off x="4480933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7" name="Straight Connector 156"/>
              <p:cNvCxnSpPr/>
              <p:nvPr/>
            </p:nvCxnSpPr>
            <p:spPr>
              <a:xfrm>
                <a:off x="4644527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8" name="Straight Connector 157"/>
              <p:cNvCxnSpPr/>
              <p:nvPr/>
            </p:nvCxnSpPr>
            <p:spPr>
              <a:xfrm>
                <a:off x="5257022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9" name="Straight Connector 158"/>
              <p:cNvCxnSpPr/>
              <p:nvPr/>
            </p:nvCxnSpPr>
            <p:spPr>
              <a:xfrm>
                <a:off x="5420405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0" name="Straight Connector 159"/>
              <p:cNvCxnSpPr/>
              <p:nvPr/>
            </p:nvCxnSpPr>
            <p:spPr>
              <a:xfrm>
                <a:off x="6026204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1" name="Straight Connector 160"/>
              <p:cNvCxnSpPr/>
              <p:nvPr userDrawn="1"/>
            </p:nvCxnSpPr>
            <p:spPr>
              <a:xfrm>
                <a:off x="1542111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2" name="Straight Connector 161"/>
              <p:cNvCxnSpPr/>
              <p:nvPr userDrawn="1"/>
            </p:nvCxnSpPr>
            <p:spPr>
              <a:xfrm>
                <a:off x="2135402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3" name="Straight Connector 162"/>
              <p:cNvCxnSpPr/>
              <p:nvPr userDrawn="1"/>
            </p:nvCxnSpPr>
            <p:spPr>
              <a:xfrm>
                <a:off x="3097447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4" name="Straight Connector 163"/>
              <p:cNvCxnSpPr/>
              <p:nvPr userDrawn="1"/>
            </p:nvCxnSpPr>
            <p:spPr>
              <a:xfrm>
                <a:off x="2925808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5" name="Straight Connector 164"/>
              <p:cNvCxnSpPr/>
              <p:nvPr userDrawn="1"/>
            </p:nvCxnSpPr>
            <p:spPr>
              <a:xfrm>
                <a:off x="3867350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6" name="Straight Connector 165"/>
              <p:cNvCxnSpPr/>
              <p:nvPr userDrawn="1"/>
            </p:nvCxnSpPr>
            <p:spPr>
              <a:xfrm>
                <a:off x="6204177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7" name="Straight Connector 166"/>
              <p:cNvCxnSpPr/>
              <p:nvPr userDrawn="1"/>
            </p:nvCxnSpPr>
            <p:spPr>
              <a:xfrm>
                <a:off x="6811833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8" name="Straight Connector 167"/>
              <p:cNvCxnSpPr/>
              <p:nvPr userDrawn="1"/>
            </p:nvCxnSpPr>
            <p:spPr>
              <a:xfrm>
                <a:off x="6977246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9" name="Straight Connector 168"/>
              <p:cNvCxnSpPr/>
              <p:nvPr userDrawn="1"/>
            </p:nvCxnSpPr>
            <p:spPr>
              <a:xfrm>
                <a:off x="7587917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70" name="Straight Connector 169"/>
              <p:cNvCxnSpPr/>
              <p:nvPr userDrawn="1"/>
            </p:nvCxnSpPr>
            <p:spPr>
              <a:xfrm>
                <a:off x="7749645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71" name="Straight Connector 170"/>
              <p:cNvCxnSpPr/>
              <p:nvPr userDrawn="1"/>
            </p:nvCxnSpPr>
            <p:spPr>
              <a:xfrm>
                <a:off x="8366030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72" name="Straight Connector 171"/>
              <p:cNvCxnSpPr/>
              <p:nvPr userDrawn="1"/>
            </p:nvCxnSpPr>
            <p:spPr>
              <a:xfrm>
                <a:off x="8531594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34" name="Freeform 133"/>
            <p:cNvSpPr/>
            <p:nvPr/>
          </p:nvSpPr>
          <p:spPr>
            <a:xfrm>
              <a:off x="6417955" y="467138"/>
              <a:ext cx="2268894" cy="138287"/>
            </a:xfrm>
            <a:custGeom>
              <a:avLst/>
              <a:gdLst>
                <a:gd name="connsiteX0" fmla="*/ 1971675 w 1971675"/>
                <a:gd name="connsiteY0" fmla="*/ 0 h 152400"/>
                <a:gd name="connsiteX1" fmla="*/ 1971675 w 1971675"/>
                <a:gd name="connsiteY1" fmla="*/ 142875 h 152400"/>
                <a:gd name="connsiteX2" fmla="*/ 0 w 1971675"/>
                <a:gd name="connsiteY2" fmla="*/ 152400 h 152400"/>
                <a:gd name="connsiteX0" fmla="*/ 1971675 w 1971675"/>
                <a:gd name="connsiteY0" fmla="*/ 0 h 144517"/>
                <a:gd name="connsiteX1" fmla="*/ 1971675 w 1971675"/>
                <a:gd name="connsiteY1" fmla="*/ 142875 h 144517"/>
                <a:gd name="connsiteX2" fmla="*/ 0 w 1971675"/>
                <a:gd name="connsiteY2" fmla="*/ 144517 h 144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1675" h="144517">
                  <a:moveTo>
                    <a:pt x="1971675" y="0"/>
                  </a:moveTo>
                  <a:lnTo>
                    <a:pt x="1971675" y="142875"/>
                  </a:lnTo>
                  <a:lnTo>
                    <a:pt x="0" y="144517"/>
                  </a:lnTo>
                </a:path>
              </a:pathLst>
            </a:cu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cxnSp>
          <p:nvCxnSpPr>
            <p:cNvPr id="135" name="Straight Connector 134"/>
            <p:cNvCxnSpPr/>
            <p:nvPr userDrawn="1"/>
          </p:nvCxnSpPr>
          <p:spPr>
            <a:xfrm>
              <a:off x="0" y="759628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 userDrawn="1"/>
          </p:nvCxnSpPr>
          <p:spPr>
            <a:xfrm>
              <a:off x="0" y="1520764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/>
            <p:nvPr userDrawn="1"/>
          </p:nvCxnSpPr>
          <p:spPr>
            <a:xfrm>
              <a:off x="0" y="3047137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 userDrawn="1"/>
          </p:nvCxnSpPr>
          <p:spPr>
            <a:xfrm>
              <a:off x="0" y="3808273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 userDrawn="1"/>
          </p:nvCxnSpPr>
          <p:spPr>
            <a:xfrm>
              <a:off x="0" y="5337663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/>
            <p:nvPr userDrawn="1"/>
          </p:nvCxnSpPr>
          <p:spPr>
            <a:xfrm>
              <a:off x="0" y="6098799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/>
            <p:nvPr userDrawn="1"/>
          </p:nvCxnSpPr>
          <p:spPr>
            <a:xfrm>
              <a:off x="8980098" y="759628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/>
            <p:nvPr userDrawn="1"/>
          </p:nvCxnSpPr>
          <p:spPr>
            <a:xfrm>
              <a:off x="8980098" y="1520764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 userDrawn="1"/>
          </p:nvCxnSpPr>
          <p:spPr>
            <a:xfrm>
              <a:off x="8980098" y="3047137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/>
            <p:nvPr userDrawn="1"/>
          </p:nvCxnSpPr>
          <p:spPr>
            <a:xfrm>
              <a:off x="8980098" y="3808273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 userDrawn="1"/>
          </p:nvCxnSpPr>
          <p:spPr>
            <a:xfrm>
              <a:off x="8980098" y="5337663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/>
            <p:nvPr userDrawn="1"/>
          </p:nvCxnSpPr>
          <p:spPr>
            <a:xfrm>
              <a:off x="8980098" y="6098799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 userDrawn="1"/>
          </p:nvCxnSpPr>
          <p:spPr>
            <a:xfrm flipH="1">
              <a:off x="7418717" y="4572000"/>
              <a:ext cx="1725283" cy="2286000"/>
            </a:xfrm>
            <a:prstGeom prst="line">
              <a:avLst/>
            </a:prstGeom>
            <a:ln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/>
            <p:nvPr userDrawn="1"/>
          </p:nvCxnSpPr>
          <p:spPr>
            <a:xfrm flipH="1">
              <a:off x="5693434" y="2277373"/>
              <a:ext cx="3450568" cy="4572000"/>
            </a:xfrm>
            <a:prstGeom prst="line">
              <a:avLst/>
            </a:prstGeom>
            <a:ln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/>
            <p:nvPr userDrawn="1"/>
          </p:nvCxnSpPr>
          <p:spPr>
            <a:xfrm flipH="1">
              <a:off x="6556076" y="3429000"/>
              <a:ext cx="2587926" cy="3429000"/>
            </a:xfrm>
            <a:prstGeom prst="line">
              <a:avLst/>
            </a:prstGeom>
            <a:ln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/>
            <p:nvPr userDrawn="1"/>
          </p:nvCxnSpPr>
          <p:spPr>
            <a:xfrm>
              <a:off x="0" y="1097208"/>
              <a:ext cx="9144000" cy="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68" name="Title 1"/>
          <p:cNvSpPr>
            <a:spLocks noGrp="1"/>
          </p:cNvSpPr>
          <p:nvPr>
            <p:ph type="title" hasCustomPrompt="1"/>
          </p:nvPr>
        </p:nvSpPr>
        <p:spPr>
          <a:xfrm>
            <a:off x="433504" y="292"/>
            <a:ext cx="11312842" cy="381600"/>
          </a:xfrm>
        </p:spPr>
        <p:txBody>
          <a:bodyPr anchor="b">
            <a:normAutofit/>
          </a:bodyPr>
          <a:lstStyle>
            <a:lvl1pPr>
              <a:defRPr sz="1400" b="1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SLIDE TITLE</a:t>
            </a:r>
            <a:endParaRPr lang="en-US" dirty="0"/>
          </a:p>
        </p:txBody>
      </p:sp>
      <p:sp>
        <p:nvSpPr>
          <p:cNvPr id="73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6202346" y="1126388"/>
            <a:ext cx="5544000" cy="4735250"/>
          </a:xfrm>
        </p:spPr>
        <p:txBody>
          <a:bodyPr>
            <a:normAutofit/>
          </a:bodyPr>
          <a:lstStyle>
            <a:lvl1pPr marL="0" marR="0" indent="0" algn="l" defTabSz="820738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1417"/>
              </a:spcAft>
              <a:buClr>
                <a:schemeClr val="tx2"/>
              </a:buClr>
              <a:buSzTx/>
              <a:buFontTx/>
              <a:buNone/>
              <a:tabLst/>
              <a:defRPr sz="2200" b="0" spc="-30" baseline="0">
                <a:solidFill>
                  <a:srgbClr val="394A59"/>
                </a:solidFill>
              </a:defRPr>
            </a:lvl1pPr>
          </a:lstStyle>
          <a:p>
            <a:pPr marL="227013" marR="0" lvl="0" indent="-227013" algn="l" defTabSz="820738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Tx/>
              <a:tabLst/>
              <a:defRPr/>
            </a:pPr>
            <a:r>
              <a:rPr lang="en-US" dirty="0" smtClean="0"/>
              <a:t>Click to edit content text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3388" y="643097"/>
            <a:ext cx="5518150" cy="5218540"/>
          </a:xfrm>
        </p:spPr>
        <p:txBody>
          <a:bodyPr/>
          <a:lstStyle/>
          <a:p>
            <a:endParaRPr lang="en-US"/>
          </a:p>
        </p:txBody>
      </p:sp>
      <p:sp>
        <p:nvSpPr>
          <p:cNvPr id="70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6202346" y="640387"/>
            <a:ext cx="5547521" cy="486000"/>
          </a:xfrm>
        </p:spPr>
        <p:txBody>
          <a:bodyPr>
            <a:normAutofit/>
          </a:bodyPr>
          <a:lstStyle>
            <a:lvl1pPr marL="0" indent="0">
              <a:lnSpc>
                <a:spcPts val="2700"/>
              </a:lnSpc>
              <a:buFontTx/>
              <a:buNone/>
              <a:defRPr sz="2600" b="1" spc="-30" baseline="0">
                <a:solidFill>
                  <a:schemeClr val="accent1"/>
                </a:solidFill>
              </a:defRPr>
            </a:lvl1pPr>
          </a:lstStyle>
          <a:p>
            <a:pPr marL="227013" marR="0" lvl="0" indent="-227013" algn="l" defTabSz="820738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 dirty="0" smtClean="0"/>
              <a:t>Click to edit subtitle</a:t>
            </a:r>
            <a:endParaRPr lang="en-US" dirty="0"/>
          </a:p>
        </p:txBody>
      </p:sp>
      <p:pic>
        <p:nvPicPr>
          <p:cNvPr id="83" name="Picture 8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3098"/>
            <a:ext cx="12192000" cy="743712"/>
          </a:xfrm>
          <a:prstGeom prst="rect">
            <a:avLst/>
          </a:prstGeom>
        </p:spPr>
      </p:pic>
      <p:sp>
        <p:nvSpPr>
          <p:cNvPr id="84" name="TextBox 83"/>
          <p:cNvSpPr txBox="1"/>
          <p:nvPr userDrawn="1"/>
        </p:nvSpPr>
        <p:spPr>
          <a:xfrm>
            <a:off x="303525" y="6325489"/>
            <a:ext cx="798982" cy="36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 b="1" dirty="0" smtClean="0">
                <a:solidFill>
                  <a:srgbClr val="FFFFFF"/>
                </a:solidFill>
              </a:rPr>
              <a:t>Equity</a:t>
            </a:r>
            <a:r>
              <a:rPr lang="en-US" sz="1100" dirty="0" smtClean="0">
                <a:solidFill>
                  <a:srgbClr val="FFFFFF"/>
                </a:solidFill>
              </a:rPr>
              <a:t> </a:t>
            </a:r>
            <a:br>
              <a:rPr lang="en-US" sz="1100" dirty="0" smtClean="0">
                <a:solidFill>
                  <a:srgbClr val="FFFFFF"/>
                </a:solidFill>
              </a:rPr>
            </a:br>
            <a:r>
              <a:rPr lang="en-US" sz="1100" dirty="0" smtClean="0">
                <a:solidFill>
                  <a:srgbClr val="FFFFFF"/>
                </a:solidFill>
              </a:rPr>
              <a:t>of access</a:t>
            </a:r>
            <a:endParaRPr lang="en-US" sz="1100" dirty="0">
              <a:solidFill>
                <a:srgbClr val="FFFFFF"/>
              </a:solidFill>
            </a:endParaRPr>
          </a:p>
        </p:txBody>
      </p:sp>
      <p:sp>
        <p:nvSpPr>
          <p:cNvPr id="86" name="TextBox 85"/>
          <p:cNvSpPr txBox="1"/>
          <p:nvPr userDrawn="1"/>
        </p:nvSpPr>
        <p:spPr>
          <a:xfrm>
            <a:off x="1429423" y="6325489"/>
            <a:ext cx="798982" cy="36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 dirty="0" smtClean="0">
                <a:solidFill>
                  <a:srgbClr val="FFFFFF"/>
                </a:solidFill>
              </a:rPr>
              <a:t>Seamless</a:t>
            </a:r>
            <a:r>
              <a:rPr lang="en-US" sz="1100" b="1" dirty="0" smtClean="0">
                <a:solidFill>
                  <a:srgbClr val="FFFFFF"/>
                </a:solidFill>
              </a:rPr>
              <a:t> care</a:t>
            </a:r>
            <a:endParaRPr lang="en-US" sz="1100" dirty="0">
              <a:solidFill>
                <a:srgbClr val="FFFFFF"/>
              </a:solidFill>
            </a:endParaRPr>
          </a:p>
        </p:txBody>
      </p:sp>
      <p:sp>
        <p:nvSpPr>
          <p:cNvPr id="87" name="TextBox 86"/>
          <p:cNvSpPr txBox="1"/>
          <p:nvPr userDrawn="1"/>
        </p:nvSpPr>
        <p:spPr>
          <a:xfrm>
            <a:off x="2488864" y="6245036"/>
            <a:ext cx="896888" cy="49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 dirty="0" smtClean="0">
                <a:solidFill>
                  <a:srgbClr val="FFFFFF"/>
                </a:solidFill>
              </a:rPr>
              <a:t>Meeting </a:t>
            </a:r>
            <a:r>
              <a:rPr lang="en-US" sz="1100" b="1" dirty="0" smtClean="0">
                <a:solidFill>
                  <a:srgbClr val="FFFFFF"/>
                </a:solidFill>
              </a:rPr>
              <a:t>national standards</a:t>
            </a:r>
            <a:endParaRPr lang="en-US" sz="1100" b="1" dirty="0">
              <a:solidFill>
                <a:srgbClr val="FFFFFF"/>
              </a:solidFill>
            </a:endParaRPr>
          </a:p>
        </p:txBody>
      </p:sp>
      <p:sp>
        <p:nvSpPr>
          <p:cNvPr id="88" name="TextBox 87"/>
          <p:cNvSpPr txBox="1"/>
          <p:nvPr userDrawn="1"/>
        </p:nvSpPr>
        <p:spPr>
          <a:xfrm>
            <a:off x="3594668" y="6318663"/>
            <a:ext cx="1064274" cy="36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 dirty="0" smtClean="0">
                <a:solidFill>
                  <a:srgbClr val="FFFFFF"/>
                </a:solidFill>
              </a:rPr>
              <a:t>Continual </a:t>
            </a:r>
            <a:r>
              <a:rPr lang="en-US" sz="1100" b="1" dirty="0" smtClean="0">
                <a:solidFill>
                  <a:srgbClr val="FFFFFF"/>
                </a:solidFill>
              </a:rPr>
              <a:t>improvement</a:t>
            </a:r>
            <a:endParaRPr lang="en-US" sz="1100" b="1" dirty="0">
              <a:solidFill>
                <a:srgbClr val="FFFFFF"/>
              </a:solidFill>
            </a:endParaRPr>
          </a:p>
        </p:txBody>
      </p:sp>
      <p:sp>
        <p:nvSpPr>
          <p:cNvPr id="89" name="TextBox 88"/>
          <p:cNvSpPr txBox="1"/>
          <p:nvPr userDrawn="1"/>
        </p:nvSpPr>
        <p:spPr>
          <a:xfrm>
            <a:off x="4785127" y="6318663"/>
            <a:ext cx="882240" cy="36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 dirty="0" smtClean="0">
                <a:solidFill>
                  <a:srgbClr val="FFFFFF"/>
                </a:solidFill>
              </a:rPr>
              <a:t>Patient </a:t>
            </a:r>
            <a:r>
              <a:rPr lang="en-US" sz="1100" b="1" dirty="0" smtClean="0">
                <a:solidFill>
                  <a:srgbClr val="FFFFFF"/>
                </a:solidFill>
              </a:rPr>
              <a:t>voice</a:t>
            </a:r>
            <a:endParaRPr lang="en-US" sz="1100" b="1" dirty="0">
              <a:solidFill>
                <a:srgbClr val="FFFFFF"/>
              </a:solidFill>
            </a:endParaRPr>
          </a:p>
        </p:txBody>
      </p:sp>
      <p:pic>
        <p:nvPicPr>
          <p:cNvPr id="90" name="Picture 8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7415" y="6120693"/>
            <a:ext cx="2021440" cy="750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3406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gram Leads Text 4:2 Spli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Boeing 12 column grid" hidden="1"/>
          <p:cNvGrpSpPr/>
          <p:nvPr userDrawn="1"/>
        </p:nvGrpSpPr>
        <p:grpSpPr>
          <a:xfrm>
            <a:off x="-1590" y="-6713"/>
            <a:ext cx="12192015" cy="6858000"/>
            <a:chOff x="-3" y="0"/>
            <a:chExt cx="9144011" cy="6858000"/>
          </a:xfrm>
        </p:grpSpPr>
        <p:sp>
          <p:nvSpPr>
            <p:cNvPr id="123" name="Freeform 2"/>
            <p:cNvSpPr>
              <a:spLocks/>
            </p:cNvSpPr>
            <p:nvPr/>
          </p:nvSpPr>
          <p:spPr bwMode="auto">
            <a:xfrm>
              <a:off x="467170" y="6638306"/>
              <a:ext cx="8497925" cy="10640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84"/>
                </a:cxn>
                <a:cxn ang="0">
                  <a:pos x="779" y="284"/>
                </a:cxn>
                <a:cxn ang="0">
                  <a:pos x="779" y="0"/>
                </a:cxn>
              </a:cxnLst>
              <a:rect l="0" t="0" r="r" b="b"/>
              <a:pathLst>
                <a:path w="779" h="284">
                  <a:moveTo>
                    <a:pt x="0" y="0"/>
                  </a:moveTo>
                  <a:lnTo>
                    <a:pt x="0" y="284"/>
                  </a:lnTo>
                  <a:lnTo>
                    <a:pt x="779" y="284"/>
                  </a:lnTo>
                  <a:lnTo>
                    <a:pt x="779" y="0"/>
                  </a:lnTo>
                </a:path>
              </a:pathLst>
            </a:cu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FFFFFF"/>
                </a:solidFill>
              </a:endParaRPr>
            </a:p>
          </p:txBody>
        </p:sp>
        <p:cxnSp>
          <p:nvCxnSpPr>
            <p:cNvPr id="124" name="Straight Connector 123"/>
            <p:cNvCxnSpPr/>
            <p:nvPr/>
          </p:nvCxnSpPr>
          <p:spPr>
            <a:xfrm>
              <a:off x="0" y="2178281"/>
              <a:ext cx="9144000" cy="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>
              <a:off x="0" y="2391170"/>
              <a:ext cx="9144000" cy="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6" name="Straight Connector 125"/>
            <p:cNvCxnSpPr/>
            <p:nvPr userDrawn="1"/>
          </p:nvCxnSpPr>
          <p:spPr>
            <a:xfrm>
              <a:off x="0" y="4463773"/>
              <a:ext cx="9144000" cy="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7" name="Straight Connector 126"/>
            <p:cNvCxnSpPr/>
            <p:nvPr userDrawn="1"/>
          </p:nvCxnSpPr>
          <p:spPr>
            <a:xfrm>
              <a:off x="0" y="4680061"/>
              <a:ext cx="9144000" cy="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28" name="Rectangle 127"/>
            <p:cNvSpPr/>
            <p:nvPr/>
          </p:nvSpPr>
          <p:spPr>
            <a:xfrm>
              <a:off x="465826" y="456356"/>
              <a:ext cx="8220974" cy="5944444"/>
            </a:xfrm>
            <a:prstGeom prst="rect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cxnSp>
          <p:nvCxnSpPr>
            <p:cNvPr id="129" name="Straight Connector 128"/>
            <p:cNvCxnSpPr/>
            <p:nvPr/>
          </p:nvCxnSpPr>
          <p:spPr>
            <a:xfrm>
              <a:off x="-3" y="2284726"/>
              <a:ext cx="9143998" cy="0"/>
            </a:xfrm>
            <a:prstGeom prst="line">
              <a:avLst/>
            </a:prstGeom>
            <a:noFill/>
            <a:ln w="190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>
              <a:off x="380" y="3429000"/>
              <a:ext cx="9143628" cy="7005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>
              <a:off x="-3" y="4572000"/>
              <a:ext cx="9143998" cy="0"/>
            </a:xfrm>
            <a:prstGeom prst="line">
              <a:avLst/>
            </a:prstGeom>
            <a:noFill/>
            <a:ln w="190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>
              <a:off x="4570813" y="0"/>
              <a:ext cx="0" cy="685800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grpSp>
          <p:nvGrpSpPr>
            <p:cNvPr id="133" name="Group 37"/>
            <p:cNvGrpSpPr/>
            <p:nvPr/>
          </p:nvGrpSpPr>
          <p:grpSpPr>
            <a:xfrm>
              <a:off x="1001322" y="0"/>
              <a:ext cx="7134890" cy="6858000"/>
              <a:chOff x="595620" y="0"/>
              <a:chExt cx="7935974" cy="5943600"/>
            </a:xfrm>
          </p:grpSpPr>
          <p:cxnSp>
            <p:nvCxnSpPr>
              <p:cNvPr id="151" name="Straight Connector 20"/>
              <p:cNvCxnSpPr/>
              <p:nvPr/>
            </p:nvCxnSpPr>
            <p:spPr>
              <a:xfrm>
                <a:off x="595620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2" name="Straight Connector 15"/>
              <p:cNvCxnSpPr/>
              <p:nvPr/>
            </p:nvCxnSpPr>
            <p:spPr>
              <a:xfrm>
                <a:off x="766333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3" name="Straight Connector 152"/>
              <p:cNvCxnSpPr/>
              <p:nvPr/>
            </p:nvCxnSpPr>
            <p:spPr>
              <a:xfrm>
                <a:off x="1373053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4" name="Straight Connector 153"/>
              <p:cNvCxnSpPr/>
              <p:nvPr/>
            </p:nvCxnSpPr>
            <p:spPr>
              <a:xfrm>
                <a:off x="2321102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5" name="Straight Connector 154"/>
              <p:cNvCxnSpPr/>
              <p:nvPr/>
            </p:nvCxnSpPr>
            <p:spPr>
              <a:xfrm>
                <a:off x="3703236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6" name="Straight Connector 155"/>
              <p:cNvCxnSpPr/>
              <p:nvPr/>
            </p:nvCxnSpPr>
            <p:spPr>
              <a:xfrm>
                <a:off x="4480933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7" name="Straight Connector 156"/>
              <p:cNvCxnSpPr/>
              <p:nvPr/>
            </p:nvCxnSpPr>
            <p:spPr>
              <a:xfrm>
                <a:off x="4644527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8" name="Straight Connector 157"/>
              <p:cNvCxnSpPr/>
              <p:nvPr/>
            </p:nvCxnSpPr>
            <p:spPr>
              <a:xfrm>
                <a:off x="5257022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9" name="Straight Connector 158"/>
              <p:cNvCxnSpPr/>
              <p:nvPr/>
            </p:nvCxnSpPr>
            <p:spPr>
              <a:xfrm>
                <a:off x="5420405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0" name="Straight Connector 159"/>
              <p:cNvCxnSpPr/>
              <p:nvPr/>
            </p:nvCxnSpPr>
            <p:spPr>
              <a:xfrm>
                <a:off x="6026204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1" name="Straight Connector 160"/>
              <p:cNvCxnSpPr/>
              <p:nvPr userDrawn="1"/>
            </p:nvCxnSpPr>
            <p:spPr>
              <a:xfrm>
                <a:off x="1542111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2" name="Straight Connector 161"/>
              <p:cNvCxnSpPr/>
              <p:nvPr userDrawn="1"/>
            </p:nvCxnSpPr>
            <p:spPr>
              <a:xfrm>
                <a:off x="2135402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3" name="Straight Connector 162"/>
              <p:cNvCxnSpPr/>
              <p:nvPr userDrawn="1"/>
            </p:nvCxnSpPr>
            <p:spPr>
              <a:xfrm>
                <a:off x="3097447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4" name="Straight Connector 163"/>
              <p:cNvCxnSpPr/>
              <p:nvPr userDrawn="1"/>
            </p:nvCxnSpPr>
            <p:spPr>
              <a:xfrm>
                <a:off x="2925808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5" name="Straight Connector 164"/>
              <p:cNvCxnSpPr/>
              <p:nvPr userDrawn="1"/>
            </p:nvCxnSpPr>
            <p:spPr>
              <a:xfrm>
                <a:off x="3867350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6" name="Straight Connector 165"/>
              <p:cNvCxnSpPr/>
              <p:nvPr userDrawn="1"/>
            </p:nvCxnSpPr>
            <p:spPr>
              <a:xfrm>
                <a:off x="6204177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7" name="Straight Connector 166"/>
              <p:cNvCxnSpPr/>
              <p:nvPr userDrawn="1"/>
            </p:nvCxnSpPr>
            <p:spPr>
              <a:xfrm>
                <a:off x="6811833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8" name="Straight Connector 167"/>
              <p:cNvCxnSpPr/>
              <p:nvPr userDrawn="1"/>
            </p:nvCxnSpPr>
            <p:spPr>
              <a:xfrm>
                <a:off x="6977246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9" name="Straight Connector 168"/>
              <p:cNvCxnSpPr/>
              <p:nvPr userDrawn="1"/>
            </p:nvCxnSpPr>
            <p:spPr>
              <a:xfrm>
                <a:off x="7587917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70" name="Straight Connector 169"/>
              <p:cNvCxnSpPr/>
              <p:nvPr userDrawn="1"/>
            </p:nvCxnSpPr>
            <p:spPr>
              <a:xfrm>
                <a:off x="7749645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71" name="Straight Connector 170"/>
              <p:cNvCxnSpPr/>
              <p:nvPr userDrawn="1"/>
            </p:nvCxnSpPr>
            <p:spPr>
              <a:xfrm>
                <a:off x="8366030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72" name="Straight Connector 171"/>
              <p:cNvCxnSpPr/>
              <p:nvPr userDrawn="1"/>
            </p:nvCxnSpPr>
            <p:spPr>
              <a:xfrm>
                <a:off x="8531594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34" name="Freeform 133"/>
            <p:cNvSpPr/>
            <p:nvPr/>
          </p:nvSpPr>
          <p:spPr>
            <a:xfrm>
              <a:off x="6417955" y="467138"/>
              <a:ext cx="2268894" cy="138287"/>
            </a:xfrm>
            <a:custGeom>
              <a:avLst/>
              <a:gdLst>
                <a:gd name="connsiteX0" fmla="*/ 1971675 w 1971675"/>
                <a:gd name="connsiteY0" fmla="*/ 0 h 152400"/>
                <a:gd name="connsiteX1" fmla="*/ 1971675 w 1971675"/>
                <a:gd name="connsiteY1" fmla="*/ 142875 h 152400"/>
                <a:gd name="connsiteX2" fmla="*/ 0 w 1971675"/>
                <a:gd name="connsiteY2" fmla="*/ 152400 h 152400"/>
                <a:gd name="connsiteX0" fmla="*/ 1971675 w 1971675"/>
                <a:gd name="connsiteY0" fmla="*/ 0 h 144517"/>
                <a:gd name="connsiteX1" fmla="*/ 1971675 w 1971675"/>
                <a:gd name="connsiteY1" fmla="*/ 142875 h 144517"/>
                <a:gd name="connsiteX2" fmla="*/ 0 w 1971675"/>
                <a:gd name="connsiteY2" fmla="*/ 144517 h 144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1675" h="144517">
                  <a:moveTo>
                    <a:pt x="1971675" y="0"/>
                  </a:moveTo>
                  <a:lnTo>
                    <a:pt x="1971675" y="142875"/>
                  </a:lnTo>
                  <a:lnTo>
                    <a:pt x="0" y="144517"/>
                  </a:lnTo>
                </a:path>
              </a:pathLst>
            </a:cu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cxnSp>
          <p:nvCxnSpPr>
            <p:cNvPr id="135" name="Straight Connector 134"/>
            <p:cNvCxnSpPr/>
            <p:nvPr userDrawn="1"/>
          </p:nvCxnSpPr>
          <p:spPr>
            <a:xfrm>
              <a:off x="0" y="759628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 userDrawn="1"/>
          </p:nvCxnSpPr>
          <p:spPr>
            <a:xfrm>
              <a:off x="0" y="1520764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/>
            <p:nvPr userDrawn="1"/>
          </p:nvCxnSpPr>
          <p:spPr>
            <a:xfrm>
              <a:off x="0" y="3047137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 userDrawn="1"/>
          </p:nvCxnSpPr>
          <p:spPr>
            <a:xfrm>
              <a:off x="0" y="3808273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 userDrawn="1"/>
          </p:nvCxnSpPr>
          <p:spPr>
            <a:xfrm>
              <a:off x="0" y="5337663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/>
            <p:nvPr userDrawn="1"/>
          </p:nvCxnSpPr>
          <p:spPr>
            <a:xfrm>
              <a:off x="0" y="6098799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/>
            <p:nvPr userDrawn="1"/>
          </p:nvCxnSpPr>
          <p:spPr>
            <a:xfrm>
              <a:off x="8980098" y="759628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/>
            <p:nvPr userDrawn="1"/>
          </p:nvCxnSpPr>
          <p:spPr>
            <a:xfrm>
              <a:off x="8980098" y="1520764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 userDrawn="1"/>
          </p:nvCxnSpPr>
          <p:spPr>
            <a:xfrm>
              <a:off x="8980098" y="3047137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/>
            <p:nvPr userDrawn="1"/>
          </p:nvCxnSpPr>
          <p:spPr>
            <a:xfrm>
              <a:off x="8980098" y="3808273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 userDrawn="1"/>
          </p:nvCxnSpPr>
          <p:spPr>
            <a:xfrm>
              <a:off x="8980098" y="5337663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/>
            <p:nvPr userDrawn="1"/>
          </p:nvCxnSpPr>
          <p:spPr>
            <a:xfrm>
              <a:off x="8980098" y="6098799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 userDrawn="1"/>
          </p:nvCxnSpPr>
          <p:spPr>
            <a:xfrm flipH="1">
              <a:off x="7418717" y="4572000"/>
              <a:ext cx="1725283" cy="2286000"/>
            </a:xfrm>
            <a:prstGeom prst="line">
              <a:avLst/>
            </a:prstGeom>
            <a:ln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/>
            <p:nvPr userDrawn="1"/>
          </p:nvCxnSpPr>
          <p:spPr>
            <a:xfrm flipH="1">
              <a:off x="5693434" y="2277373"/>
              <a:ext cx="3450568" cy="4572000"/>
            </a:xfrm>
            <a:prstGeom prst="line">
              <a:avLst/>
            </a:prstGeom>
            <a:ln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/>
            <p:nvPr userDrawn="1"/>
          </p:nvCxnSpPr>
          <p:spPr>
            <a:xfrm flipH="1">
              <a:off x="6556076" y="3429000"/>
              <a:ext cx="2587926" cy="3429000"/>
            </a:xfrm>
            <a:prstGeom prst="line">
              <a:avLst/>
            </a:prstGeom>
            <a:ln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/>
            <p:nvPr userDrawn="1"/>
          </p:nvCxnSpPr>
          <p:spPr>
            <a:xfrm>
              <a:off x="0" y="1097208"/>
              <a:ext cx="9144000" cy="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68" name="Title 1"/>
          <p:cNvSpPr>
            <a:spLocks noGrp="1"/>
          </p:cNvSpPr>
          <p:nvPr>
            <p:ph type="title" hasCustomPrompt="1"/>
          </p:nvPr>
        </p:nvSpPr>
        <p:spPr>
          <a:xfrm>
            <a:off x="433503" y="292"/>
            <a:ext cx="11316363" cy="381600"/>
          </a:xfrm>
        </p:spPr>
        <p:txBody>
          <a:bodyPr anchor="b">
            <a:normAutofit/>
          </a:bodyPr>
          <a:lstStyle>
            <a:lvl1pPr>
              <a:defRPr sz="1400" b="1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SLIDE TITLE</a:t>
            </a:r>
            <a:endParaRPr lang="en-US" dirty="0"/>
          </a:p>
        </p:txBody>
      </p:sp>
      <p:sp>
        <p:nvSpPr>
          <p:cNvPr id="74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8113867" y="595154"/>
            <a:ext cx="3636000" cy="486000"/>
          </a:xfrm>
        </p:spPr>
        <p:txBody>
          <a:bodyPr>
            <a:normAutofit/>
          </a:bodyPr>
          <a:lstStyle>
            <a:lvl1pPr marL="0" indent="0">
              <a:lnSpc>
                <a:spcPts val="2700"/>
              </a:lnSpc>
              <a:buFontTx/>
              <a:buNone/>
              <a:defRPr sz="2600" b="1" spc="-30" baseline="0">
                <a:solidFill>
                  <a:schemeClr val="accent1"/>
                </a:solidFill>
              </a:defRPr>
            </a:lvl1pPr>
          </a:lstStyle>
          <a:p>
            <a:pPr marL="227013" marR="0" lvl="0" indent="-227013" algn="l" defTabSz="820738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75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8113867" y="1081154"/>
            <a:ext cx="3636000" cy="4780483"/>
          </a:xfrm>
        </p:spPr>
        <p:txBody>
          <a:bodyPr>
            <a:normAutofit/>
          </a:bodyPr>
          <a:lstStyle>
            <a:lvl1pPr marL="0" marR="0" indent="0" algn="l" defTabSz="820738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1417"/>
              </a:spcAft>
              <a:buClr>
                <a:schemeClr val="tx2"/>
              </a:buClr>
              <a:buSzTx/>
              <a:buFontTx/>
              <a:buNone/>
              <a:tabLst/>
              <a:defRPr sz="2200" b="0" spc="-30" baseline="0">
                <a:solidFill>
                  <a:srgbClr val="394A59"/>
                </a:solidFill>
              </a:defRPr>
            </a:lvl1pPr>
          </a:lstStyle>
          <a:p>
            <a:pPr marL="227013" marR="0" lvl="0" indent="-227013" algn="l" defTabSz="820738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Tx/>
              <a:tabLst/>
              <a:defRPr/>
            </a:pPr>
            <a:r>
              <a:rPr lang="en-US" dirty="0" smtClean="0"/>
              <a:t>Click to edit content text</a:t>
            </a:r>
            <a:endParaRPr lang="en-US" dirty="0"/>
          </a:p>
        </p:txBody>
      </p:sp>
      <p:sp>
        <p:nvSpPr>
          <p:cNvPr id="76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433388" y="598713"/>
            <a:ext cx="7409926" cy="5262924"/>
          </a:xfrm>
        </p:spPr>
        <p:txBody>
          <a:bodyPr/>
          <a:lstStyle/>
          <a:p>
            <a:endParaRPr lang="en-US"/>
          </a:p>
        </p:txBody>
      </p:sp>
      <p:sp>
        <p:nvSpPr>
          <p:cNvPr id="59" name="Date Placeholder 1"/>
          <p:cNvSpPr>
            <a:spLocks noGrp="1"/>
          </p:cNvSpPr>
          <p:nvPr>
            <p:ph type="dt" sz="half" idx="2"/>
          </p:nvPr>
        </p:nvSpPr>
        <p:spPr>
          <a:xfrm>
            <a:off x="12009643" y="6793167"/>
            <a:ext cx="183403" cy="735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8BC0572A-B4F5-2A4E-AA83-BDE4EB7230CD}" type="datetimeFigureOut">
              <a:rPr lang="en-US" smtClean="0">
                <a:solidFill>
                  <a:srgbClr val="FFFFFF"/>
                </a:solidFill>
              </a:rPr>
              <a:pPr/>
              <a:t>1/17/2019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70" name="Picture 6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3098"/>
            <a:ext cx="12192000" cy="743712"/>
          </a:xfrm>
          <a:prstGeom prst="rect">
            <a:avLst/>
          </a:prstGeom>
        </p:spPr>
      </p:pic>
      <p:sp>
        <p:nvSpPr>
          <p:cNvPr id="71" name="TextBox 70"/>
          <p:cNvSpPr txBox="1"/>
          <p:nvPr userDrawn="1"/>
        </p:nvSpPr>
        <p:spPr>
          <a:xfrm>
            <a:off x="303525" y="6325489"/>
            <a:ext cx="798982" cy="36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 b="1" dirty="0" smtClean="0">
                <a:solidFill>
                  <a:srgbClr val="FFFFFF"/>
                </a:solidFill>
              </a:rPr>
              <a:t>Equity</a:t>
            </a:r>
            <a:r>
              <a:rPr lang="en-US" sz="1100" dirty="0" smtClean="0">
                <a:solidFill>
                  <a:srgbClr val="FFFFFF"/>
                </a:solidFill>
              </a:rPr>
              <a:t> </a:t>
            </a:r>
            <a:br>
              <a:rPr lang="en-US" sz="1100" dirty="0" smtClean="0">
                <a:solidFill>
                  <a:srgbClr val="FFFFFF"/>
                </a:solidFill>
              </a:rPr>
            </a:br>
            <a:r>
              <a:rPr lang="en-US" sz="1100" dirty="0" smtClean="0">
                <a:solidFill>
                  <a:srgbClr val="FFFFFF"/>
                </a:solidFill>
              </a:rPr>
              <a:t>of access</a:t>
            </a:r>
            <a:endParaRPr lang="en-US" sz="1100" dirty="0">
              <a:solidFill>
                <a:srgbClr val="FFFFFF"/>
              </a:solidFill>
            </a:endParaRPr>
          </a:p>
        </p:txBody>
      </p:sp>
      <p:sp>
        <p:nvSpPr>
          <p:cNvPr id="72" name="TextBox 71"/>
          <p:cNvSpPr txBox="1"/>
          <p:nvPr userDrawn="1"/>
        </p:nvSpPr>
        <p:spPr>
          <a:xfrm>
            <a:off x="1429423" y="6325489"/>
            <a:ext cx="798982" cy="36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 dirty="0" smtClean="0">
                <a:solidFill>
                  <a:srgbClr val="FFFFFF"/>
                </a:solidFill>
              </a:rPr>
              <a:t>Seamless</a:t>
            </a:r>
            <a:r>
              <a:rPr lang="en-US" sz="1100" b="1" dirty="0" smtClean="0">
                <a:solidFill>
                  <a:srgbClr val="FFFFFF"/>
                </a:solidFill>
              </a:rPr>
              <a:t> care</a:t>
            </a:r>
            <a:endParaRPr lang="en-US" sz="1100" dirty="0">
              <a:solidFill>
                <a:srgbClr val="FFFFFF"/>
              </a:solidFill>
            </a:endParaRPr>
          </a:p>
        </p:txBody>
      </p:sp>
      <p:sp>
        <p:nvSpPr>
          <p:cNvPr id="73" name="TextBox 72"/>
          <p:cNvSpPr txBox="1"/>
          <p:nvPr userDrawn="1"/>
        </p:nvSpPr>
        <p:spPr>
          <a:xfrm>
            <a:off x="2488864" y="6245036"/>
            <a:ext cx="896888" cy="49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 dirty="0" smtClean="0">
                <a:solidFill>
                  <a:srgbClr val="FFFFFF"/>
                </a:solidFill>
              </a:rPr>
              <a:t>Meeting </a:t>
            </a:r>
            <a:r>
              <a:rPr lang="en-US" sz="1100" b="1" dirty="0" smtClean="0">
                <a:solidFill>
                  <a:srgbClr val="FFFFFF"/>
                </a:solidFill>
              </a:rPr>
              <a:t>national standards</a:t>
            </a:r>
            <a:endParaRPr lang="en-US" sz="1100" b="1" dirty="0">
              <a:solidFill>
                <a:srgbClr val="FFFFFF"/>
              </a:solidFill>
            </a:endParaRPr>
          </a:p>
        </p:txBody>
      </p:sp>
      <p:sp>
        <p:nvSpPr>
          <p:cNvPr id="77" name="TextBox 76"/>
          <p:cNvSpPr txBox="1"/>
          <p:nvPr userDrawn="1"/>
        </p:nvSpPr>
        <p:spPr>
          <a:xfrm>
            <a:off x="3594668" y="6318663"/>
            <a:ext cx="1064274" cy="36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 dirty="0" smtClean="0">
                <a:solidFill>
                  <a:srgbClr val="FFFFFF"/>
                </a:solidFill>
              </a:rPr>
              <a:t>Continual </a:t>
            </a:r>
            <a:r>
              <a:rPr lang="en-US" sz="1100" b="1" dirty="0" smtClean="0">
                <a:solidFill>
                  <a:srgbClr val="FFFFFF"/>
                </a:solidFill>
              </a:rPr>
              <a:t>improvement</a:t>
            </a:r>
            <a:endParaRPr lang="en-US" sz="1100" b="1" dirty="0">
              <a:solidFill>
                <a:srgbClr val="FFFFFF"/>
              </a:solidFill>
            </a:endParaRPr>
          </a:p>
        </p:txBody>
      </p:sp>
      <p:sp>
        <p:nvSpPr>
          <p:cNvPr id="78" name="TextBox 77"/>
          <p:cNvSpPr txBox="1"/>
          <p:nvPr userDrawn="1"/>
        </p:nvSpPr>
        <p:spPr>
          <a:xfrm>
            <a:off x="4785127" y="6318663"/>
            <a:ext cx="882240" cy="36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 dirty="0" smtClean="0">
                <a:solidFill>
                  <a:srgbClr val="FFFFFF"/>
                </a:solidFill>
              </a:rPr>
              <a:t>Patient </a:t>
            </a:r>
            <a:r>
              <a:rPr lang="en-US" sz="1100" b="1" dirty="0" smtClean="0">
                <a:solidFill>
                  <a:srgbClr val="FFFFFF"/>
                </a:solidFill>
              </a:rPr>
              <a:t>voice</a:t>
            </a:r>
            <a:endParaRPr lang="en-US" sz="1100" b="1" dirty="0">
              <a:solidFill>
                <a:srgbClr val="FFFFFF"/>
              </a:solidFill>
            </a:endParaRPr>
          </a:p>
        </p:txBody>
      </p:sp>
      <p:pic>
        <p:nvPicPr>
          <p:cNvPr id="79" name="Picture 7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7415" y="6120693"/>
            <a:ext cx="2021440" cy="750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9545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Width Feature Image or Diagra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Boeing 12 column grid" hidden="1"/>
          <p:cNvGrpSpPr/>
          <p:nvPr userDrawn="1"/>
        </p:nvGrpSpPr>
        <p:grpSpPr>
          <a:xfrm>
            <a:off x="-1590" y="-6713"/>
            <a:ext cx="12192015" cy="6858000"/>
            <a:chOff x="-3" y="0"/>
            <a:chExt cx="9144011" cy="6858000"/>
          </a:xfrm>
        </p:grpSpPr>
        <p:sp>
          <p:nvSpPr>
            <p:cNvPr id="123" name="Freeform 2"/>
            <p:cNvSpPr>
              <a:spLocks/>
            </p:cNvSpPr>
            <p:nvPr/>
          </p:nvSpPr>
          <p:spPr bwMode="auto">
            <a:xfrm>
              <a:off x="467170" y="6638306"/>
              <a:ext cx="8497925" cy="10640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84"/>
                </a:cxn>
                <a:cxn ang="0">
                  <a:pos x="779" y="284"/>
                </a:cxn>
                <a:cxn ang="0">
                  <a:pos x="779" y="0"/>
                </a:cxn>
              </a:cxnLst>
              <a:rect l="0" t="0" r="r" b="b"/>
              <a:pathLst>
                <a:path w="779" h="284">
                  <a:moveTo>
                    <a:pt x="0" y="0"/>
                  </a:moveTo>
                  <a:lnTo>
                    <a:pt x="0" y="284"/>
                  </a:lnTo>
                  <a:lnTo>
                    <a:pt x="779" y="284"/>
                  </a:lnTo>
                  <a:lnTo>
                    <a:pt x="779" y="0"/>
                  </a:lnTo>
                </a:path>
              </a:pathLst>
            </a:cu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FFFFFF"/>
                </a:solidFill>
              </a:endParaRPr>
            </a:p>
          </p:txBody>
        </p:sp>
        <p:cxnSp>
          <p:nvCxnSpPr>
            <p:cNvPr id="124" name="Straight Connector 123"/>
            <p:cNvCxnSpPr/>
            <p:nvPr/>
          </p:nvCxnSpPr>
          <p:spPr>
            <a:xfrm>
              <a:off x="0" y="2178281"/>
              <a:ext cx="9144000" cy="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>
              <a:off x="0" y="2391170"/>
              <a:ext cx="9144000" cy="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6" name="Straight Connector 125"/>
            <p:cNvCxnSpPr/>
            <p:nvPr userDrawn="1"/>
          </p:nvCxnSpPr>
          <p:spPr>
            <a:xfrm>
              <a:off x="0" y="4463773"/>
              <a:ext cx="9144000" cy="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7" name="Straight Connector 126"/>
            <p:cNvCxnSpPr/>
            <p:nvPr userDrawn="1"/>
          </p:nvCxnSpPr>
          <p:spPr>
            <a:xfrm>
              <a:off x="0" y="4680061"/>
              <a:ext cx="9144000" cy="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28" name="Rectangle 127"/>
            <p:cNvSpPr/>
            <p:nvPr/>
          </p:nvSpPr>
          <p:spPr>
            <a:xfrm>
              <a:off x="465826" y="456356"/>
              <a:ext cx="8220974" cy="5944444"/>
            </a:xfrm>
            <a:prstGeom prst="rect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cxnSp>
          <p:nvCxnSpPr>
            <p:cNvPr id="129" name="Straight Connector 128"/>
            <p:cNvCxnSpPr/>
            <p:nvPr/>
          </p:nvCxnSpPr>
          <p:spPr>
            <a:xfrm>
              <a:off x="-3" y="2284726"/>
              <a:ext cx="9143998" cy="0"/>
            </a:xfrm>
            <a:prstGeom prst="line">
              <a:avLst/>
            </a:prstGeom>
            <a:noFill/>
            <a:ln w="190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>
              <a:off x="380" y="3429000"/>
              <a:ext cx="9143628" cy="7005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>
              <a:off x="-3" y="4572000"/>
              <a:ext cx="9143998" cy="0"/>
            </a:xfrm>
            <a:prstGeom prst="line">
              <a:avLst/>
            </a:prstGeom>
            <a:noFill/>
            <a:ln w="190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>
              <a:off x="4570813" y="0"/>
              <a:ext cx="0" cy="685800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grpSp>
          <p:nvGrpSpPr>
            <p:cNvPr id="133" name="Group 37"/>
            <p:cNvGrpSpPr/>
            <p:nvPr/>
          </p:nvGrpSpPr>
          <p:grpSpPr>
            <a:xfrm>
              <a:off x="1001322" y="0"/>
              <a:ext cx="7134890" cy="6858000"/>
              <a:chOff x="595620" y="0"/>
              <a:chExt cx="7935974" cy="5943600"/>
            </a:xfrm>
          </p:grpSpPr>
          <p:cxnSp>
            <p:nvCxnSpPr>
              <p:cNvPr id="151" name="Straight Connector 20"/>
              <p:cNvCxnSpPr/>
              <p:nvPr/>
            </p:nvCxnSpPr>
            <p:spPr>
              <a:xfrm>
                <a:off x="595620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2" name="Straight Connector 15"/>
              <p:cNvCxnSpPr/>
              <p:nvPr/>
            </p:nvCxnSpPr>
            <p:spPr>
              <a:xfrm>
                <a:off x="766333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3" name="Straight Connector 152"/>
              <p:cNvCxnSpPr/>
              <p:nvPr/>
            </p:nvCxnSpPr>
            <p:spPr>
              <a:xfrm>
                <a:off x="1373053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4" name="Straight Connector 153"/>
              <p:cNvCxnSpPr/>
              <p:nvPr/>
            </p:nvCxnSpPr>
            <p:spPr>
              <a:xfrm>
                <a:off x="2321102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5" name="Straight Connector 154"/>
              <p:cNvCxnSpPr/>
              <p:nvPr/>
            </p:nvCxnSpPr>
            <p:spPr>
              <a:xfrm>
                <a:off x="3703236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6" name="Straight Connector 155"/>
              <p:cNvCxnSpPr/>
              <p:nvPr/>
            </p:nvCxnSpPr>
            <p:spPr>
              <a:xfrm>
                <a:off x="4480933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7" name="Straight Connector 156"/>
              <p:cNvCxnSpPr/>
              <p:nvPr/>
            </p:nvCxnSpPr>
            <p:spPr>
              <a:xfrm>
                <a:off x="4644527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8" name="Straight Connector 157"/>
              <p:cNvCxnSpPr/>
              <p:nvPr/>
            </p:nvCxnSpPr>
            <p:spPr>
              <a:xfrm>
                <a:off x="5257022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9" name="Straight Connector 158"/>
              <p:cNvCxnSpPr/>
              <p:nvPr/>
            </p:nvCxnSpPr>
            <p:spPr>
              <a:xfrm>
                <a:off x="5420405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0" name="Straight Connector 159"/>
              <p:cNvCxnSpPr/>
              <p:nvPr/>
            </p:nvCxnSpPr>
            <p:spPr>
              <a:xfrm>
                <a:off x="6026204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1" name="Straight Connector 160"/>
              <p:cNvCxnSpPr/>
              <p:nvPr userDrawn="1"/>
            </p:nvCxnSpPr>
            <p:spPr>
              <a:xfrm>
                <a:off x="1542111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2" name="Straight Connector 161"/>
              <p:cNvCxnSpPr/>
              <p:nvPr userDrawn="1"/>
            </p:nvCxnSpPr>
            <p:spPr>
              <a:xfrm>
                <a:off x="2135402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3" name="Straight Connector 162"/>
              <p:cNvCxnSpPr/>
              <p:nvPr userDrawn="1"/>
            </p:nvCxnSpPr>
            <p:spPr>
              <a:xfrm>
                <a:off x="3097447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4" name="Straight Connector 163"/>
              <p:cNvCxnSpPr/>
              <p:nvPr userDrawn="1"/>
            </p:nvCxnSpPr>
            <p:spPr>
              <a:xfrm>
                <a:off x="2925808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5" name="Straight Connector 164"/>
              <p:cNvCxnSpPr/>
              <p:nvPr userDrawn="1"/>
            </p:nvCxnSpPr>
            <p:spPr>
              <a:xfrm>
                <a:off x="3867350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6" name="Straight Connector 165"/>
              <p:cNvCxnSpPr/>
              <p:nvPr userDrawn="1"/>
            </p:nvCxnSpPr>
            <p:spPr>
              <a:xfrm>
                <a:off x="6204177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7" name="Straight Connector 166"/>
              <p:cNvCxnSpPr/>
              <p:nvPr userDrawn="1"/>
            </p:nvCxnSpPr>
            <p:spPr>
              <a:xfrm>
                <a:off x="6811833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8" name="Straight Connector 167"/>
              <p:cNvCxnSpPr/>
              <p:nvPr userDrawn="1"/>
            </p:nvCxnSpPr>
            <p:spPr>
              <a:xfrm>
                <a:off x="6977246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9" name="Straight Connector 168"/>
              <p:cNvCxnSpPr/>
              <p:nvPr userDrawn="1"/>
            </p:nvCxnSpPr>
            <p:spPr>
              <a:xfrm>
                <a:off x="7587917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70" name="Straight Connector 169"/>
              <p:cNvCxnSpPr/>
              <p:nvPr userDrawn="1"/>
            </p:nvCxnSpPr>
            <p:spPr>
              <a:xfrm>
                <a:off x="7749645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71" name="Straight Connector 170"/>
              <p:cNvCxnSpPr/>
              <p:nvPr userDrawn="1"/>
            </p:nvCxnSpPr>
            <p:spPr>
              <a:xfrm>
                <a:off x="8366030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72" name="Straight Connector 171"/>
              <p:cNvCxnSpPr/>
              <p:nvPr userDrawn="1"/>
            </p:nvCxnSpPr>
            <p:spPr>
              <a:xfrm>
                <a:off x="8531594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34" name="Freeform 133"/>
            <p:cNvSpPr/>
            <p:nvPr/>
          </p:nvSpPr>
          <p:spPr>
            <a:xfrm>
              <a:off x="6417955" y="467138"/>
              <a:ext cx="2268894" cy="138287"/>
            </a:xfrm>
            <a:custGeom>
              <a:avLst/>
              <a:gdLst>
                <a:gd name="connsiteX0" fmla="*/ 1971675 w 1971675"/>
                <a:gd name="connsiteY0" fmla="*/ 0 h 152400"/>
                <a:gd name="connsiteX1" fmla="*/ 1971675 w 1971675"/>
                <a:gd name="connsiteY1" fmla="*/ 142875 h 152400"/>
                <a:gd name="connsiteX2" fmla="*/ 0 w 1971675"/>
                <a:gd name="connsiteY2" fmla="*/ 152400 h 152400"/>
                <a:gd name="connsiteX0" fmla="*/ 1971675 w 1971675"/>
                <a:gd name="connsiteY0" fmla="*/ 0 h 144517"/>
                <a:gd name="connsiteX1" fmla="*/ 1971675 w 1971675"/>
                <a:gd name="connsiteY1" fmla="*/ 142875 h 144517"/>
                <a:gd name="connsiteX2" fmla="*/ 0 w 1971675"/>
                <a:gd name="connsiteY2" fmla="*/ 144517 h 144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1675" h="144517">
                  <a:moveTo>
                    <a:pt x="1971675" y="0"/>
                  </a:moveTo>
                  <a:lnTo>
                    <a:pt x="1971675" y="142875"/>
                  </a:lnTo>
                  <a:lnTo>
                    <a:pt x="0" y="144517"/>
                  </a:lnTo>
                </a:path>
              </a:pathLst>
            </a:cu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cxnSp>
          <p:nvCxnSpPr>
            <p:cNvPr id="135" name="Straight Connector 134"/>
            <p:cNvCxnSpPr/>
            <p:nvPr userDrawn="1"/>
          </p:nvCxnSpPr>
          <p:spPr>
            <a:xfrm>
              <a:off x="0" y="759628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 userDrawn="1"/>
          </p:nvCxnSpPr>
          <p:spPr>
            <a:xfrm>
              <a:off x="0" y="1520764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/>
            <p:nvPr userDrawn="1"/>
          </p:nvCxnSpPr>
          <p:spPr>
            <a:xfrm>
              <a:off x="0" y="3047137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 userDrawn="1"/>
          </p:nvCxnSpPr>
          <p:spPr>
            <a:xfrm>
              <a:off x="0" y="3808273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 userDrawn="1"/>
          </p:nvCxnSpPr>
          <p:spPr>
            <a:xfrm>
              <a:off x="0" y="5337663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/>
            <p:nvPr userDrawn="1"/>
          </p:nvCxnSpPr>
          <p:spPr>
            <a:xfrm>
              <a:off x="0" y="6098799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/>
            <p:nvPr userDrawn="1"/>
          </p:nvCxnSpPr>
          <p:spPr>
            <a:xfrm>
              <a:off x="8980098" y="759628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/>
            <p:nvPr userDrawn="1"/>
          </p:nvCxnSpPr>
          <p:spPr>
            <a:xfrm>
              <a:off x="8980098" y="1520764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 userDrawn="1"/>
          </p:nvCxnSpPr>
          <p:spPr>
            <a:xfrm>
              <a:off x="8980098" y="3047137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/>
            <p:nvPr userDrawn="1"/>
          </p:nvCxnSpPr>
          <p:spPr>
            <a:xfrm>
              <a:off x="8980098" y="3808273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 userDrawn="1"/>
          </p:nvCxnSpPr>
          <p:spPr>
            <a:xfrm>
              <a:off x="8980098" y="5337663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/>
            <p:nvPr userDrawn="1"/>
          </p:nvCxnSpPr>
          <p:spPr>
            <a:xfrm>
              <a:off x="8980098" y="6098799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 userDrawn="1"/>
          </p:nvCxnSpPr>
          <p:spPr>
            <a:xfrm flipH="1">
              <a:off x="7418717" y="4572000"/>
              <a:ext cx="1725283" cy="2286000"/>
            </a:xfrm>
            <a:prstGeom prst="line">
              <a:avLst/>
            </a:prstGeom>
            <a:ln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/>
            <p:nvPr userDrawn="1"/>
          </p:nvCxnSpPr>
          <p:spPr>
            <a:xfrm flipH="1">
              <a:off x="5693434" y="2277373"/>
              <a:ext cx="3450568" cy="4572000"/>
            </a:xfrm>
            <a:prstGeom prst="line">
              <a:avLst/>
            </a:prstGeom>
            <a:ln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/>
            <p:nvPr userDrawn="1"/>
          </p:nvCxnSpPr>
          <p:spPr>
            <a:xfrm flipH="1">
              <a:off x="6556076" y="3429000"/>
              <a:ext cx="2587926" cy="3429000"/>
            </a:xfrm>
            <a:prstGeom prst="line">
              <a:avLst/>
            </a:prstGeom>
            <a:ln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/>
            <p:nvPr userDrawn="1"/>
          </p:nvCxnSpPr>
          <p:spPr>
            <a:xfrm>
              <a:off x="0" y="1097208"/>
              <a:ext cx="9144000" cy="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68" name="Title 1"/>
          <p:cNvSpPr>
            <a:spLocks noGrp="1"/>
          </p:cNvSpPr>
          <p:nvPr>
            <p:ph type="title" hasCustomPrompt="1"/>
          </p:nvPr>
        </p:nvSpPr>
        <p:spPr>
          <a:xfrm>
            <a:off x="433504" y="292"/>
            <a:ext cx="8576190" cy="381600"/>
          </a:xfrm>
        </p:spPr>
        <p:txBody>
          <a:bodyPr anchor="b">
            <a:normAutofit/>
          </a:bodyPr>
          <a:lstStyle>
            <a:lvl1pPr>
              <a:defRPr sz="1400" b="1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SLIDE TITLE</a:t>
            </a:r>
            <a:endParaRPr lang="en-US" dirty="0"/>
          </a:p>
        </p:txBody>
      </p:sp>
      <p:sp>
        <p:nvSpPr>
          <p:cNvPr id="76" name="Picture Placeholder 3"/>
          <p:cNvSpPr>
            <a:spLocks noGrp="1"/>
          </p:cNvSpPr>
          <p:nvPr>
            <p:ph type="pic" sz="quarter" idx="20" hasCustomPrompt="1"/>
          </p:nvPr>
        </p:nvSpPr>
        <p:spPr>
          <a:xfrm>
            <a:off x="5784" y="820666"/>
            <a:ext cx="12184624" cy="5316677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433386" y="5812248"/>
            <a:ext cx="5085137" cy="326119"/>
          </a:xfrm>
          <a:solidFill>
            <a:srgbClr val="630D2E"/>
          </a:solidFill>
        </p:spPr>
        <p:txBody>
          <a:bodyPr anchor="b">
            <a:normAutofit/>
          </a:bodyPr>
          <a:lstStyle>
            <a:lvl1pPr marL="0" indent="0">
              <a:lnSpc>
                <a:spcPts val="1300"/>
              </a:lnSpc>
              <a:buFontTx/>
              <a:buNone/>
              <a:defRPr sz="1200" i="1">
                <a:solidFill>
                  <a:schemeClr val="bg1"/>
                </a:solidFill>
              </a:defRPr>
            </a:lvl1pPr>
          </a:lstStyle>
          <a:p>
            <a:pPr marL="227013" marR="0" lvl="0" indent="-227013" algn="l" defTabSz="820738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 dirty="0" smtClean="0"/>
              <a:t>Click to insert caption text</a:t>
            </a:r>
            <a:endParaRPr lang="en-US" dirty="0"/>
          </a:p>
        </p:txBody>
      </p:sp>
      <p:sp>
        <p:nvSpPr>
          <p:cNvPr id="58" name="Date Placeholder 1"/>
          <p:cNvSpPr>
            <a:spLocks noGrp="1"/>
          </p:cNvSpPr>
          <p:nvPr>
            <p:ph type="dt" sz="half" idx="2"/>
          </p:nvPr>
        </p:nvSpPr>
        <p:spPr>
          <a:xfrm>
            <a:off x="12009643" y="6793167"/>
            <a:ext cx="183403" cy="735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8BC0572A-B4F5-2A4E-AA83-BDE4EB7230CD}" type="datetimeFigureOut">
              <a:rPr lang="en-US" smtClean="0">
                <a:solidFill>
                  <a:srgbClr val="FFFFFF"/>
                </a:solidFill>
              </a:rPr>
              <a:pPr/>
              <a:t>1/17/2019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69" name="Picture 6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3098"/>
            <a:ext cx="12192000" cy="743712"/>
          </a:xfrm>
          <a:prstGeom prst="rect">
            <a:avLst/>
          </a:prstGeom>
        </p:spPr>
      </p:pic>
      <p:sp>
        <p:nvSpPr>
          <p:cNvPr id="70" name="TextBox 69"/>
          <p:cNvSpPr txBox="1"/>
          <p:nvPr userDrawn="1"/>
        </p:nvSpPr>
        <p:spPr>
          <a:xfrm>
            <a:off x="303525" y="6325489"/>
            <a:ext cx="798982" cy="36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 b="1" dirty="0" smtClean="0">
                <a:solidFill>
                  <a:srgbClr val="FFFFFF"/>
                </a:solidFill>
              </a:rPr>
              <a:t>Equity</a:t>
            </a:r>
            <a:r>
              <a:rPr lang="en-US" sz="1100" dirty="0" smtClean="0">
                <a:solidFill>
                  <a:srgbClr val="FFFFFF"/>
                </a:solidFill>
              </a:rPr>
              <a:t> </a:t>
            </a:r>
            <a:br>
              <a:rPr lang="en-US" sz="1100" dirty="0" smtClean="0">
                <a:solidFill>
                  <a:srgbClr val="FFFFFF"/>
                </a:solidFill>
              </a:rPr>
            </a:br>
            <a:r>
              <a:rPr lang="en-US" sz="1100" dirty="0" smtClean="0">
                <a:solidFill>
                  <a:srgbClr val="FFFFFF"/>
                </a:solidFill>
              </a:rPr>
              <a:t>of access</a:t>
            </a:r>
            <a:endParaRPr lang="en-US" sz="1100" dirty="0">
              <a:solidFill>
                <a:srgbClr val="FFFFFF"/>
              </a:solidFill>
            </a:endParaRPr>
          </a:p>
        </p:txBody>
      </p:sp>
      <p:sp>
        <p:nvSpPr>
          <p:cNvPr id="71" name="TextBox 70"/>
          <p:cNvSpPr txBox="1"/>
          <p:nvPr userDrawn="1"/>
        </p:nvSpPr>
        <p:spPr>
          <a:xfrm>
            <a:off x="1429423" y="6325489"/>
            <a:ext cx="798982" cy="36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 dirty="0" smtClean="0">
                <a:solidFill>
                  <a:srgbClr val="FFFFFF"/>
                </a:solidFill>
              </a:rPr>
              <a:t>Seamless</a:t>
            </a:r>
            <a:r>
              <a:rPr lang="en-US" sz="1100" b="1" dirty="0" smtClean="0">
                <a:solidFill>
                  <a:srgbClr val="FFFFFF"/>
                </a:solidFill>
              </a:rPr>
              <a:t> care</a:t>
            </a:r>
            <a:endParaRPr lang="en-US" sz="1100" dirty="0">
              <a:solidFill>
                <a:srgbClr val="FFFFFF"/>
              </a:solidFill>
            </a:endParaRPr>
          </a:p>
        </p:txBody>
      </p:sp>
      <p:sp>
        <p:nvSpPr>
          <p:cNvPr id="72" name="TextBox 71"/>
          <p:cNvSpPr txBox="1"/>
          <p:nvPr userDrawn="1"/>
        </p:nvSpPr>
        <p:spPr>
          <a:xfrm>
            <a:off x="2488864" y="6245036"/>
            <a:ext cx="896888" cy="49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 dirty="0" smtClean="0">
                <a:solidFill>
                  <a:srgbClr val="FFFFFF"/>
                </a:solidFill>
              </a:rPr>
              <a:t>Meeting </a:t>
            </a:r>
            <a:r>
              <a:rPr lang="en-US" sz="1100" b="1" dirty="0" smtClean="0">
                <a:solidFill>
                  <a:srgbClr val="FFFFFF"/>
                </a:solidFill>
              </a:rPr>
              <a:t>national standards</a:t>
            </a:r>
            <a:endParaRPr lang="en-US" sz="1100" b="1" dirty="0">
              <a:solidFill>
                <a:srgbClr val="FFFFFF"/>
              </a:solidFill>
            </a:endParaRPr>
          </a:p>
        </p:txBody>
      </p:sp>
      <p:sp>
        <p:nvSpPr>
          <p:cNvPr id="73" name="TextBox 72"/>
          <p:cNvSpPr txBox="1"/>
          <p:nvPr userDrawn="1"/>
        </p:nvSpPr>
        <p:spPr>
          <a:xfrm>
            <a:off x="3594668" y="6318663"/>
            <a:ext cx="1064274" cy="36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 dirty="0" smtClean="0">
                <a:solidFill>
                  <a:srgbClr val="FFFFFF"/>
                </a:solidFill>
              </a:rPr>
              <a:t>Continual </a:t>
            </a:r>
            <a:r>
              <a:rPr lang="en-US" sz="1100" b="1" dirty="0" smtClean="0">
                <a:solidFill>
                  <a:srgbClr val="FFFFFF"/>
                </a:solidFill>
              </a:rPr>
              <a:t>improvement</a:t>
            </a:r>
            <a:endParaRPr lang="en-US" sz="1100" b="1" dirty="0">
              <a:solidFill>
                <a:srgbClr val="FFFFFF"/>
              </a:solidFill>
            </a:endParaRPr>
          </a:p>
        </p:txBody>
      </p:sp>
      <p:sp>
        <p:nvSpPr>
          <p:cNvPr id="74" name="TextBox 73"/>
          <p:cNvSpPr txBox="1"/>
          <p:nvPr userDrawn="1"/>
        </p:nvSpPr>
        <p:spPr>
          <a:xfrm>
            <a:off x="4785127" y="6318663"/>
            <a:ext cx="882240" cy="36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 dirty="0" smtClean="0">
                <a:solidFill>
                  <a:srgbClr val="FFFFFF"/>
                </a:solidFill>
              </a:rPr>
              <a:t>Patient </a:t>
            </a:r>
            <a:r>
              <a:rPr lang="en-US" sz="1100" b="1" dirty="0" smtClean="0">
                <a:solidFill>
                  <a:srgbClr val="FFFFFF"/>
                </a:solidFill>
              </a:rPr>
              <a:t>voice</a:t>
            </a:r>
            <a:endParaRPr lang="en-US" sz="1100" b="1" dirty="0">
              <a:solidFill>
                <a:srgbClr val="FFFFFF"/>
              </a:solidFill>
            </a:endParaRPr>
          </a:p>
        </p:txBody>
      </p:sp>
      <p:pic>
        <p:nvPicPr>
          <p:cNvPr id="75" name="Picture 7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7415" y="6120693"/>
            <a:ext cx="2021440" cy="750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7065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ngle Column Wide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Boeing 12 column grid" hidden="1"/>
          <p:cNvGrpSpPr/>
          <p:nvPr userDrawn="1"/>
        </p:nvGrpSpPr>
        <p:grpSpPr>
          <a:xfrm>
            <a:off x="-1590" y="-6713"/>
            <a:ext cx="12192015" cy="6858000"/>
            <a:chOff x="-3" y="0"/>
            <a:chExt cx="9144011" cy="6858000"/>
          </a:xfrm>
        </p:grpSpPr>
        <p:sp>
          <p:nvSpPr>
            <p:cNvPr id="123" name="Freeform 2"/>
            <p:cNvSpPr>
              <a:spLocks/>
            </p:cNvSpPr>
            <p:nvPr/>
          </p:nvSpPr>
          <p:spPr bwMode="auto">
            <a:xfrm>
              <a:off x="467170" y="6638306"/>
              <a:ext cx="8497925" cy="10640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84"/>
                </a:cxn>
                <a:cxn ang="0">
                  <a:pos x="779" y="284"/>
                </a:cxn>
                <a:cxn ang="0">
                  <a:pos x="779" y="0"/>
                </a:cxn>
              </a:cxnLst>
              <a:rect l="0" t="0" r="r" b="b"/>
              <a:pathLst>
                <a:path w="779" h="284">
                  <a:moveTo>
                    <a:pt x="0" y="0"/>
                  </a:moveTo>
                  <a:lnTo>
                    <a:pt x="0" y="284"/>
                  </a:lnTo>
                  <a:lnTo>
                    <a:pt x="779" y="284"/>
                  </a:lnTo>
                  <a:lnTo>
                    <a:pt x="779" y="0"/>
                  </a:lnTo>
                </a:path>
              </a:pathLst>
            </a:cu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cxnSp>
          <p:nvCxnSpPr>
            <p:cNvPr id="124" name="Straight Connector 123"/>
            <p:cNvCxnSpPr/>
            <p:nvPr/>
          </p:nvCxnSpPr>
          <p:spPr>
            <a:xfrm>
              <a:off x="0" y="2178281"/>
              <a:ext cx="9144000" cy="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>
              <a:off x="0" y="2391170"/>
              <a:ext cx="9144000" cy="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6" name="Straight Connector 125"/>
            <p:cNvCxnSpPr/>
            <p:nvPr userDrawn="1"/>
          </p:nvCxnSpPr>
          <p:spPr>
            <a:xfrm>
              <a:off x="0" y="4463773"/>
              <a:ext cx="9144000" cy="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7" name="Straight Connector 126"/>
            <p:cNvCxnSpPr/>
            <p:nvPr userDrawn="1"/>
          </p:nvCxnSpPr>
          <p:spPr>
            <a:xfrm>
              <a:off x="0" y="4680061"/>
              <a:ext cx="9144000" cy="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28" name="Rectangle 127"/>
            <p:cNvSpPr/>
            <p:nvPr/>
          </p:nvSpPr>
          <p:spPr>
            <a:xfrm>
              <a:off x="465826" y="456356"/>
              <a:ext cx="8220974" cy="5944444"/>
            </a:xfrm>
            <a:prstGeom prst="rect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cxnSp>
          <p:nvCxnSpPr>
            <p:cNvPr id="129" name="Straight Connector 128"/>
            <p:cNvCxnSpPr/>
            <p:nvPr/>
          </p:nvCxnSpPr>
          <p:spPr>
            <a:xfrm>
              <a:off x="-3" y="2284726"/>
              <a:ext cx="9143998" cy="0"/>
            </a:xfrm>
            <a:prstGeom prst="line">
              <a:avLst/>
            </a:prstGeom>
            <a:noFill/>
            <a:ln w="190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>
              <a:off x="380" y="3429000"/>
              <a:ext cx="9143628" cy="7005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>
              <a:off x="-3" y="4572000"/>
              <a:ext cx="9143998" cy="0"/>
            </a:xfrm>
            <a:prstGeom prst="line">
              <a:avLst/>
            </a:prstGeom>
            <a:noFill/>
            <a:ln w="190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>
              <a:off x="4570813" y="0"/>
              <a:ext cx="0" cy="685800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grpSp>
          <p:nvGrpSpPr>
            <p:cNvPr id="133" name="Group 37"/>
            <p:cNvGrpSpPr/>
            <p:nvPr/>
          </p:nvGrpSpPr>
          <p:grpSpPr>
            <a:xfrm>
              <a:off x="1001322" y="0"/>
              <a:ext cx="7134890" cy="6858000"/>
              <a:chOff x="595620" y="0"/>
              <a:chExt cx="7935974" cy="5943600"/>
            </a:xfrm>
          </p:grpSpPr>
          <p:cxnSp>
            <p:nvCxnSpPr>
              <p:cNvPr id="151" name="Straight Connector 20"/>
              <p:cNvCxnSpPr/>
              <p:nvPr/>
            </p:nvCxnSpPr>
            <p:spPr>
              <a:xfrm>
                <a:off x="595620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2" name="Straight Connector 15"/>
              <p:cNvCxnSpPr/>
              <p:nvPr/>
            </p:nvCxnSpPr>
            <p:spPr>
              <a:xfrm>
                <a:off x="766333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3" name="Straight Connector 152"/>
              <p:cNvCxnSpPr/>
              <p:nvPr/>
            </p:nvCxnSpPr>
            <p:spPr>
              <a:xfrm>
                <a:off x="1373053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4" name="Straight Connector 153"/>
              <p:cNvCxnSpPr/>
              <p:nvPr/>
            </p:nvCxnSpPr>
            <p:spPr>
              <a:xfrm>
                <a:off x="2321102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5" name="Straight Connector 154"/>
              <p:cNvCxnSpPr/>
              <p:nvPr/>
            </p:nvCxnSpPr>
            <p:spPr>
              <a:xfrm>
                <a:off x="3703236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6" name="Straight Connector 155"/>
              <p:cNvCxnSpPr/>
              <p:nvPr/>
            </p:nvCxnSpPr>
            <p:spPr>
              <a:xfrm>
                <a:off x="4480933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7" name="Straight Connector 156"/>
              <p:cNvCxnSpPr/>
              <p:nvPr/>
            </p:nvCxnSpPr>
            <p:spPr>
              <a:xfrm>
                <a:off x="4644527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8" name="Straight Connector 157"/>
              <p:cNvCxnSpPr/>
              <p:nvPr/>
            </p:nvCxnSpPr>
            <p:spPr>
              <a:xfrm>
                <a:off x="5257022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9" name="Straight Connector 158"/>
              <p:cNvCxnSpPr/>
              <p:nvPr/>
            </p:nvCxnSpPr>
            <p:spPr>
              <a:xfrm>
                <a:off x="5420405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0" name="Straight Connector 159"/>
              <p:cNvCxnSpPr/>
              <p:nvPr/>
            </p:nvCxnSpPr>
            <p:spPr>
              <a:xfrm>
                <a:off x="6026204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1" name="Straight Connector 160"/>
              <p:cNvCxnSpPr/>
              <p:nvPr userDrawn="1"/>
            </p:nvCxnSpPr>
            <p:spPr>
              <a:xfrm>
                <a:off x="1542111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2" name="Straight Connector 161"/>
              <p:cNvCxnSpPr/>
              <p:nvPr userDrawn="1"/>
            </p:nvCxnSpPr>
            <p:spPr>
              <a:xfrm>
                <a:off x="2135402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3" name="Straight Connector 162"/>
              <p:cNvCxnSpPr/>
              <p:nvPr userDrawn="1"/>
            </p:nvCxnSpPr>
            <p:spPr>
              <a:xfrm>
                <a:off x="3097447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4" name="Straight Connector 163"/>
              <p:cNvCxnSpPr/>
              <p:nvPr userDrawn="1"/>
            </p:nvCxnSpPr>
            <p:spPr>
              <a:xfrm>
                <a:off x="2925808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5" name="Straight Connector 164"/>
              <p:cNvCxnSpPr/>
              <p:nvPr userDrawn="1"/>
            </p:nvCxnSpPr>
            <p:spPr>
              <a:xfrm>
                <a:off x="3867350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6" name="Straight Connector 165"/>
              <p:cNvCxnSpPr/>
              <p:nvPr userDrawn="1"/>
            </p:nvCxnSpPr>
            <p:spPr>
              <a:xfrm>
                <a:off x="6204177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7" name="Straight Connector 166"/>
              <p:cNvCxnSpPr/>
              <p:nvPr userDrawn="1"/>
            </p:nvCxnSpPr>
            <p:spPr>
              <a:xfrm>
                <a:off x="6811833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8" name="Straight Connector 167"/>
              <p:cNvCxnSpPr/>
              <p:nvPr userDrawn="1"/>
            </p:nvCxnSpPr>
            <p:spPr>
              <a:xfrm>
                <a:off x="6977246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9" name="Straight Connector 168"/>
              <p:cNvCxnSpPr/>
              <p:nvPr userDrawn="1"/>
            </p:nvCxnSpPr>
            <p:spPr>
              <a:xfrm>
                <a:off x="7587917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70" name="Straight Connector 169"/>
              <p:cNvCxnSpPr/>
              <p:nvPr userDrawn="1"/>
            </p:nvCxnSpPr>
            <p:spPr>
              <a:xfrm>
                <a:off x="7749645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71" name="Straight Connector 170"/>
              <p:cNvCxnSpPr/>
              <p:nvPr userDrawn="1"/>
            </p:nvCxnSpPr>
            <p:spPr>
              <a:xfrm>
                <a:off x="8366030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72" name="Straight Connector 171"/>
              <p:cNvCxnSpPr/>
              <p:nvPr userDrawn="1"/>
            </p:nvCxnSpPr>
            <p:spPr>
              <a:xfrm>
                <a:off x="8531594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34" name="Freeform 133"/>
            <p:cNvSpPr/>
            <p:nvPr/>
          </p:nvSpPr>
          <p:spPr>
            <a:xfrm>
              <a:off x="6417955" y="467138"/>
              <a:ext cx="2268894" cy="138287"/>
            </a:xfrm>
            <a:custGeom>
              <a:avLst/>
              <a:gdLst>
                <a:gd name="connsiteX0" fmla="*/ 1971675 w 1971675"/>
                <a:gd name="connsiteY0" fmla="*/ 0 h 152400"/>
                <a:gd name="connsiteX1" fmla="*/ 1971675 w 1971675"/>
                <a:gd name="connsiteY1" fmla="*/ 142875 h 152400"/>
                <a:gd name="connsiteX2" fmla="*/ 0 w 1971675"/>
                <a:gd name="connsiteY2" fmla="*/ 152400 h 152400"/>
                <a:gd name="connsiteX0" fmla="*/ 1971675 w 1971675"/>
                <a:gd name="connsiteY0" fmla="*/ 0 h 144517"/>
                <a:gd name="connsiteX1" fmla="*/ 1971675 w 1971675"/>
                <a:gd name="connsiteY1" fmla="*/ 142875 h 144517"/>
                <a:gd name="connsiteX2" fmla="*/ 0 w 1971675"/>
                <a:gd name="connsiteY2" fmla="*/ 144517 h 144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1675" h="144517">
                  <a:moveTo>
                    <a:pt x="1971675" y="0"/>
                  </a:moveTo>
                  <a:lnTo>
                    <a:pt x="1971675" y="142875"/>
                  </a:lnTo>
                  <a:lnTo>
                    <a:pt x="0" y="144517"/>
                  </a:lnTo>
                </a:path>
              </a:pathLst>
            </a:cu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cxnSp>
          <p:nvCxnSpPr>
            <p:cNvPr id="135" name="Straight Connector 134"/>
            <p:cNvCxnSpPr/>
            <p:nvPr userDrawn="1"/>
          </p:nvCxnSpPr>
          <p:spPr>
            <a:xfrm>
              <a:off x="0" y="759628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 userDrawn="1"/>
          </p:nvCxnSpPr>
          <p:spPr>
            <a:xfrm>
              <a:off x="0" y="1520764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/>
            <p:nvPr userDrawn="1"/>
          </p:nvCxnSpPr>
          <p:spPr>
            <a:xfrm>
              <a:off x="0" y="3047137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 userDrawn="1"/>
          </p:nvCxnSpPr>
          <p:spPr>
            <a:xfrm>
              <a:off x="0" y="3808273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 userDrawn="1"/>
          </p:nvCxnSpPr>
          <p:spPr>
            <a:xfrm>
              <a:off x="0" y="5337663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/>
            <p:nvPr userDrawn="1"/>
          </p:nvCxnSpPr>
          <p:spPr>
            <a:xfrm>
              <a:off x="0" y="6098799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/>
            <p:nvPr userDrawn="1"/>
          </p:nvCxnSpPr>
          <p:spPr>
            <a:xfrm>
              <a:off x="8980098" y="759628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/>
            <p:nvPr userDrawn="1"/>
          </p:nvCxnSpPr>
          <p:spPr>
            <a:xfrm>
              <a:off x="8980098" y="1520764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 userDrawn="1"/>
          </p:nvCxnSpPr>
          <p:spPr>
            <a:xfrm>
              <a:off x="8980098" y="3047137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/>
            <p:nvPr userDrawn="1"/>
          </p:nvCxnSpPr>
          <p:spPr>
            <a:xfrm>
              <a:off x="8980098" y="3808273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 userDrawn="1"/>
          </p:nvCxnSpPr>
          <p:spPr>
            <a:xfrm>
              <a:off x="8980098" y="5337663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/>
            <p:nvPr userDrawn="1"/>
          </p:nvCxnSpPr>
          <p:spPr>
            <a:xfrm>
              <a:off x="8980098" y="6098799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 userDrawn="1"/>
          </p:nvCxnSpPr>
          <p:spPr>
            <a:xfrm flipH="1">
              <a:off x="7418717" y="4572000"/>
              <a:ext cx="1725283" cy="2286000"/>
            </a:xfrm>
            <a:prstGeom prst="line">
              <a:avLst/>
            </a:prstGeom>
            <a:ln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/>
            <p:nvPr userDrawn="1"/>
          </p:nvCxnSpPr>
          <p:spPr>
            <a:xfrm flipH="1">
              <a:off x="5693434" y="2277373"/>
              <a:ext cx="3450568" cy="4572000"/>
            </a:xfrm>
            <a:prstGeom prst="line">
              <a:avLst/>
            </a:prstGeom>
            <a:ln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/>
            <p:nvPr userDrawn="1"/>
          </p:nvCxnSpPr>
          <p:spPr>
            <a:xfrm flipH="1">
              <a:off x="6556076" y="3429000"/>
              <a:ext cx="2587926" cy="3429000"/>
            </a:xfrm>
            <a:prstGeom prst="line">
              <a:avLst/>
            </a:prstGeom>
            <a:ln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/>
            <p:nvPr userDrawn="1"/>
          </p:nvCxnSpPr>
          <p:spPr>
            <a:xfrm>
              <a:off x="0" y="1097208"/>
              <a:ext cx="9144000" cy="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68" name="Title 1"/>
          <p:cNvSpPr>
            <a:spLocks noGrp="1"/>
          </p:cNvSpPr>
          <p:nvPr>
            <p:ph type="title" hasCustomPrompt="1"/>
          </p:nvPr>
        </p:nvSpPr>
        <p:spPr>
          <a:xfrm>
            <a:off x="433503" y="292"/>
            <a:ext cx="11315711" cy="381600"/>
          </a:xfrm>
        </p:spPr>
        <p:txBody>
          <a:bodyPr anchor="b">
            <a:normAutofit/>
          </a:bodyPr>
          <a:lstStyle>
            <a:lvl1pPr>
              <a:defRPr sz="1400" b="1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SLIDE TITLE</a:t>
            </a:r>
            <a:endParaRPr lang="en-US" dirty="0"/>
          </a:p>
        </p:txBody>
      </p:sp>
      <p:sp>
        <p:nvSpPr>
          <p:cNvPr id="71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42479" y="1146660"/>
            <a:ext cx="11303868" cy="4714977"/>
          </a:xfrm>
        </p:spPr>
        <p:txBody>
          <a:bodyPr>
            <a:normAutofit/>
          </a:bodyPr>
          <a:lstStyle>
            <a:lvl1pPr marL="0" marR="0" indent="0" algn="l" defTabSz="820738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1417"/>
              </a:spcAft>
              <a:buClr>
                <a:schemeClr val="tx2"/>
              </a:buClr>
              <a:buSzTx/>
              <a:buFontTx/>
              <a:buNone/>
              <a:tabLst/>
              <a:defRPr sz="2200" b="0" spc="-30" baseline="0">
                <a:solidFill>
                  <a:srgbClr val="394A59"/>
                </a:solidFill>
              </a:defRPr>
            </a:lvl1pPr>
          </a:lstStyle>
          <a:p>
            <a:pPr marL="227013" marR="0" lvl="0" indent="-227013" algn="l" defTabSz="820738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Tx/>
              <a:tabLst/>
              <a:defRPr/>
            </a:pPr>
            <a:r>
              <a:rPr lang="en-US" dirty="0" smtClean="0"/>
              <a:t>Click to edit content text</a:t>
            </a:r>
            <a:endParaRPr lang="en-US" dirty="0"/>
          </a:p>
        </p:txBody>
      </p:sp>
      <p:sp>
        <p:nvSpPr>
          <p:cNvPr id="62" name="Date Placeholder 1"/>
          <p:cNvSpPr>
            <a:spLocks noGrp="1"/>
          </p:cNvSpPr>
          <p:nvPr>
            <p:ph type="dt" sz="half" idx="2"/>
          </p:nvPr>
        </p:nvSpPr>
        <p:spPr>
          <a:xfrm>
            <a:off x="12009643" y="6793167"/>
            <a:ext cx="183403" cy="735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8BC0572A-B4F5-2A4E-AA83-BDE4EB7230CD}" type="datetimeFigureOut">
              <a:rPr lang="en-US" smtClean="0"/>
              <a:pPr/>
              <a:t>1/17/2019</a:t>
            </a:fld>
            <a:endParaRPr lang="en-US" dirty="0"/>
          </a:p>
        </p:txBody>
      </p:sp>
      <p:sp>
        <p:nvSpPr>
          <p:cNvPr id="6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442478" y="660660"/>
            <a:ext cx="11303868" cy="486000"/>
          </a:xfrm>
        </p:spPr>
        <p:txBody>
          <a:bodyPr>
            <a:normAutofit/>
          </a:bodyPr>
          <a:lstStyle>
            <a:lvl1pPr marL="0" indent="0">
              <a:lnSpc>
                <a:spcPts val="2700"/>
              </a:lnSpc>
              <a:buFontTx/>
              <a:buNone/>
              <a:defRPr sz="2600" b="1" spc="-30" baseline="0">
                <a:solidFill>
                  <a:schemeClr val="accent1"/>
                </a:solidFill>
              </a:defRPr>
            </a:lvl1pPr>
          </a:lstStyle>
          <a:p>
            <a:pPr marL="227013" marR="0" lvl="0" indent="-227013" algn="l" defTabSz="820738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 dirty="0" smtClean="0"/>
              <a:t>Click to edit title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23011"/>
            <a:ext cx="12192000" cy="743712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303525" y="6325489"/>
            <a:ext cx="798982" cy="36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 b="1" dirty="0" smtClean="0">
                <a:solidFill>
                  <a:schemeClr val="bg1"/>
                </a:solidFill>
              </a:rPr>
              <a:t>Equity</a:t>
            </a:r>
            <a:r>
              <a:rPr lang="en-US" sz="1100" dirty="0" smtClean="0">
                <a:solidFill>
                  <a:schemeClr val="bg1"/>
                </a:solidFill>
              </a:rPr>
              <a:t> </a:t>
            </a:r>
            <a:br>
              <a:rPr lang="en-US" sz="1100" dirty="0" smtClean="0">
                <a:solidFill>
                  <a:schemeClr val="bg1"/>
                </a:solidFill>
              </a:rPr>
            </a:br>
            <a:r>
              <a:rPr lang="en-US" sz="1100" dirty="0" smtClean="0">
                <a:solidFill>
                  <a:schemeClr val="bg1"/>
                </a:solidFill>
              </a:rPr>
              <a:t>of access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61" name="TextBox 60"/>
          <p:cNvSpPr txBox="1"/>
          <p:nvPr userDrawn="1"/>
        </p:nvSpPr>
        <p:spPr>
          <a:xfrm>
            <a:off x="1429423" y="6325489"/>
            <a:ext cx="798982" cy="36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 b="0" dirty="0" smtClean="0">
                <a:solidFill>
                  <a:schemeClr val="bg1"/>
                </a:solidFill>
              </a:rPr>
              <a:t>Seamless</a:t>
            </a:r>
            <a:r>
              <a:rPr lang="en-US" sz="1100" b="1" dirty="0" smtClean="0">
                <a:solidFill>
                  <a:schemeClr val="bg1"/>
                </a:solidFill>
              </a:rPr>
              <a:t> care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63" name="TextBox 62"/>
          <p:cNvSpPr txBox="1"/>
          <p:nvPr userDrawn="1"/>
        </p:nvSpPr>
        <p:spPr>
          <a:xfrm>
            <a:off x="2488864" y="6245036"/>
            <a:ext cx="896888" cy="49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 b="0" dirty="0" smtClean="0">
                <a:solidFill>
                  <a:schemeClr val="bg1"/>
                </a:solidFill>
              </a:rPr>
              <a:t>Meeting </a:t>
            </a:r>
            <a:r>
              <a:rPr lang="en-US" sz="1100" b="1" dirty="0" smtClean="0">
                <a:solidFill>
                  <a:schemeClr val="bg1"/>
                </a:solidFill>
              </a:rPr>
              <a:t>national standards</a:t>
            </a:r>
            <a:endParaRPr lang="en-US" sz="1100" b="1" dirty="0">
              <a:solidFill>
                <a:schemeClr val="bg1"/>
              </a:solidFill>
            </a:endParaRPr>
          </a:p>
        </p:txBody>
      </p:sp>
      <p:sp>
        <p:nvSpPr>
          <p:cNvPr id="64" name="TextBox 63"/>
          <p:cNvSpPr txBox="1"/>
          <p:nvPr userDrawn="1"/>
        </p:nvSpPr>
        <p:spPr>
          <a:xfrm>
            <a:off x="3594668" y="6318663"/>
            <a:ext cx="1064274" cy="36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 b="0" dirty="0" smtClean="0">
                <a:solidFill>
                  <a:schemeClr val="bg1"/>
                </a:solidFill>
              </a:rPr>
              <a:t>Continual</a:t>
            </a:r>
            <a:r>
              <a:rPr lang="en-US" sz="1100" b="0" baseline="0" dirty="0" smtClean="0">
                <a:solidFill>
                  <a:schemeClr val="bg1"/>
                </a:solidFill>
              </a:rPr>
              <a:t> </a:t>
            </a:r>
            <a:r>
              <a:rPr lang="en-US" sz="1100" b="1" baseline="0" dirty="0" smtClean="0">
                <a:solidFill>
                  <a:schemeClr val="bg1"/>
                </a:solidFill>
              </a:rPr>
              <a:t>improvement</a:t>
            </a:r>
            <a:endParaRPr lang="en-US" sz="1100" b="1" dirty="0">
              <a:solidFill>
                <a:schemeClr val="bg1"/>
              </a:solidFill>
            </a:endParaRPr>
          </a:p>
        </p:txBody>
      </p:sp>
      <p:sp>
        <p:nvSpPr>
          <p:cNvPr id="65" name="TextBox 64"/>
          <p:cNvSpPr txBox="1"/>
          <p:nvPr userDrawn="1"/>
        </p:nvSpPr>
        <p:spPr>
          <a:xfrm>
            <a:off x="4785127" y="6318663"/>
            <a:ext cx="882240" cy="36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 b="0" dirty="0" smtClean="0">
                <a:solidFill>
                  <a:schemeClr val="bg1"/>
                </a:solidFill>
              </a:rPr>
              <a:t>Patient </a:t>
            </a:r>
            <a:r>
              <a:rPr lang="en-US" sz="1100" b="1" dirty="0" smtClean="0">
                <a:solidFill>
                  <a:schemeClr val="bg1"/>
                </a:solidFill>
              </a:rPr>
              <a:t>voice</a:t>
            </a:r>
            <a:endParaRPr lang="en-US" sz="11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7415" y="6120693"/>
            <a:ext cx="2021440" cy="750474"/>
          </a:xfrm>
          <a:prstGeom prst="rect">
            <a:avLst/>
          </a:prstGeom>
        </p:spPr>
      </p:pic>
    </p:spTree>
    <p:extLst/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ngle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Boeing 12 column grid" hidden="1"/>
          <p:cNvGrpSpPr/>
          <p:nvPr userDrawn="1"/>
        </p:nvGrpSpPr>
        <p:grpSpPr>
          <a:xfrm>
            <a:off x="-1590" y="-6713"/>
            <a:ext cx="12192015" cy="6858000"/>
            <a:chOff x="-3" y="0"/>
            <a:chExt cx="9144011" cy="6858000"/>
          </a:xfrm>
        </p:grpSpPr>
        <p:sp>
          <p:nvSpPr>
            <p:cNvPr id="123" name="Freeform 2"/>
            <p:cNvSpPr>
              <a:spLocks/>
            </p:cNvSpPr>
            <p:nvPr/>
          </p:nvSpPr>
          <p:spPr bwMode="auto">
            <a:xfrm>
              <a:off x="467170" y="6638306"/>
              <a:ext cx="8497925" cy="10640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84"/>
                </a:cxn>
                <a:cxn ang="0">
                  <a:pos x="779" y="284"/>
                </a:cxn>
                <a:cxn ang="0">
                  <a:pos x="779" y="0"/>
                </a:cxn>
              </a:cxnLst>
              <a:rect l="0" t="0" r="r" b="b"/>
              <a:pathLst>
                <a:path w="779" h="284">
                  <a:moveTo>
                    <a:pt x="0" y="0"/>
                  </a:moveTo>
                  <a:lnTo>
                    <a:pt x="0" y="284"/>
                  </a:lnTo>
                  <a:lnTo>
                    <a:pt x="779" y="284"/>
                  </a:lnTo>
                  <a:lnTo>
                    <a:pt x="779" y="0"/>
                  </a:lnTo>
                </a:path>
              </a:pathLst>
            </a:cu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cxnSp>
          <p:nvCxnSpPr>
            <p:cNvPr id="124" name="Straight Connector 123"/>
            <p:cNvCxnSpPr/>
            <p:nvPr/>
          </p:nvCxnSpPr>
          <p:spPr>
            <a:xfrm>
              <a:off x="0" y="2178281"/>
              <a:ext cx="9144000" cy="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>
              <a:off x="0" y="2391170"/>
              <a:ext cx="9144000" cy="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6" name="Straight Connector 125"/>
            <p:cNvCxnSpPr/>
            <p:nvPr userDrawn="1"/>
          </p:nvCxnSpPr>
          <p:spPr>
            <a:xfrm>
              <a:off x="0" y="4463773"/>
              <a:ext cx="9144000" cy="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7" name="Straight Connector 126"/>
            <p:cNvCxnSpPr/>
            <p:nvPr userDrawn="1"/>
          </p:nvCxnSpPr>
          <p:spPr>
            <a:xfrm>
              <a:off x="0" y="4680061"/>
              <a:ext cx="9144000" cy="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28" name="Rectangle 127"/>
            <p:cNvSpPr/>
            <p:nvPr/>
          </p:nvSpPr>
          <p:spPr>
            <a:xfrm>
              <a:off x="465826" y="456356"/>
              <a:ext cx="8220974" cy="5944444"/>
            </a:xfrm>
            <a:prstGeom prst="rect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cxnSp>
          <p:nvCxnSpPr>
            <p:cNvPr id="129" name="Straight Connector 128"/>
            <p:cNvCxnSpPr/>
            <p:nvPr/>
          </p:nvCxnSpPr>
          <p:spPr>
            <a:xfrm>
              <a:off x="-3" y="2284726"/>
              <a:ext cx="9143998" cy="0"/>
            </a:xfrm>
            <a:prstGeom prst="line">
              <a:avLst/>
            </a:prstGeom>
            <a:noFill/>
            <a:ln w="190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>
              <a:off x="380" y="3429000"/>
              <a:ext cx="9143628" cy="7005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>
              <a:off x="-3" y="4572000"/>
              <a:ext cx="9143998" cy="0"/>
            </a:xfrm>
            <a:prstGeom prst="line">
              <a:avLst/>
            </a:prstGeom>
            <a:noFill/>
            <a:ln w="190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>
              <a:off x="4570813" y="0"/>
              <a:ext cx="0" cy="685800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grpSp>
          <p:nvGrpSpPr>
            <p:cNvPr id="133" name="Group 37"/>
            <p:cNvGrpSpPr/>
            <p:nvPr/>
          </p:nvGrpSpPr>
          <p:grpSpPr>
            <a:xfrm>
              <a:off x="1001322" y="0"/>
              <a:ext cx="7134890" cy="6858000"/>
              <a:chOff x="595620" y="0"/>
              <a:chExt cx="7935974" cy="5943600"/>
            </a:xfrm>
          </p:grpSpPr>
          <p:cxnSp>
            <p:nvCxnSpPr>
              <p:cNvPr id="151" name="Straight Connector 20"/>
              <p:cNvCxnSpPr/>
              <p:nvPr/>
            </p:nvCxnSpPr>
            <p:spPr>
              <a:xfrm>
                <a:off x="595620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2" name="Straight Connector 15"/>
              <p:cNvCxnSpPr/>
              <p:nvPr/>
            </p:nvCxnSpPr>
            <p:spPr>
              <a:xfrm>
                <a:off x="766333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3" name="Straight Connector 152"/>
              <p:cNvCxnSpPr/>
              <p:nvPr/>
            </p:nvCxnSpPr>
            <p:spPr>
              <a:xfrm>
                <a:off x="1373053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4" name="Straight Connector 153"/>
              <p:cNvCxnSpPr/>
              <p:nvPr/>
            </p:nvCxnSpPr>
            <p:spPr>
              <a:xfrm>
                <a:off x="2321102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5" name="Straight Connector 154"/>
              <p:cNvCxnSpPr/>
              <p:nvPr/>
            </p:nvCxnSpPr>
            <p:spPr>
              <a:xfrm>
                <a:off x="3703236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6" name="Straight Connector 155"/>
              <p:cNvCxnSpPr/>
              <p:nvPr/>
            </p:nvCxnSpPr>
            <p:spPr>
              <a:xfrm>
                <a:off x="4480933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7" name="Straight Connector 156"/>
              <p:cNvCxnSpPr/>
              <p:nvPr/>
            </p:nvCxnSpPr>
            <p:spPr>
              <a:xfrm>
                <a:off x="4644527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8" name="Straight Connector 157"/>
              <p:cNvCxnSpPr/>
              <p:nvPr/>
            </p:nvCxnSpPr>
            <p:spPr>
              <a:xfrm>
                <a:off x="5257022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9" name="Straight Connector 158"/>
              <p:cNvCxnSpPr/>
              <p:nvPr/>
            </p:nvCxnSpPr>
            <p:spPr>
              <a:xfrm>
                <a:off x="5420405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0" name="Straight Connector 159"/>
              <p:cNvCxnSpPr/>
              <p:nvPr/>
            </p:nvCxnSpPr>
            <p:spPr>
              <a:xfrm>
                <a:off x="6026204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1" name="Straight Connector 160"/>
              <p:cNvCxnSpPr/>
              <p:nvPr userDrawn="1"/>
            </p:nvCxnSpPr>
            <p:spPr>
              <a:xfrm>
                <a:off x="1542111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2" name="Straight Connector 161"/>
              <p:cNvCxnSpPr/>
              <p:nvPr userDrawn="1"/>
            </p:nvCxnSpPr>
            <p:spPr>
              <a:xfrm>
                <a:off x="2135402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3" name="Straight Connector 162"/>
              <p:cNvCxnSpPr/>
              <p:nvPr userDrawn="1"/>
            </p:nvCxnSpPr>
            <p:spPr>
              <a:xfrm>
                <a:off x="3097447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4" name="Straight Connector 163"/>
              <p:cNvCxnSpPr/>
              <p:nvPr userDrawn="1"/>
            </p:nvCxnSpPr>
            <p:spPr>
              <a:xfrm>
                <a:off x="2925808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5" name="Straight Connector 164"/>
              <p:cNvCxnSpPr/>
              <p:nvPr userDrawn="1"/>
            </p:nvCxnSpPr>
            <p:spPr>
              <a:xfrm>
                <a:off x="3867350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6" name="Straight Connector 165"/>
              <p:cNvCxnSpPr/>
              <p:nvPr userDrawn="1"/>
            </p:nvCxnSpPr>
            <p:spPr>
              <a:xfrm>
                <a:off x="6204177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7" name="Straight Connector 166"/>
              <p:cNvCxnSpPr/>
              <p:nvPr userDrawn="1"/>
            </p:nvCxnSpPr>
            <p:spPr>
              <a:xfrm>
                <a:off x="6811833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8" name="Straight Connector 167"/>
              <p:cNvCxnSpPr/>
              <p:nvPr userDrawn="1"/>
            </p:nvCxnSpPr>
            <p:spPr>
              <a:xfrm>
                <a:off x="6977246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9" name="Straight Connector 168"/>
              <p:cNvCxnSpPr/>
              <p:nvPr userDrawn="1"/>
            </p:nvCxnSpPr>
            <p:spPr>
              <a:xfrm>
                <a:off x="7587917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70" name="Straight Connector 169"/>
              <p:cNvCxnSpPr/>
              <p:nvPr userDrawn="1"/>
            </p:nvCxnSpPr>
            <p:spPr>
              <a:xfrm>
                <a:off x="7749645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71" name="Straight Connector 170"/>
              <p:cNvCxnSpPr/>
              <p:nvPr userDrawn="1"/>
            </p:nvCxnSpPr>
            <p:spPr>
              <a:xfrm>
                <a:off x="8366030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72" name="Straight Connector 171"/>
              <p:cNvCxnSpPr/>
              <p:nvPr userDrawn="1"/>
            </p:nvCxnSpPr>
            <p:spPr>
              <a:xfrm>
                <a:off x="8531594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34" name="Freeform 133"/>
            <p:cNvSpPr/>
            <p:nvPr/>
          </p:nvSpPr>
          <p:spPr>
            <a:xfrm>
              <a:off x="6417955" y="467138"/>
              <a:ext cx="2268894" cy="138287"/>
            </a:xfrm>
            <a:custGeom>
              <a:avLst/>
              <a:gdLst>
                <a:gd name="connsiteX0" fmla="*/ 1971675 w 1971675"/>
                <a:gd name="connsiteY0" fmla="*/ 0 h 152400"/>
                <a:gd name="connsiteX1" fmla="*/ 1971675 w 1971675"/>
                <a:gd name="connsiteY1" fmla="*/ 142875 h 152400"/>
                <a:gd name="connsiteX2" fmla="*/ 0 w 1971675"/>
                <a:gd name="connsiteY2" fmla="*/ 152400 h 152400"/>
                <a:gd name="connsiteX0" fmla="*/ 1971675 w 1971675"/>
                <a:gd name="connsiteY0" fmla="*/ 0 h 144517"/>
                <a:gd name="connsiteX1" fmla="*/ 1971675 w 1971675"/>
                <a:gd name="connsiteY1" fmla="*/ 142875 h 144517"/>
                <a:gd name="connsiteX2" fmla="*/ 0 w 1971675"/>
                <a:gd name="connsiteY2" fmla="*/ 144517 h 144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1675" h="144517">
                  <a:moveTo>
                    <a:pt x="1971675" y="0"/>
                  </a:moveTo>
                  <a:lnTo>
                    <a:pt x="1971675" y="142875"/>
                  </a:lnTo>
                  <a:lnTo>
                    <a:pt x="0" y="144517"/>
                  </a:lnTo>
                </a:path>
              </a:pathLst>
            </a:cu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cxnSp>
          <p:nvCxnSpPr>
            <p:cNvPr id="135" name="Straight Connector 134"/>
            <p:cNvCxnSpPr/>
            <p:nvPr userDrawn="1"/>
          </p:nvCxnSpPr>
          <p:spPr>
            <a:xfrm>
              <a:off x="0" y="759628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 userDrawn="1"/>
          </p:nvCxnSpPr>
          <p:spPr>
            <a:xfrm>
              <a:off x="0" y="1520764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/>
            <p:nvPr userDrawn="1"/>
          </p:nvCxnSpPr>
          <p:spPr>
            <a:xfrm>
              <a:off x="0" y="3047137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 userDrawn="1"/>
          </p:nvCxnSpPr>
          <p:spPr>
            <a:xfrm>
              <a:off x="0" y="3808273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 userDrawn="1"/>
          </p:nvCxnSpPr>
          <p:spPr>
            <a:xfrm>
              <a:off x="0" y="5337663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/>
            <p:nvPr userDrawn="1"/>
          </p:nvCxnSpPr>
          <p:spPr>
            <a:xfrm>
              <a:off x="0" y="6098799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/>
            <p:nvPr userDrawn="1"/>
          </p:nvCxnSpPr>
          <p:spPr>
            <a:xfrm>
              <a:off x="8980098" y="759628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/>
            <p:nvPr userDrawn="1"/>
          </p:nvCxnSpPr>
          <p:spPr>
            <a:xfrm>
              <a:off x="8980098" y="1520764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 userDrawn="1"/>
          </p:nvCxnSpPr>
          <p:spPr>
            <a:xfrm>
              <a:off x="8980098" y="3047137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/>
            <p:nvPr userDrawn="1"/>
          </p:nvCxnSpPr>
          <p:spPr>
            <a:xfrm>
              <a:off x="8980098" y="3808273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 userDrawn="1"/>
          </p:nvCxnSpPr>
          <p:spPr>
            <a:xfrm>
              <a:off x="8980098" y="5337663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/>
            <p:nvPr userDrawn="1"/>
          </p:nvCxnSpPr>
          <p:spPr>
            <a:xfrm>
              <a:off x="8980098" y="6098799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 userDrawn="1"/>
          </p:nvCxnSpPr>
          <p:spPr>
            <a:xfrm flipH="1">
              <a:off x="7418717" y="4572000"/>
              <a:ext cx="1725283" cy="2286000"/>
            </a:xfrm>
            <a:prstGeom prst="line">
              <a:avLst/>
            </a:prstGeom>
            <a:ln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/>
            <p:nvPr userDrawn="1"/>
          </p:nvCxnSpPr>
          <p:spPr>
            <a:xfrm flipH="1">
              <a:off x="5693434" y="2277373"/>
              <a:ext cx="3450568" cy="4572000"/>
            </a:xfrm>
            <a:prstGeom prst="line">
              <a:avLst/>
            </a:prstGeom>
            <a:ln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/>
            <p:nvPr userDrawn="1"/>
          </p:nvCxnSpPr>
          <p:spPr>
            <a:xfrm flipH="1">
              <a:off x="6556076" y="3429000"/>
              <a:ext cx="2587926" cy="3429000"/>
            </a:xfrm>
            <a:prstGeom prst="line">
              <a:avLst/>
            </a:prstGeom>
            <a:ln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/>
            <p:nvPr userDrawn="1"/>
          </p:nvCxnSpPr>
          <p:spPr>
            <a:xfrm>
              <a:off x="0" y="1097208"/>
              <a:ext cx="9144000" cy="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68" name="Title 1"/>
          <p:cNvSpPr>
            <a:spLocks noGrp="1"/>
          </p:cNvSpPr>
          <p:nvPr>
            <p:ph type="title" hasCustomPrompt="1"/>
          </p:nvPr>
        </p:nvSpPr>
        <p:spPr>
          <a:xfrm>
            <a:off x="433504" y="292"/>
            <a:ext cx="9402646" cy="381600"/>
          </a:xfrm>
        </p:spPr>
        <p:txBody>
          <a:bodyPr anchor="b">
            <a:normAutofit/>
          </a:bodyPr>
          <a:lstStyle>
            <a:lvl1pPr>
              <a:defRPr sz="1400" b="1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SLIDE TITLE</a:t>
            </a:r>
            <a:endParaRPr lang="en-US" dirty="0"/>
          </a:p>
        </p:txBody>
      </p:sp>
      <p:sp>
        <p:nvSpPr>
          <p:cNvPr id="70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2352675" y="653559"/>
            <a:ext cx="7483475" cy="486000"/>
          </a:xfrm>
        </p:spPr>
        <p:txBody>
          <a:bodyPr>
            <a:normAutofit/>
          </a:bodyPr>
          <a:lstStyle>
            <a:lvl1pPr marL="0" indent="0">
              <a:lnSpc>
                <a:spcPts val="2700"/>
              </a:lnSpc>
              <a:buFontTx/>
              <a:buNone/>
              <a:defRPr sz="2600" b="1" spc="-30" baseline="0">
                <a:solidFill>
                  <a:schemeClr val="accent1"/>
                </a:solidFill>
              </a:defRPr>
            </a:lvl1pPr>
          </a:lstStyle>
          <a:p>
            <a:pPr marL="227013" marR="0" lvl="0" indent="-227013" algn="l" defTabSz="820738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71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2352675" y="1138500"/>
            <a:ext cx="7483475" cy="4723137"/>
          </a:xfrm>
        </p:spPr>
        <p:txBody>
          <a:bodyPr>
            <a:normAutofit/>
          </a:bodyPr>
          <a:lstStyle>
            <a:lvl1pPr marL="0" marR="0" indent="0" algn="l" defTabSz="820738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1417"/>
              </a:spcAft>
              <a:buClr>
                <a:schemeClr val="tx2"/>
              </a:buClr>
              <a:buSzTx/>
              <a:buFontTx/>
              <a:buNone/>
              <a:tabLst/>
              <a:defRPr sz="2200" b="0" spc="-30" baseline="0">
                <a:solidFill>
                  <a:srgbClr val="394A59"/>
                </a:solidFill>
              </a:defRPr>
            </a:lvl1pPr>
          </a:lstStyle>
          <a:p>
            <a:pPr marL="227013" marR="0" lvl="0" indent="-227013" algn="l" defTabSz="820738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Tx/>
              <a:tabLst/>
              <a:defRPr/>
            </a:pPr>
            <a:r>
              <a:rPr lang="en-US" dirty="0" smtClean="0"/>
              <a:t>Click to edit content text</a:t>
            </a:r>
            <a:endParaRPr lang="en-US" dirty="0"/>
          </a:p>
        </p:txBody>
      </p:sp>
      <p:sp>
        <p:nvSpPr>
          <p:cNvPr id="62" name="Date Placeholder 1"/>
          <p:cNvSpPr>
            <a:spLocks noGrp="1"/>
          </p:cNvSpPr>
          <p:nvPr>
            <p:ph type="dt" sz="half" idx="2"/>
          </p:nvPr>
        </p:nvSpPr>
        <p:spPr>
          <a:xfrm>
            <a:off x="12009643" y="6793167"/>
            <a:ext cx="183403" cy="735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8BC0572A-B4F5-2A4E-AA83-BDE4EB7230CD}" type="datetimeFigureOut">
              <a:rPr lang="en-US" smtClean="0"/>
              <a:pPr/>
              <a:t>1/17/2019</a:t>
            </a:fld>
            <a:endParaRPr lang="en-US" dirty="0"/>
          </a:p>
        </p:txBody>
      </p:sp>
      <p:sp>
        <p:nvSpPr>
          <p:cNvPr id="58" name="Date Placeholder 1"/>
          <p:cNvSpPr txBox="1">
            <a:spLocks/>
          </p:cNvSpPr>
          <p:nvPr userDrawn="1"/>
        </p:nvSpPr>
        <p:spPr>
          <a:xfrm>
            <a:off x="12009643" y="6793167"/>
            <a:ext cx="183403" cy="735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8BC0572A-B4F5-2A4E-AA83-BDE4EB7230CD}" type="datetimeFigureOut">
              <a:rPr lang="en-US" smtClean="0"/>
              <a:pPr/>
              <a:t>1/17/2019</a:t>
            </a:fld>
            <a:endParaRPr lang="en-US" dirty="0"/>
          </a:p>
        </p:txBody>
      </p:sp>
      <p:pic>
        <p:nvPicPr>
          <p:cNvPr id="69" name="Picture 6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3098"/>
            <a:ext cx="12192000" cy="743712"/>
          </a:xfrm>
          <a:prstGeom prst="rect">
            <a:avLst/>
          </a:prstGeom>
        </p:spPr>
      </p:pic>
      <p:sp>
        <p:nvSpPr>
          <p:cNvPr id="61" name="TextBox 60"/>
          <p:cNvSpPr txBox="1"/>
          <p:nvPr userDrawn="1"/>
        </p:nvSpPr>
        <p:spPr>
          <a:xfrm>
            <a:off x="303525" y="6325489"/>
            <a:ext cx="798982" cy="36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 b="1" dirty="0" smtClean="0">
                <a:solidFill>
                  <a:schemeClr val="bg1"/>
                </a:solidFill>
              </a:rPr>
              <a:t>Equity</a:t>
            </a:r>
            <a:r>
              <a:rPr lang="en-US" sz="1100" dirty="0" smtClean="0">
                <a:solidFill>
                  <a:schemeClr val="bg1"/>
                </a:solidFill>
              </a:rPr>
              <a:t> </a:t>
            </a:r>
            <a:br>
              <a:rPr lang="en-US" sz="1100" dirty="0" smtClean="0">
                <a:solidFill>
                  <a:schemeClr val="bg1"/>
                </a:solidFill>
              </a:rPr>
            </a:br>
            <a:r>
              <a:rPr lang="en-US" sz="1100" dirty="0" smtClean="0">
                <a:solidFill>
                  <a:schemeClr val="bg1"/>
                </a:solidFill>
              </a:rPr>
              <a:t>of access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63" name="TextBox 62"/>
          <p:cNvSpPr txBox="1"/>
          <p:nvPr userDrawn="1"/>
        </p:nvSpPr>
        <p:spPr>
          <a:xfrm>
            <a:off x="1429423" y="6325489"/>
            <a:ext cx="798982" cy="36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 b="0" dirty="0" smtClean="0">
                <a:solidFill>
                  <a:schemeClr val="bg1"/>
                </a:solidFill>
              </a:rPr>
              <a:t>Seamless</a:t>
            </a:r>
            <a:r>
              <a:rPr lang="en-US" sz="1100" b="1" dirty="0" smtClean="0">
                <a:solidFill>
                  <a:schemeClr val="bg1"/>
                </a:solidFill>
              </a:rPr>
              <a:t> care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64" name="TextBox 63"/>
          <p:cNvSpPr txBox="1"/>
          <p:nvPr userDrawn="1"/>
        </p:nvSpPr>
        <p:spPr>
          <a:xfrm>
            <a:off x="2488864" y="6245036"/>
            <a:ext cx="896888" cy="49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 b="0" dirty="0" smtClean="0">
                <a:solidFill>
                  <a:schemeClr val="bg1"/>
                </a:solidFill>
              </a:rPr>
              <a:t>Meeting </a:t>
            </a:r>
            <a:r>
              <a:rPr lang="en-US" sz="1100" b="1" dirty="0" smtClean="0">
                <a:solidFill>
                  <a:schemeClr val="bg1"/>
                </a:solidFill>
              </a:rPr>
              <a:t>national standards</a:t>
            </a:r>
            <a:endParaRPr lang="en-US" sz="1100" b="1" dirty="0">
              <a:solidFill>
                <a:schemeClr val="bg1"/>
              </a:solidFill>
            </a:endParaRPr>
          </a:p>
        </p:txBody>
      </p:sp>
      <p:sp>
        <p:nvSpPr>
          <p:cNvPr id="65" name="TextBox 64"/>
          <p:cNvSpPr txBox="1"/>
          <p:nvPr userDrawn="1"/>
        </p:nvSpPr>
        <p:spPr>
          <a:xfrm>
            <a:off x="3594668" y="6318663"/>
            <a:ext cx="1064274" cy="36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 b="0" dirty="0" smtClean="0">
                <a:solidFill>
                  <a:schemeClr val="bg1"/>
                </a:solidFill>
              </a:rPr>
              <a:t>Continual</a:t>
            </a:r>
            <a:r>
              <a:rPr lang="en-US" sz="1100" b="0" baseline="0" dirty="0" smtClean="0">
                <a:solidFill>
                  <a:schemeClr val="bg1"/>
                </a:solidFill>
              </a:rPr>
              <a:t> </a:t>
            </a:r>
            <a:r>
              <a:rPr lang="en-US" sz="1100" b="1" baseline="0" dirty="0" smtClean="0">
                <a:solidFill>
                  <a:schemeClr val="bg1"/>
                </a:solidFill>
              </a:rPr>
              <a:t>improvement</a:t>
            </a:r>
            <a:endParaRPr lang="en-US" sz="1100" b="1" dirty="0">
              <a:solidFill>
                <a:schemeClr val="bg1"/>
              </a:solidFill>
            </a:endParaRPr>
          </a:p>
        </p:txBody>
      </p:sp>
      <p:sp>
        <p:nvSpPr>
          <p:cNvPr id="66" name="TextBox 65"/>
          <p:cNvSpPr txBox="1"/>
          <p:nvPr userDrawn="1"/>
        </p:nvSpPr>
        <p:spPr>
          <a:xfrm>
            <a:off x="4785127" y="6318663"/>
            <a:ext cx="882240" cy="36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 b="0" dirty="0" smtClean="0">
                <a:solidFill>
                  <a:schemeClr val="bg1"/>
                </a:solidFill>
              </a:rPr>
              <a:t>Patient </a:t>
            </a:r>
            <a:r>
              <a:rPr lang="en-US" sz="1100" b="1" dirty="0" smtClean="0">
                <a:solidFill>
                  <a:schemeClr val="bg1"/>
                </a:solidFill>
              </a:rPr>
              <a:t>voice</a:t>
            </a:r>
            <a:endParaRPr lang="en-US" sz="1100" b="1" dirty="0">
              <a:solidFill>
                <a:schemeClr val="bg1"/>
              </a:solidFill>
            </a:endParaRPr>
          </a:p>
        </p:txBody>
      </p:sp>
      <p:pic>
        <p:nvPicPr>
          <p:cNvPr id="67" name="Picture 6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7415" y="6120693"/>
            <a:ext cx="2021440" cy="750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4633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Boeing 12 column grid" hidden="1"/>
          <p:cNvGrpSpPr/>
          <p:nvPr userDrawn="1"/>
        </p:nvGrpSpPr>
        <p:grpSpPr>
          <a:xfrm>
            <a:off x="-1590" y="-6713"/>
            <a:ext cx="12192015" cy="6858000"/>
            <a:chOff x="-3" y="0"/>
            <a:chExt cx="9144011" cy="6858000"/>
          </a:xfrm>
        </p:grpSpPr>
        <p:sp>
          <p:nvSpPr>
            <p:cNvPr id="123" name="Freeform 2"/>
            <p:cNvSpPr>
              <a:spLocks/>
            </p:cNvSpPr>
            <p:nvPr/>
          </p:nvSpPr>
          <p:spPr bwMode="auto">
            <a:xfrm>
              <a:off x="467170" y="6638306"/>
              <a:ext cx="8497925" cy="10640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84"/>
                </a:cxn>
                <a:cxn ang="0">
                  <a:pos x="779" y="284"/>
                </a:cxn>
                <a:cxn ang="0">
                  <a:pos x="779" y="0"/>
                </a:cxn>
              </a:cxnLst>
              <a:rect l="0" t="0" r="r" b="b"/>
              <a:pathLst>
                <a:path w="779" h="284">
                  <a:moveTo>
                    <a:pt x="0" y="0"/>
                  </a:moveTo>
                  <a:lnTo>
                    <a:pt x="0" y="284"/>
                  </a:lnTo>
                  <a:lnTo>
                    <a:pt x="779" y="284"/>
                  </a:lnTo>
                  <a:lnTo>
                    <a:pt x="779" y="0"/>
                  </a:lnTo>
                </a:path>
              </a:pathLst>
            </a:cu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cxnSp>
          <p:nvCxnSpPr>
            <p:cNvPr id="124" name="Straight Connector 123"/>
            <p:cNvCxnSpPr/>
            <p:nvPr/>
          </p:nvCxnSpPr>
          <p:spPr>
            <a:xfrm>
              <a:off x="0" y="2178281"/>
              <a:ext cx="9144000" cy="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>
              <a:off x="0" y="2391170"/>
              <a:ext cx="9144000" cy="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6" name="Straight Connector 125"/>
            <p:cNvCxnSpPr/>
            <p:nvPr userDrawn="1"/>
          </p:nvCxnSpPr>
          <p:spPr>
            <a:xfrm>
              <a:off x="0" y="4463773"/>
              <a:ext cx="9144000" cy="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7" name="Straight Connector 126"/>
            <p:cNvCxnSpPr/>
            <p:nvPr userDrawn="1"/>
          </p:nvCxnSpPr>
          <p:spPr>
            <a:xfrm>
              <a:off x="0" y="4680061"/>
              <a:ext cx="9144000" cy="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28" name="Rectangle 127"/>
            <p:cNvSpPr/>
            <p:nvPr/>
          </p:nvSpPr>
          <p:spPr>
            <a:xfrm>
              <a:off x="465826" y="456356"/>
              <a:ext cx="8220974" cy="5944444"/>
            </a:xfrm>
            <a:prstGeom prst="rect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cxnSp>
          <p:nvCxnSpPr>
            <p:cNvPr id="129" name="Straight Connector 128"/>
            <p:cNvCxnSpPr/>
            <p:nvPr/>
          </p:nvCxnSpPr>
          <p:spPr>
            <a:xfrm>
              <a:off x="-3" y="2284726"/>
              <a:ext cx="9143998" cy="0"/>
            </a:xfrm>
            <a:prstGeom prst="line">
              <a:avLst/>
            </a:prstGeom>
            <a:noFill/>
            <a:ln w="190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>
              <a:off x="380" y="3429000"/>
              <a:ext cx="9143628" cy="7005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>
              <a:off x="-3" y="4572000"/>
              <a:ext cx="9143998" cy="0"/>
            </a:xfrm>
            <a:prstGeom prst="line">
              <a:avLst/>
            </a:prstGeom>
            <a:noFill/>
            <a:ln w="190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>
              <a:off x="4570813" y="0"/>
              <a:ext cx="0" cy="685800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grpSp>
          <p:nvGrpSpPr>
            <p:cNvPr id="133" name="Group 37"/>
            <p:cNvGrpSpPr/>
            <p:nvPr/>
          </p:nvGrpSpPr>
          <p:grpSpPr>
            <a:xfrm>
              <a:off x="1001322" y="0"/>
              <a:ext cx="7134890" cy="6858000"/>
              <a:chOff x="595620" y="0"/>
              <a:chExt cx="7935974" cy="5943600"/>
            </a:xfrm>
          </p:grpSpPr>
          <p:cxnSp>
            <p:nvCxnSpPr>
              <p:cNvPr id="151" name="Straight Connector 20"/>
              <p:cNvCxnSpPr/>
              <p:nvPr/>
            </p:nvCxnSpPr>
            <p:spPr>
              <a:xfrm>
                <a:off x="595620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2" name="Straight Connector 15"/>
              <p:cNvCxnSpPr/>
              <p:nvPr/>
            </p:nvCxnSpPr>
            <p:spPr>
              <a:xfrm>
                <a:off x="766333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3" name="Straight Connector 152"/>
              <p:cNvCxnSpPr/>
              <p:nvPr/>
            </p:nvCxnSpPr>
            <p:spPr>
              <a:xfrm>
                <a:off x="1373053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4" name="Straight Connector 153"/>
              <p:cNvCxnSpPr/>
              <p:nvPr/>
            </p:nvCxnSpPr>
            <p:spPr>
              <a:xfrm>
                <a:off x="2321102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5" name="Straight Connector 154"/>
              <p:cNvCxnSpPr/>
              <p:nvPr/>
            </p:nvCxnSpPr>
            <p:spPr>
              <a:xfrm>
                <a:off x="3703236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6" name="Straight Connector 155"/>
              <p:cNvCxnSpPr/>
              <p:nvPr/>
            </p:nvCxnSpPr>
            <p:spPr>
              <a:xfrm>
                <a:off x="4480933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7" name="Straight Connector 156"/>
              <p:cNvCxnSpPr/>
              <p:nvPr/>
            </p:nvCxnSpPr>
            <p:spPr>
              <a:xfrm>
                <a:off x="4644527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8" name="Straight Connector 157"/>
              <p:cNvCxnSpPr/>
              <p:nvPr/>
            </p:nvCxnSpPr>
            <p:spPr>
              <a:xfrm>
                <a:off x="5257022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9" name="Straight Connector 158"/>
              <p:cNvCxnSpPr/>
              <p:nvPr/>
            </p:nvCxnSpPr>
            <p:spPr>
              <a:xfrm>
                <a:off x="5420405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0" name="Straight Connector 159"/>
              <p:cNvCxnSpPr/>
              <p:nvPr/>
            </p:nvCxnSpPr>
            <p:spPr>
              <a:xfrm>
                <a:off x="6026204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1" name="Straight Connector 160"/>
              <p:cNvCxnSpPr/>
              <p:nvPr userDrawn="1"/>
            </p:nvCxnSpPr>
            <p:spPr>
              <a:xfrm>
                <a:off x="1542111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2" name="Straight Connector 161"/>
              <p:cNvCxnSpPr/>
              <p:nvPr userDrawn="1"/>
            </p:nvCxnSpPr>
            <p:spPr>
              <a:xfrm>
                <a:off x="2135402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3" name="Straight Connector 162"/>
              <p:cNvCxnSpPr/>
              <p:nvPr userDrawn="1"/>
            </p:nvCxnSpPr>
            <p:spPr>
              <a:xfrm>
                <a:off x="3097447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4" name="Straight Connector 163"/>
              <p:cNvCxnSpPr/>
              <p:nvPr userDrawn="1"/>
            </p:nvCxnSpPr>
            <p:spPr>
              <a:xfrm>
                <a:off x="2925808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5" name="Straight Connector 164"/>
              <p:cNvCxnSpPr/>
              <p:nvPr userDrawn="1"/>
            </p:nvCxnSpPr>
            <p:spPr>
              <a:xfrm>
                <a:off x="3867350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6" name="Straight Connector 165"/>
              <p:cNvCxnSpPr/>
              <p:nvPr userDrawn="1"/>
            </p:nvCxnSpPr>
            <p:spPr>
              <a:xfrm>
                <a:off x="6204177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7" name="Straight Connector 166"/>
              <p:cNvCxnSpPr/>
              <p:nvPr userDrawn="1"/>
            </p:nvCxnSpPr>
            <p:spPr>
              <a:xfrm>
                <a:off x="6811833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8" name="Straight Connector 167"/>
              <p:cNvCxnSpPr/>
              <p:nvPr userDrawn="1"/>
            </p:nvCxnSpPr>
            <p:spPr>
              <a:xfrm>
                <a:off x="6977246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9" name="Straight Connector 168"/>
              <p:cNvCxnSpPr/>
              <p:nvPr userDrawn="1"/>
            </p:nvCxnSpPr>
            <p:spPr>
              <a:xfrm>
                <a:off x="7587917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70" name="Straight Connector 169"/>
              <p:cNvCxnSpPr/>
              <p:nvPr userDrawn="1"/>
            </p:nvCxnSpPr>
            <p:spPr>
              <a:xfrm>
                <a:off x="7749645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71" name="Straight Connector 170"/>
              <p:cNvCxnSpPr/>
              <p:nvPr userDrawn="1"/>
            </p:nvCxnSpPr>
            <p:spPr>
              <a:xfrm>
                <a:off x="8366030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72" name="Straight Connector 171"/>
              <p:cNvCxnSpPr/>
              <p:nvPr userDrawn="1"/>
            </p:nvCxnSpPr>
            <p:spPr>
              <a:xfrm>
                <a:off x="8531594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34" name="Freeform 133"/>
            <p:cNvSpPr/>
            <p:nvPr/>
          </p:nvSpPr>
          <p:spPr>
            <a:xfrm>
              <a:off x="6417955" y="467138"/>
              <a:ext cx="2268894" cy="138287"/>
            </a:xfrm>
            <a:custGeom>
              <a:avLst/>
              <a:gdLst>
                <a:gd name="connsiteX0" fmla="*/ 1971675 w 1971675"/>
                <a:gd name="connsiteY0" fmla="*/ 0 h 152400"/>
                <a:gd name="connsiteX1" fmla="*/ 1971675 w 1971675"/>
                <a:gd name="connsiteY1" fmla="*/ 142875 h 152400"/>
                <a:gd name="connsiteX2" fmla="*/ 0 w 1971675"/>
                <a:gd name="connsiteY2" fmla="*/ 152400 h 152400"/>
                <a:gd name="connsiteX0" fmla="*/ 1971675 w 1971675"/>
                <a:gd name="connsiteY0" fmla="*/ 0 h 144517"/>
                <a:gd name="connsiteX1" fmla="*/ 1971675 w 1971675"/>
                <a:gd name="connsiteY1" fmla="*/ 142875 h 144517"/>
                <a:gd name="connsiteX2" fmla="*/ 0 w 1971675"/>
                <a:gd name="connsiteY2" fmla="*/ 144517 h 144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1675" h="144517">
                  <a:moveTo>
                    <a:pt x="1971675" y="0"/>
                  </a:moveTo>
                  <a:lnTo>
                    <a:pt x="1971675" y="142875"/>
                  </a:lnTo>
                  <a:lnTo>
                    <a:pt x="0" y="144517"/>
                  </a:lnTo>
                </a:path>
              </a:pathLst>
            </a:cu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cxnSp>
          <p:nvCxnSpPr>
            <p:cNvPr id="135" name="Straight Connector 134"/>
            <p:cNvCxnSpPr/>
            <p:nvPr userDrawn="1"/>
          </p:nvCxnSpPr>
          <p:spPr>
            <a:xfrm>
              <a:off x="0" y="759628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 userDrawn="1"/>
          </p:nvCxnSpPr>
          <p:spPr>
            <a:xfrm>
              <a:off x="0" y="1520764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/>
            <p:nvPr userDrawn="1"/>
          </p:nvCxnSpPr>
          <p:spPr>
            <a:xfrm>
              <a:off x="0" y="3047137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 userDrawn="1"/>
          </p:nvCxnSpPr>
          <p:spPr>
            <a:xfrm>
              <a:off x="0" y="3808273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 userDrawn="1"/>
          </p:nvCxnSpPr>
          <p:spPr>
            <a:xfrm>
              <a:off x="0" y="5337663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/>
            <p:nvPr userDrawn="1"/>
          </p:nvCxnSpPr>
          <p:spPr>
            <a:xfrm>
              <a:off x="0" y="6098799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/>
            <p:nvPr userDrawn="1"/>
          </p:nvCxnSpPr>
          <p:spPr>
            <a:xfrm>
              <a:off x="8980098" y="759628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/>
            <p:nvPr userDrawn="1"/>
          </p:nvCxnSpPr>
          <p:spPr>
            <a:xfrm>
              <a:off x="8980098" y="1520764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 userDrawn="1"/>
          </p:nvCxnSpPr>
          <p:spPr>
            <a:xfrm>
              <a:off x="8980098" y="3047137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/>
            <p:nvPr userDrawn="1"/>
          </p:nvCxnSpPr>
          <p:spPr>
            <a:xfrm>
              <a:off x="8980098" y="3808273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 userDrawn="1"/>
          </p:nvCxnSpPr>
          <p:spPr>
            <a:xfrm>
              <a:off x="8980098" y="5337663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/>
            <p:nvPr userDrawn="1"/>
          </p:nvCxnSpPr>
          <p:spPr>
            <a:xfrm>
              <a:off x="8980098" y="6098799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 userDrawn="1"/>
          </p:nvCxnSpPr>
          <p:spPr>
            <a:xfrm flipH="1">
              <a:off x="7418717" y="4572000"/>
              <a:ext cx="1725283" cy="2286000"/>
            </a:xfrm>
            <a:prstGeom prst="line">
              <a:avLst/>
            </a:prstGeom>
            <a:ln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/>
            <p:nvPr userDrawn="1"/>
          </p:nvCxnSpPr>
          <p:spPr>
            <a:xfrm flipH="1">
              <a:off x="5693434" y="2277373"/>
              <a:ext cx="3450568" cy="4572000"/>
            </a:xfrm>
            <a:prstGeom prst="line">
              <a:avLst/>
            </a:prstGeom>
            <a:ln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/>
            <p:nvPr userDrawn="1"/>
          </p:nvCxnSpPr>
          <p:spPr>
            <a:xfrm flipH="1">
              <a:off x="6556076" y="3429000"/>
              <a:ext cx="2587926" cy="3429000"/>
            </a:xfrm>
            <a:prstGeom prst="line">
              <a:avLst/>
            </a:prstGeom>
            <a:ln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/>
            <p:nvPr userDrawn="1"/>
          </p:nvCxnSpPr>
          <p:spPr>
            <a:xfrm>
              <a:off x="0" y="1097208"/>
              <a:ext cx="9144000" cy="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68" name="Title 1"/>
          <p:cNvSpPr>
            <a:spLocks noGrp="1"/>
          </p:cNvSpPr>
          <p:nvPr>
            <p:ph type="title" hasCustomPrompt="1"/>
          </p:nvPr>
        </p:nvSpPr>
        <p:spPr>
          <a:xfrm>
            <a:off x="433504" y="292"/>
            <a:ext cx="9368060" cy="381600"/>
          </a:xfrm>
        </p:spPr>
        <p:txBody>
          <a:bodyPr anchor="b">
            <a:normAutofit/>
          </a:bodyPr>
          <a:lstStyle>
            <a:lvl1pPr>
              <a:defRPr sz="1400" b="1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SLIDE TITLE</a:t>
            </a:r>
            <a:endParaRPr lang="en-US" dirty="0"/>
          </a:p>
        </p:txBody>
      </p:sp>
      <p:sp>
        <p:nvSpPr>
          <p:cNvPr id="70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2372346" y="652166"/>
            <a:ext cx="3636000" cy="486000"/>
          </a:xfrm>
        </p:spPr>
        <p:txBody>
          <a:bodyPr>
            <a:normAutofit/>
          </a:bodyPr>
          <a:lstStyle>
            <a:lvl1pPr marL="0" indent="0">
              <a:lnSpc>
                <a:spcPts val="2700"/>
              </a:lnSpc>
              <a:buFontTx/>
              <a:buNone/>
              <a:defRPr sz="2600" b="1" spc="-30" baseline="0">
                <a:solidFill>
                  <a:schemeClr val="accent1"/>
                </a:solidFill>
              </a:defRPr>
            </a:lvl1pPr>
          </a:lstStyle>
          <a:p>
            <a:pPr marL="227013" marR="0" lvl="0" indent="-227013" algn="l" defTabSz="820738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71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2372346" y="1138166"/>
            <a:ext cx="3636000" cy="4723471"/>
          </a:xfrm>
        </p:spPr>
        <p:txBody>
          <a:bodyPr>
            <a:normAutofit/>
          </a:bodyPr>
          <a:lstStyle>
            <a:lvl1pPr marL="0" marR="0" indent="0" algn="l" defTabSz="820738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1417"/>
              </a:spcAft>
              <a:buClr>
                <a:schemeClr val="tx2"/>
              </a:buClr>
              <a:buSzTx/>
              <a:buFontTx/>
              <a:buNone/>
              <a:tabLst/>
              <a:defRPr sz="2200" b="0" spc="-30" baseline="0">
                <a:solidFill>
                  <a:srgbClr val="394A59"/>
                </a:solidFill>
              </a:defRPr>
            </a:lvl1pPr>
          </a:lstStyle>
          <a:p>
            <a:pPr marL="227013" marR="0" lvl="0" indent="-227013" algn="l" defTabSz="820738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Tx/>
              <a:tabLst/>
              <a:defRPr/>
            </a:pPr>
            <a:r>
              <a:rPr lang="en-US" dirty="0" smtClean="0"/>
              <a:t>Click to edit content text</a:t>
            </a:r>
            <a:endParaRPr lang="en-US" dirty="0"/>
          </a:p>
        </p:txBody>
      </p:sp>
      <p:sp>
        <p:nvSpPr>
          <p:cNvPr id="72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6165564" y="652166"/>
            <a:ext cx="3636000" cy="486000"/>
          </a:xfrm>
        </p:spPr>
        <p:txBody>
          <a:bodyPr>
            <a:normAutofit/>
          </a:bodyPr>
          <a:lstStyle>
            <a:lvl1pPr marL="0" indent="0">
              <a:lnSpc>
                <a:spcPts val="2700"/>
              </a:lnSpc>
              <a:buFontTx/>
              <a:buNone/>
              <a:defRPr sz="2600" b="1" spc="-30" baseline="0">
                <a:solidFill>
                  <a:schemeClr val="accent1"/>
                </a:solidFill>
              </a:defRPr>
            </a:lvl1pPr>
          </a:lstStyle>
          <a:p>
            <a:pPr marL="227013" marR="0" lvl="0" indent="-227013" algn="l" defTabSz="820738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73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6165564" y="1138166"/>
            <a:ext cx="3636000" cy="4723471"/>
          </a:xfrm>
        </p:spPr>
        <p:txBody>
          <a:bodyPr>
            <a:normAutofit/>
          </a:bodyPr>
          <a:lstStyle>
            <a:lvl1pPr marL="0" marR="0" indent="0" algn="l" defTabSz="820738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1417"/>
              </a:spcAft>
              <a:buClr>
                <a:schemeClr val="tx2"/>
              </a:buClr>
              <a:buSzTx/>
              <a:buFontTx/>
              <a:buNone/>
              <a:tabLst/>
              <a:defRPr sz="2200" b="0" spc="-30" baseline="0">
                <a:solidFill>
                  <a:srgbClr val="394A59"/>
                </a:solidFill>
              </a:defRPr>
            </a:lvl1pPr>
          </a:lstStyle>
          <a:p>
            <a:pPr marL="227013" marR="0" lvl="0" indent="-227013" algn="l" defTabSz="820738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Tx/>
              <a:tabLst/>
              <a:defRPr/>
            </a:pPr>
            <a:r>
              <a:rPr lang="en-US" dirty="0" smtClean="0"/>
              <a:t>Click to edit content text</a:t>
            </a:r>
            <a:endParaRPr lang="en-US" dirty="0"/>
          </a:p>
        </p:txBody>
      </p:sp>
      <p:sp>
        <p:nvSpPr>
          <p:cNvPr id="60" name="Date Placeholder 1"/>
          <p:cNvSpPr>
            <a:spLocks noGrp="1"/>
          </p:cNvSpPr>
          <p:nvPr>
            <p:ph type="dt" sz="half" idx="2"/>
          </p:nvPr>
        </p:nvSpPr>
        <p:spPr>
          <a:xfrm>
            <a:off x="12009643" y="6793167"/>
            <a:ext cx="183403" cy="735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8BC0572A-B4F5-2A4E-AA83-BDE4EB7230CD}" type="datetimeFigureOut">
              <a:rPr lang="en-US" smtClean="0"/>
              <a:pPr/>
              <a:t>1/17/2019</a:t>
            </a:fld>
            <a:endParaRPr lang="en-US" dirty="0"/>
          </a:p>
        </p:txBody>
      </p:sp>
      <p:sp>
        <p:nvSpPr>
          <p:cNvPr id="64" name="TextBox 63"/>
          <p:cNvSpPr txBox="1"/>
          <p:nvPr userDrawn="1"/>
        </p:nvSpPr>
        <p:spPr>
          <a:xfrm>
            <a:off x="303525" y="6325489"/>
            <a:ext cx="798982" cy="36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 b="1" dirty="0" smtClean="0">
                <a:solidFill>
                  <a:schemeClr val="bg1"/>
                </a:solidFill>
              </a:rPr>
              <a:t>Equity</a:t>
            </a:r>
            <a:r>
              <a:rPr lang="en-US" sz="1100" dirty="0" smtClean="0">
                <a:solidFill>
                  <a:schemeClr val="bg1"/>
                </a:solidFill>
              </a:rPr>
              <a:t> </a:t>
            </a:r>
            <a:br>
              <a:rPr lang="en-US" sz="1100" dirty="0" smtClean="0">
                <a:solidFill>
                  <a:schemeClr val="bg1"/>
                </a:solidFill>
              </a:rPr>
            </a:br>
            <a:r>
              <a:rPr lang="en-US" sz="1100" dirty="0" smtClean="0">
                <a:solidFill>
                  <a:schemeClr val="bg1"/>
                </a:solidFill>
              </a:rPr>
              <a:t>of access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65" name="TextBox 64"/>
          <p:cNvSpPr txBox="1"/>
          <p:nvPr userDrawn="1"/>
        </p:nvSpPr>
        <p:spPr>
          <a:xfrm>
            <a:off x="1429423" y="6325489"/>
            <a:ext cx="798982" cy="36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 b="0" dirty="0" smtClean="0">
                <a:solidFill>
                  <a:schemeClr val="bg1"/>
                </a:solidFill>
              </a:rPr>
              <a:t>Seamless</a:t>
            </a:r>
            <a:r>
              <a:rPr lang="en-US" sz="1100" b="1" dirty="0" smtClean="0">
                <a:solidFill>
                  <a:schemeClr val="bg1"/>
                </a:solidFill>
              </a:rPr>
              <a:t> care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66" name="TextBox 65"/>
          <p:cNvSpPr txBox="1"/>
          <p:nvPr userDrawn="1"/>
        </p:nvSpPr>
        <p:spPr>
          <a:xfrm>
            <a:off x="2488864" y="6245036"/>
            <a:ext cx="896888" cy="49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 b="0" dirty="0" smtClean="0">
                <a:solidFill>
                  <a:schemeClr val="bg1"/>
                </a:solidFill>
              </a:rPr>
              <a:t>Meeting </a:t>
            </a:r>
            <a:r>
              <a:rPr lang="en-US" sz="1100" b="1" dirty="0" smtClean="0">
                <a:solidFill>
                  <a:schemeClr val="bg1"/>
                </a:solidFill>
              </a:rPr>
              <a:t>national standards</a:t>
            </a:r>
            <a:endParaRPr lang="en-US" sz="1100" b="1" dirty="0">
              <a:solidFill>
                <a:schemeClr val="bg1"/>
              </a:solidFill>
            </a:endParaRPr>
          </a:p>
        </p:txBody>
      </p:sp>
      <p:sp>
        <p:nvSpPr>
          <p:cNvPr id="67" name="TextBox 66"/>
          <p:cNvSpPr txBox="1"/>
          <p:nvPr userDrawn="1"/>
        </p:nvSpPr>
        <p:spPr>
          <a:xfrm>
            <a:off x="3594668" y="6318663"/>
            <a:ext cx="1064274" cy="36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 b="0" dirty="0" smtClean="0">
                <a:solidFill>
                  <a:schemeClr val="bg1"/>
                </a:solidFill>
              </a:rPr>
              <a:t>Continual</a:t>
            </a:r>
            <a:r>
              <a:rPr lang="en-US" sz="1100" b="0" baseline="0" dirty="0" smtClean="0">
                <a:solidFill>
                  <a:schemeClr val="bg1"/>
                </a:solidFill>
              </a:rPr>
              <a:t> </a:t>
            </a:r>
            <a:r>
              <a:rPr lang="en-US" sz="1100" b="1" baseline="0" dirty="0" smtClean="0">
                <a:solidFill>
                  <a:schemeClr val="bg1"/>
                </a:solidFill>
              </a:rPr>
              <a:t>improvement</a:t>
            </a:r>
            <a:endParaRPr lang="en-US" sz="1100" b="1" dirty="0">
              <a:solidFill>
                <a:schemeClr val="bg1"/>
              </a:solidFill>
            </a:endParaRPr>
          </a:p>
        </p:txBody>
      </p:sp>
      <p:sp>
        <p:nvSpPr>
          <p:cNvPr id="69" name="TextBox 68"/>
          <p:cNvSpPr txBox="1"/>
          <p:nvPr userDrawn="1"/>
        </p:nvSpPr>
        <p:spPr>
          <a:xfrm>
            <a:off x="4785127" y="6318663"/>
            <a:ext cx="882240" cy="36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 b="0" dirty="0" smtClean="0">
                <a:solidFill>
                  <a:schemeClr val="bg1"/>
                </a:solidFill>
              </a:rPr>
              <a:t>Patient </a:t>
            </a:r>
            <a:r>
              <a:rPr lang="en-US" sz="1100" b="1" dirty="0" smtClean="0">
                <a:solidFill>
                  <a:schemeClr val="bg1"/>
                </a:solidFill>
              </a:rPr>
              <a:t>voice</a:t>
            </a:r>
            <a:endParaRPr lang="en-US" sz="1100" b="1" dirty="0">
              <a:solidFill>
                <a:schemeClr val="bg1"/>
              </a:solidFill>
            </a:endParaRPr>
          </a:p>
        </p:txBody>
      </p:sp>
      <p:pic>
        <p:nvPicPr>
          <p:cNvPr id="74" name="Picture 7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7415" y="6120693"/>
            <a:ext cx="2021440" cy="750474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285498"/>
            <a:ext cx="12192000" cy="743712"/>
          </a:xfrm>
          <a:prstGeom prst="rect">
            <a:avLst/>
          </a:prstGeom>
        </p:spPr>
      </p:pic>
      <p:sp>
        <p:nvSpPr>
          <p:cNvPr id="76" name="TextBox 75"/>
          <p:cNvSpPr txBox="1"/>
          <p:nvPr userDrawn="1"/>
        </p:nvSpPr>
        <p:spPr>
          <a:xfrm>
            <a:off x="455925" y="6477889"/>
            <a:ext cx="798982" cy="36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 b="1" dirty="0" smtClean="0">
                <a:solidFill>
                  <a:schemeClr val="bg1"/>
                </a:solidFill>
              </a:rPr>
              <a:t>Equity</a:t>
            </a:r>
            <a:r>
              <a:rPr lang="en-US" sz="1100" dirty="0" smtClean="0">
                <a:solidFill>
                  <a:schemeClr val="bg1"/>
                </a:solidFill>
              </a:rPr>
              <a:t> </a:t>
            </a:r>
            <a:br>
              <a:rPr lang="en-US" sz="1100" dirty="0" smtClean="0">
                <a:solidFill>
                  <a:schemeClr val="bg1"/>
                </a:solidFill>
              </a:rPr>
            </a:br>
            <a:r>
              <a:rPr lang="en-US" sz="1100" dirty="0" smtClean="0">
                <a:solidFill>
                  <a:schemeClr val="bg1"/>
                </a:solidFill>
              </a:rPr>
              <a:t>of access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77" name="TextBox 76"/>
          <p:cNvSpPr txBox="1"/>
          <p:nvPr userDrawn="1"/>
        </p:nvSpPr>
        <p:spPr>
          <a:xfrm>
            <a:off x="1581823" y="6477889"/>
            <a:ext cx="798982" cy="36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 b="0" dirty="0" smtClean="0">
                <a:solidFill>
                  <a:schemeClr val="bg1"/>
                </a:solidFill>
              </a:rPr>
              <a:t>Seamless</a:t>
            </a:r>
            <a:r>
              <a:rPr lang="en-US" sz="1100" b="1" dirty="0" smtClean="0">
                <a:solidFill>
                  <a:schemeClr val="bg1"/>
                </a:solidFill>
              </a:rPr>
              <a:t> care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78" name="TextBox 77"/>
          <p:cNvSpPr txBox="1"/>
          <p:nvPr userDrawn="1"/>
        </p:nvSpPr>
        <p:spPr>
          <a:xfrm>
            <a:off x="2641264" y="6397436"/>
            <a:ext cx="896888" cy="49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 b="0" dirty="0" smtClean="0">
                <a:solidFill>
                  <a:schemeClr val="bg1"/>
                </a:solidFill>
              </a:rPr>
              <a:t>Meeting </a:t>
            </a:r>
            <a:r>
              <a:rPr lang="en-US" sz="1100" b="1" dirty="0" smtClean="0">
                <a:solidFill>
                  <a:schemeClr val="bg1"/>
                </a:solidFill>
              </a:rPr>
              <a:t>national standards</a:t>
            </a:r>
            <a:endParaRPr lang="en-US" sz="1100" b="1" dirty="0">
              <a:solidFill>
                <a:schemeClr val="bg1"/>
              </a:solidFill>
            </a:endParaRPr>
          </a:p>
        </p:txBody>
      </p:sp>
      <p:sp>
        <p:nvSpPr>
          <p:cNvPr id="79" name="TextBox 78"/>
          <p:cNvSpPr txBox="1"/>
          <p:nvPr userDrawn="1"/>
        </p:nvSpPr>
        <p:spPr>
          <a:xfrm>
            <a:off x="3747068" y="6471063"/>
            <a:ext cx="1064274" cy="36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 b="0" dirty="0" smtClean="0">
                <a:solidFill>
                  <a:schemeClr val="bg1"/>
                </a:solidFill>
              </a:rPr>
              <a:t>Continual</a:t>
            </a:r>
            <a:r>
              <a:rPr lang="en-US" sz="1100" b="0" baseline="0" dirty="0" smtClean="0">
                <a:solidFill>
                  <a:schemeClr val="bg1"/>
                </a:solidFill>
              </a:rPr>
              <a:t> </a:t>
            </a:r>
            <a:r>
              <a:rPr lang="en-US" sz="1100" b="1" baseline="0" dirty="0" smtClean="0">
                <a:solidFill>
                  <a:schemeClr val="bg1"/>
                </a:solidFill>
              </a:rPr>
              <a:t>improvement</a:t>
            </a:r>
            <a:endParaRPr lang="en-US" sz="1100" b="1" dirty="0">
              <a:solidFill>
                <a:schemeClr val="bg1"/>
              </a:solidFill>
            </a:endParaRPr>
          </a:p>
        </p:txBody>
      </p:sp>
      <p:sp>
        <p:nvSpPr>
          <p:cNvPr id="80" name="TextBox 79"/>
          <p:cNvSpPr txBox="1"/>
          <p:nvPr userDrawn="1"/>
        </p:nvSpPr>
        <p:spPr>
          <a:xfrm>
            <a:off x="4937527" y="6471063"/>
            <a:ext cx="882240" cy="36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 b="0" dirty="0" smtClean="0">
                <a:solidFill>
                  <a:schemeClr val="bg1"/>
                </a:solidFill>
              </a:rPr>
              <a:t>Patient </a:t>
            </a:r>
            <a:r>
              <a:rPr lang="en-US" sz="1100" b="1" dirty="0" smtClean="0">
                <a:solidFill>
                  <a:schemeClr val="bg1"/>
                </a:solidFill>
              </a:rPr>
              <a:t>voice</a:t>
            </a:r>
            <a:endParaRPr lang="en-US" sz="1100" b="1" dirty="0">
              <a:solidFill>
                <a:schemeClr val="bg1"/>
              </a:solidFill>
            </a:endParaRPr>
          </a:p>
        </p:txBody>
      </p:sp>
      <p:pic>
        <p:nvPicPr>
          <p:cNvPr id="81" name="Picture 8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9815" y="6273093"/>
            <a:ext cx="2021440" cy="750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3279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Leads Text 50:50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Boeing 12 column grid" hidden="1"/>
          <p:cNvGrpSpPr/>
          <p:nvPr userDrawn="1"/>
        </p:nvGrpSpPr>
        <p:grpSpPr>
          <a:xfrm>
            <a:off x="-1590" y="-6713"/>
            <a:ext cx="12192015" cy="6858000"/>
            <a:chOff x="-3" y="0"/>
            <a:chExt cx="9144011" cy="6858000"/>
          </a:xfrm>
        </p:grpSpPr>
        <p:sp>
          <p:nvSpPr>
            <p:cNvPr id="123" name="Freeform 2"/>
            <p:cNvSpPr>
              <a:spLocks/>
            </p:cNvSpPr>
            <p:nvPr/>
          </p:nvSpPr>
          <p:spPr bwMode="auto">
            <a:xfrm>
              <a:off x="467170" y="6638306"/>
              <a:ext cx="8497925" cy="10640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84"/>
                </a:cxn>
                <a:cxn ang="0">
                  <a:pos x="779" y="284"/>
                </a:cxn>
                <a:cxn ang="0">
                  <a:pos x="779" y="0"/>
                </a:cxn>
              </a:cxnLst>
              <a:rect l="0" t="0" r="r" b="b"/>
              <a:pathLst>
                <a:path w="779" h="284">
                  <a:moveTo>
                    <a:pt x="0" y="0"/>
                  </a:moveTo>
                  <a:lnTo>
                    <a:pt x="0" y="284"/>
                  </a:lnTo>
                  <a:lnTo>
                    <a:pt x="779" y="284"/>
                  </a:lnTo>
                  <a:lnTo>
                    <a:pt x="779" y="0"/>
                  </a:lnTo>
                </a:path>
              </a:pathLst>
            </a:cu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cxnSp>
          <p:nvCxnSpPr>
            <p:cNvPr id="124" name="Straight Connector 123"/>
            <p:cNvCxnSpPr/>
            <p:nvPr/>
          </p:nvCxnSpPr>
          <p:spPr>
            <a:xfrm>
              <a:off x="0" y="2178281"/>
              <a:ext cx="9144000" cy="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>
              <a:off x="0" y="2391170"/>
              <a:ext cx="9144000" cy="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6" name="Straight Connector 125"/>
            <p:cNvCxnSpPr/>
            <p:nvPr userDrawn="1"/>
          </p:nvCxnSpPr>
          <p:spPr>
            <a:xfrm>
              <a:off x="0" y="4463773"/>
              <a:ext cx="9144000" cy="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7" name="Straight Connector 126"/>
            <p:cNvCxnSpPr/>
            <p:nvPr userDrawn="1"/>
          </p:nvCxnSpPr>
          <p:spPr>
            <a:xfrm>
              <a:off x="0" y="4680061"/>
              <a:ext cx="9144000" cy="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28" name="Rectangle 127"/>
            <p:cNvSpPr/>
            <p:nvPr/>
          </p:nvSpPr>
          <p:spPr>
            <a:xfrm>
              <a:off x="465826" y="456356"/>
              <a:ext cx="8220974" cy="5944444"/>
            </a:xfrm>
            <a:prstGeom prst="rect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cxnSp>
          <p:nvCxnSpPr>
            <p:cNvPr id="129" name="Straight Connector 128"/>
            <p:cNvCxnSpPr/>
            <p:nvPr/>
          </p:nvCxnSpPr>
          <p:spPr>
            <a:xfrm>
              <a:off x="-3" y="2284726"/>
              <a:ext cx="9143998" cy="0"/>
            </a:xfrm>
            <a:prstGeom prst="line">
              <a:avLst/>
            </a:prstGeom>
            <a:noFill/>
            <a:ln w="190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>
              <a:off x="380" y="3429000"/>
              <a:ext cx="9143628" cy="7005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>
              <a:off x="-3" y="4572000"/>
              <a:ext cx="9143998" cy="0"/>
            </a:xfrm>
            <a:prstGeom prst="line">
              <a:avLst/>
            </a:prstGeom>
            <a:noFill/>
            <a:ln w="190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>
              <a:off x="4570813" y="0"/>
              <a:ext cx="0" cy="685800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grpSp>
          <p:nvGrpSpPr>
            <p:cNvPr id="133" name="Group 37"/>
            <p:cNvGrpSpPr/>
            <p:nvPr/>
          </p:nvGrpSpPr>
          <p:grpSpPr>
            <a:xfrm>
              <a:off x="1001322" y="0"/>
              <a:ext cx="7134890" cy="6858000"/>
              <a:chOff x="595620" y="0"/>
              <a:chExt cx="7935974" cy="5943600"/>
            </a:xfrm>
          </p:grpSpPr>
          <p:cxnSp>
            <p:nvCxnSpPr>
              <p:cNvPr id="151" name="Straight Connector 20"/>
              <p:cNvCxnSpPr/>
              <p:nvPr/>
            </p:nvCxnSpPr>
            <p:spPr>
              <a:xfrm>
                <a:off x="595620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2" name="Straight Connector 15"/>
              <p:cNvCxnSpPr/>
              <p:nvPr/>
            </p:nvCxnSpPr>
            <p:spPr>
              <a:xfrm>
                <a:off x="766333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3" name="Straight Connector 152"/>
              <p:cNvCxnSpPr/>
              <p:nvPr/>
            </p:nvCxnSpPr>
            <p:spPr>
              <a:xfrm>
                <a:off x="1373053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4" name="Straight Connector 153"/>
              <p:cNvCxnSpPr/>
              <p:nvPr/>
            </p:nvCxnSpPr>
            <p:spPr>
              <a:xfrm>
                <a:off x="2321102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5" name="Straight Connector 154"/>
              <p:cNvCxnSpPr/>
              <p:nvPr/>
            </p:nvCxnSpPr>
            <p:spPr>
              <a:xfrm>
                <a:off x="3703236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6" name="Straight Connector 155"/>
              <p:cNvCxnSpPr/>
              <p:nvPr/>
            </p:nvCxnSpPr>
            <p:spPr>
              <a:xfrm>
                <a:off x="4480933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7" name="Straight Connector 156"/>
              <p:cNvCxnSpPr/>
              <p:nvPr/>
            </p:nvCxnSpPr>
            <p:spPr>
              <a:xfrm>
                <a:off x="4644527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8" name="Straight Connector 157"/>
              <p:cNvCxnSpPr/>
              <p:nvPr/>
            </p:nvCxnSpPr>
            <p:spPr>
              <a:xfrm>
                <a:off x="5257022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9" name="Straight Connector 158"/>
              <p:cNvCxnSpPr/>
              <p:nvPr/>
            </p:nvCxnSpPr>
            <p:spPr>
              <a:xfrm>
                <a:off x="5420405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0" name="Straight Connector 159"/>
              <p:cNvCxnSpPr/>
              <p:nvPr/>
            </p:nvCxnSpPr>
            <p:spPr>
              <a:xfrm>
                <a:off x="6026204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1" name="Straight Connector 160"/>
              <p:cNvCxnSpPr/>
              <p:nvPr userDrawn="1"/>
            </p:nvCxnSpPr>
            <p:spPr>
              <a:xfrm>
                <a:off x="1542111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2" name="Straight Connector 161"/>
              <p:cNvCxnSpPr/>
              <p:nvPr userDrawn="1"/>
            </p:nvCxnSpPr>
            <p:spPr>
              <a:xfrm>
                <a:off x="2135402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3" name="Straight Connector 162"/>
              <p:cNvCxnSpPr/>
              <p:nvPr userDrawn="1"/>
            </p:nvCxnSpPr>
            <p:spPr>
              <a:xfrm>
                <a:off x="3097447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4" name="Straight Connector 163"/>
              <p:cNvCxnSpPr/>
              <p:nvPr userDrawn="1"/>
            </p:nvCxnSpPr>
            <p:spPr>
              <a:xfrm>
                <a:off x="2925808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5" name="Straight Connector 164"/>
              <p:cNvCxnSpPr/>
              <p:nvPr userDrawn="1"/>
            </p:nvCxnSpPr>
            <p:spPr>
              <a:xfrm>
                <a:off x="3867350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6" name="Straight Connector 165"/>
              <p:cNvCxnSpPr/>
              <p:nvPr userDrawn="1"/>
            </p:nvCxnSpPr>
            <p:spPr>
              <a:xfrm>
                <a:off x="6204177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7" name="Straight Connector 166"/>
              <p:cNvCxnSpPr/>
              <p:nvPr userDrawn="1"/>
            </p:nvCxnSpPr>
            <p:spPr>
              <a:xfrm>
                <a:off x="6811833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8" name="Straight Connector 167"/>
              <p:cNvCxnSpPr/>
              <p:nvPr userDrawn="1"/>
            </p:nvCxnSpPr>
            <p:spPr>
              <a:xfrm>
                <a:off x="6977246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9" name="Straight Connector 168"/>
              <p:cNvCxnSpPr/>
              <p:nvPr userDrawn="1"/>
            </p:nvCxnSpPr>
            <p:spPr>
              <a:xfrm>
                <a:off x="7587917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70" name="Straight Connector 169"/>
              <p:cNvCxnSpPr/>
              <p:nvPr userDrawn="1"/>
            </p:nvCxnSpPr>
            <p:spPr>
              <a:xfrm>
                <a:off x="7749645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71" name="Straight Connector 170"/>
              <p:cNvCxnSpPr/>
              <p:nvPr userDrawn="1"/>
            </p:nvCxnSpPr>
            <p:spPr>
              <a:xfrm>
                <a:off x="8366030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72" name="Straight Connector 171"/>
              <p:cNvCxnSpPr/>
              <p:nvPr userDrawn="1"/>
            </p:nvCxnSpPr>
            <p:spPr>
              <a:xfrm>
                <a:off x="8531594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34" name="Freeform 133"/>
            <p:cNvSpPr/>
            <p:nvPr/>
          </p:nvSpPr>
          <p:spPr>
            <a:xfrm>
              <a:off x="6417955" y="467138"/>
              <a:ext cx="2268894" cy="138287"/>
            </a:xfrm>
            <a:custGeom>
              <a:avLst/>
              <a:gdLst>
                <a:gd name="connsiteX0" fmla="*/ 1971675 w 1971675"/>
                <a:gd name="connsiteY0" fmla="*/ 0 h 152400"/>
                <a:gd name="connsiteX1" fmla="*/ 1971675 w 1971675"/>
                <a:gd name="connsiteY1" fmla="*/ 142875 h 152400"/>
                <a:gd name="connsiteX2" fmla="*/ 0 w 1971675"/>
                <a:gd name="connsiteY2" fmla="*/ 152400 h 152400"/>
                <a:gd name="connsiteX0" fmla="*/ 1971675 w 1971675"/>
                <a:gd name="connsiteY0" fmla="*/ 0 h 144517"/>
                <a:gd name="connsiteX1" fmla="*/ 1971675 w 1971675"/>
                <a:gd name="connsiteY1" fmla="*/ 142875 h 144517"/>
                <a:gd name="connsiteX2" fmla="*/ 0 w 1971675"/>
                <a:gd name="connsiteY2" fmla="*/ 144517 h 144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1675" h="144517">
                  <a:moveTo>
                    <a:pt x="1971675" y="0"/>
                  </a:moveTo>
                  <a:lnTo>
                    <a:pt x="1971675" y="142875"/>
                  </a:lnTo>
                  <a:lnTo>
                    <a:pt x="0" y="144517"/>
                  </a:lnTo>
                </a:path>
              </a:pathLst>
            </a:cu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cxnSp>
          <p:nvCxnSpPr>
            <p:cNvPr id="135" name="Straight Connector 134"/>
            <p:cNvCxnSpPr/>
            <p:nvPr userDrawn="1"/>
          </p:nvCxnSpPr>
          <p:spPr>
            <a:xfrm>
              <a:off x="0" y="759628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 userDrawn="1"/>
          </p:nvCxnSpPr>
          <p:spPr>
            <a:xfrm>
              <a:off x="0" y="1520764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/>
            <p:nvPr userDrawn="1"/>
          </p:nvCxnSpPr>
          <p:spPr>
            <a:xfrm>
              <a:off x="0" y="3047137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 userDrawn="1"/>
          </p:nvCxnSpPr>
          <p:spPr>
            <a:xfrm>
              <a:off x="0" y="3808273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 userDrawn="1"/>
          </p:nvCxnSpPr>
          <p:spPr>
            <a:xfrm>
              <a:off x="0" y="5337663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/>
            <p:nvPr userDrawn="1"/>
          </p:nvCxnSpPr>
          <p:spPr>
            <a:xfrm>
              <a:off x="0" y="6098799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/>
            <p:nvPr userDrawn="1"/>
          </p:nvCxnSpPr>
          <p:spPr>
            <a:xfrm>
              <a:off x="8980098" y="759628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/>
            <p:nvPr userDrawn="1"/>
          </p:nvCxnSpPr>
          <p:spPr>
            <a:xfrm>
              <a:off x="8980098" y="1520764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 userDrawn="1"/>
          </p:nvCxnSpPr>
          <p:spPr>
            <a:xfrm>
              <a:off x="8980098" y="3047137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/>
            <p:nvPr userDrawn="1"/>
          </p:nvCxnSpPr>
          <p:spPr>
            <a:xfrm>
              <a:off x="8980098" y="3808273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 userDrawn="1"/>
          </p:nvCxnSpPr>
          <p:spPr>
            <a:xfrm>
              <a:off x="8980098" y="5337663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/>
            <p:nvPr userDrawn="1"/>
          </p:nvCxnSpPr>
          <p:spPr>
            <a:xfrm>
              <a:off x="8980098" y="6098799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 userDrawn="1"/>
          </p:nvCxnSpPr>
          <p:spPr>
            <a:xfrm flipH="1">
              <a:off x="7418717" y="4572000"/>
              <a:ext cx="1725283" cy="2286000"/>
            </a:xfrm>
            <a:prstGeom prst="line">
              <a:avLst/>
            </a:prstGeom>
            <a:ln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/>
            <p:nvPr userDrawn="1"/>
          </p:nvCxnSpPr>
          <p:spPr>
            <a:xfrm flipH="1">
              <a:off x="5693434" y="2277373"/>
              <a:ext cx="3450568" cy="4572000"/>
            </a:xfrm>
            <a:prstGeom prst="line">
              <a:avLst/>
            </a:prstGeom>
            <a:ln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/>
            <p:nvPr userDrawn="1"/>
          </p:nvCxnSpPr>
          <p:spPr>
            <a:xfrm flipH="1">
              <a:off x="6556076" y="3429000"/>
              <a:ext cx="2587926" cy="3429000"/>
            </a:xfrm>
            <a:prstGeom prst="line">
              <a:avLst/>
            </a:prstGeom>
            <a:ln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/>
            <p:nvPr userDrawn="1"/>
          </p:nvCxnSpPr>
          <p:spPr>
            <a:xfrm>
              <a:off x="0" y="1097208"/>
              <a:ext cx="9144000" cy="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68" name="Title 1"/>
          <p:cNvSpPr>
            <a:spLocks noGrp="1"/>
          </p:cNvSpPr>
          <p:nvPr>
            <p:ph type="title" hasCustomPrompt="1"/>
          </p:nvPr>
        </p:nvSpPr>
        <p:spPr>
          <a:xfrm>
            <a:off x="433504" y="292"/>
            <a:ext cx="11312842" cy="381600"/>
          </a:xfrm>
        </p:spPr>
        <p:txBody>
          <a:bodyPr anchor="b">
            <a:normAutofit/>
          </a:bodyPr>
          <a:lstStyle>
            <a:lvl1pPr>
              <a:defRPr sz="1400" b="1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SLIDE TITLE</a:t>
            </a:r>
            <a:endParaRPr lang="en-US" dirty="0"/>
          </a:p>
        </p:txBody>
      </p:sp>
      <p:sp>
        <p:nvSpPr>
          <p:cNvPr id="73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6202346" y="1126388"/>
            <a:ext cx="5544000" cy="4735250"/>
          </a:xfrm>
        </p:spPr>
        <p:txBody>
          <a:bodyPr>
            <a:normAutofit/>
          </a:bodyPr>
          <a:lstStyle>
            <a:lvl1pPr marL="0" marR="0" indent="0" algn="l" defTabSz="820738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1417"/>
              </a:spcAft>
              <a:buClr>
                <a:schemeClr val="tx2"/>
              </a:buClr>
              <a:buSzTx/>
              <a:buFontTx/>
              <a:buNone/>
              <a:tabLst/>
              <a:defRPr sz="2200" b="0" spc="-30" baseline="0">
                <a:solidFill>
                  <a:srgbClr val="394A59"/>
                </a:solidFill>
              </a:defRPr>
            </a:lvl1pPr>
          </a:lstStyle>
          <a:p>
            <a:pPr marL="227013" marR="0" lvl="0" indent="-227013" algn="l" defTabSz="820738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Tx/>
              <a:tabLst/>
              <a:defRPr/>
            </a:pPr>
            <a:r>
              <a:rPr lang="en-US" dirty="0" smtClean="0"/>
              <a:t>Click to edit content text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3388" y="643097"/>
            <a:ext cx="5518150" cy="5218540"/>
          </a:xfrm>
        </p:spPr>
        <p:txBody>
          <a:bodyPr/>
          <a:lstStyle/>
          <a:p>
            <a:endParaRPr lang="en-US"/>
          </a:p>
        </p:txBody>
      </p:sp>
      <p:sp>
        <p:nvSpPr>
          <p:cNvPr id="70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6202346" y="640387"/>
            <a:ext cx="5547521" cy="486000"/>
          </a:xfrm>
        </p:spPr>
        <p:txBody>
          <a:bodyPr>
            <a:normAutofit/>
          </a:bodyPr>
          <a:lstStyle>
            <a:lvl1pPr marL="0" indent="0">
              <a:lnSpc>
                <a:spcPts val="2700"/>
              </a:lnSpc>
              <a:buFontTx/>
              <a:buNone/>
              <a:defRPr sz="2600" b="1" spc="-30" baseline="0">
                <a:solidFill>
                  <a:schemeClr val="accent1"/>
                </a:solidFill>
              </a:defRPr>
            </a:lvl1pPr>
          </a:lstStyle>
          <a:p>
            <a:pPr marL="227013" marR="0" lvl="0" indent="-227013" algn="l" defTabSz="820738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 dirty="0" smtClean="0"/>
              <a:t>Click to edit subtitle</a:t>
            </a:r>
            <a:endParaRPr lang="en-US" dirty="0"/>
          </a:p>
        </p:txBody>
      </p:sp>
      <p:pic>
        <p:nvPicPr>
          <p:cNvPr id="83" name="Picture 8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3098"/>
            <a:ext cx="12192000" cy="743712"/>
          </a:xfrm>
          <a:prstGeom prst="rect">
            <a:avLst/>
          </a:prstGeom>
        </p:spPr>
      </p:pic>
      <p:sp>
        <p:nvSpPr>
          <p:cNvPr id="84" name="TextBox 83"/>
          <p:cNvSpPr txBox="1"/>
          <p:nvPr userDrawn="1"/>
        </p:nvSpPr>
        <p:spPr>
          <a:xfrm>
            <a:off x="303525" y="6325489"/>
            <a:ext cx="798982" cy="36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 b="1" dirty="0" smtClean="0">
                <a:solidFill>
                  <a:schemeClr val="bg1"/>
                </a:solidFill>
              </a:rPr>
              <a:t>Equity</a:t>
            </a:r>
            <a:r>
              <a:rPr lang="en-US" sz="1100" dirty="0" smtClean="0">
                <a:solidFill>
                  <a:schemeClr val="bg1"/>
                </a:solidFill>
              </a:rPr>
              <a:t> </a:t>
            </a:r>
            <a:br>
              <a:rPr lang="en-US" sz="1100" dirty="0" smtClean="0">
                <a:solidFill>
                  <a:schemeClr val="bg1"/>
                </a:solidFill>
              </a:rPr>
            </a:br>
            <a:r>
              <a:rPr lang="en-US" sz="1100" dirty="0" smtClean="0">
                <a:solidFill>
                  <a:schemeClr val="bg1"/>
                </a:solidFill>
              </a:rPr>
              <a:t>of access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86" name="TextBox 85"/>
          <p:cNvSpPr txBox="1"/>
          <p:nvPr userDrawn="1"/>
        </p:nvSpPr>
        <p:spPr>
          <a:xfrm>
            <a:off x="1429423" y="6325489"/>
            <a:ext cx="798982" cy="36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 b="0" dirty="0" smtClean="0">
                <a:solidFill>
                  <a:schemeClr val="bg1"/>
                </a:solidFill>
              </a:rPr>
              <a:t>Seamless</a:t>
            </a:r>
            <a:r>
              <a:rPr lang="en-US" sz="1100" b="1" dirty="0" smtClean="0">
                <a:solidFill>
                  <a:schemeClr val="bg1"/>
                </a:solidFill>
              </a:rPr>
              <a:t> care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87" name="TextBox 86"/>
          <p:cNvSpPr txBox="1"/>
          <p:nvPr userDrawn="1"/>
        </p:nvSpPr>
        <p:spPr>
          <a:xfrm>
            <a:off x="2488864" y="6245036"/>
            <a:ext cx="896888" cy="49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 b="0" dirty="0" smtClean="0">
                <a:solidFill>
                  <a:schemeClr val="bg1"/>
                </a:solidFill>
              </a:rPr>
              <a:t>Meeting </a:t>
            </a:r>
            <a:r>
              <a:rPr lang="en-US" sz="1100" b="1" dirty="0" smtClean="0">
                <a:solidFill>
                  <a:schemeClr val="bg1"/>
                </a:solidFill>
              </a:rPr>
              <a:t>national standards</a:t>
            </a:r>
            <a:endParaRPr lang="en-US" sz="1100" b="1" dirty="0">
              <a:solidFill>
                <a:schemeClr val="bg1"/>
              </a:solidFill>
            </a:endParaRPr>
          </a:p>
        </p:txBody>
      </p:sp>
      <p:sp>
        <p:nvSpPr>
          <p:cNvPr id="88" name="TextBox 87"/>
          <p:cNvSpPr txBox="1"/>
          <p:nvPr userDrawn="1"/>
        </p:nvSpPr>
        <p:spPr>
          <a:xfrm>
            <a:off x="3594668" y="6318663"/>
            <a:ext cx="1064274" cy="36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 b="0" dirty="0" smtClean="0">
                <a:solidFill>
                  <a:schemeClr val="bg1"/>
                </a:solidFill>
              </a:rPr>
              <a:t>Continual</a:t>
            </a:r>
            <a:r>
              <a:rPr lang="en-US" sz="1100" b="0" baseline="0" dirty="0" smtClean="0">
                <a:solidFill>
                  <a:schemeClr val="bg1"/>
                </a:solidFill>
              </a:rPr>
              <a:t> </a:t>
            </a:r>
            <a:r>
              <a:rPr lang="en-US" sz="1100" b="1" baseline="0" dirty="0" smtClean="0">
                <a:solidFill>
                  <a:schemeClr val="bg1"/>
                </a:solidFill>
              </a:rPr>
              <a:t>improvement</a:t>
            </a:r>
            <a:endParaRPr lang="en-US" sz="1100" b="1" dirty="0">
              <a:solidFill>
                <a:schemeClr val="bg1"/>
              </a:solidFill>
            </a:endParaRPr>
          </a:p>
        </p:txBody>
      </p:sp>
      <p:sp>
        <p:nvSpPr>
          <p:cNvPr id="89" name="TextBox 88"/>
          <p:cNvSpPr txBox="1"/>
          <p:nvPr userDrawn="1"/>
        </p:nvSpPr>
        <p:spPr>
          <a:xfrm>
            <a:off x="4785127" y="6318663"/>
            <a:ext cx="882240" cy="36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 b="0" dirty="0" smtClean="0">
                <a:solidFill>
                  <a:schemeClr val="bg1"/>
                </a:solidFill>
              </a:rPr>
              <a:t>Patient </a:t>
            </a:r>
            <a:r>
              <a:rPr lang="en-US" sz="1100" b="1" dirty="0" smtClean="0">
                <a:solidFill>
                  <a:schemeClr val="bg1"/>
                </a:solidFill>
              </a:rPr>
              <a:t>voice</a:t>
            </a:r>
            <a:endParaRPr lang="en-US" sz="1100" b="1" dirty="0">
              <a:solidFill>
                <a:schemeClr val="bg1"/>
              </a:solidFill>
            </a:endParaRPr>
          </a:p>
        </p:txBody>
      </p:sp>
      <p:pic>
        <p:nvPicPr>
          <p:cNvPr id="90" name="Picture 8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7415" y="6120693"/>
            <a:ext cx="2021440" cy="750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732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gram Leads Text 4:2 Spli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Boeing 12 column grid" hidden="1"/>
          <p:cNvGrpSpPr/>
          <p:nvPr userDrawn="1"/>
        </p:nvGrpSpPr>
        <p:grpSpPr>
          <a:xfrm>
            <a:off x="-1590" y="-6713"/>
            <a:ext cx="12192015" cy="6858000"/>
            <a:chOff x="-3" y="0"/>
            <a:chExt cx="9144011" cy="6858000"/>
          </a:xfrm>
        </p:grpSpPr>
        <p:sp>
          <p:nvSpPr>
            <p:cNvPr id="123" name="Freeform 2"/>
            <p:cNvSpPr>
              <a:spLocks/>
            </p:cNvSpPr>
            <p:nvPr/>
          </p:nvSpPr>
          <p:spPr bwMode="auto">
            <a:xfrm>
              <a:off x="467170" y="6638306"/>
              <a:ext cx="8497925" cy="10640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84"/>
                </a:cxn>
                <a:cxn ang="0">
                  <a:pos x="779" y="284"/>
                </a:cxn>
                <a:cxn ang="0">
                  <a:pos x="779" y="0"/>
                </a:cxn>
              </a:cxnLst>
              <a:rect l="0" t="0" r="r" b="b"/>
              <a:pathLst>
                <a:path w="779" h="284">
                  <a:moveTo>
                    <a:pt x="0" y="0"/>
                  </a:moveTo>
                  <a:lnTo>
                    <a:pt x="0" y="284"/>
                  </a:lnTo>
                  <a:lnTo>
                    <a:pt x="779" y="284"/>
                  </a:lnTo>
                  <a:lnTo>
                    <a:pt x="779" y="0"/>
                  </a:lnTo>
                </a:path>
              </a:pathLst>
            </a:cu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cxnSp>
          <p:nvCxnSpPr>
            <p:cNvPr id="124" name="Straight Connector 123"/>
            <p:cNvCxnSpPr/>
            <p:nvPr/>
          </p:nvCxnSpPr>
          <p:spPr>
            <a:xfrm>
              <a:off x="0" y="2178281"/>
              <a:ext cx="9144000" cy="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>
              <a:off x="0" y="2391170"/>
              <a:ext cx="9144000" cy="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6" name="Straight Connector 125"/>
            <p:cNvCxnSpPr/>
            <p:nvPr userDrawn="1"/>
          </p:nvCxnSpPr>
          <p:spPr>
            <a:xfrm>
              <a:off x="0" y="4463773"/>
              <a:ext cx="9144000" cy="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7" name="Straight Connector 126"/>
            <p:cNvCxnSpPr/>
            <p:nvPr userDrawn="1"/>
          </p:nvCxnSpPr>
          <p:spPr>
            <a:xfrm>
              <a:off x="0" y="4680061"/>
              <a:ext cx="9144000" cy="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28" name="Rectangle 127"/>
            <p:cNvSpPr/>
            <p:nvPr/>
          </p:nvSpPr>
          <p:spPr>
            <a:xfrm>
              <a:off x="465826" y="456356"/>
              <a:ext cx="8220974" cy="5944444"/>
            </a:xfrm>
            <a:prstGeom prst="rect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cxnSp>
          <p:nvCxnSpPr>
            <p:cNvPr id="129" name="Straight Connector 128"/>
            <p:cNvCxnSpPr/>
            <p:nvPr/>
          </p:nvCxnSpPr>
          <p:spPr>
            <a:xfrm>
              <a:off x="-3" y="2284726"/>
              <a:ext cx="9143998" cy="0"/>
            </a:xfrm>
            <a:prstGeom prst="line">
              <a:avLst/>
            </a:prstGeom>
            <a:noFill/>
            <a:ln w="190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>
              <a:off x="380" y="3429000"/>
              <a:ext cx="9143628" cy="7005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>
              <a:off x="-3" y="4572000"/>
              <a:ext cx="9143998" cy="0"/>
            </a:xfrm>
            <a:prstGeom prst="line">
              <a:avLst/>
            </a:prstGeom>
            <a:noFill/>
            <a:ln w="190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>
              <a:off x="4570813" y="0"/>
              <a:ext cx="0" cy="685800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grpSp>
          <p:nvGrpSpPr>
            <p:cNvPr id="133" name="Group 37"/>
            <p:cNvGrpSpPr/>
            <p:nvPr/>
          </p:nvGrpSpPr>
          <p:grpSpPr>
            <a:xfrm>
              <a:off x="1001322" y="0"/>
              <a:ext cx="7134890" cy="6858000"/>
              <a:chOff x="595620" y="0"/>
              <a:chExt cx="7935974" cy="5943600"/>
            </a:xfrm>
          </p:grpSpPr>
          <p:cxnSp>
            <p:nvCxnSpPr>
              <p:cNvPr id="151" name="Straight Connector 20"/>
              <p:cNvCxnSpPr/>
              <p:nvPr/>
            </p:nvCxnSpPr>
            <p:spPr>
              <a:xfrm>
                <a:off x="595620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2" name="Straight Connector 15"/>
              <p:cNvCxnSpPr/>
              <p:nvPr/>
            </p:nvCxnSpPr>
            <p:spPr>
              <a:xfrm>
                <a:off x="766333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3" name="Straight Connector 152"/>
              <p:cNvCxnSpPr/>
              <p:nvPr/>
            </p:nvCxnSpPr>
            <p:spPr>
              <a:xfrm>
                <a:off x="1373053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4" name="Straight Connector 153"/>
              <p:cNvCxnSpPr/>
              <p:nvPr/>
            </p:nvCxnSpPr>
            <p:spPr>
              <a:xfrm>
                <a:off x="2321102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5" name="Straight Connector 154"/>
              <p:cNvCxnSpPr/>
              <p:nvPr/>
            </p:nvCxnSpPr>
            <p:spPr>
              <a:xfrm>
                <a:off x="3703236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6" name="Straight Connector 155"/>
              <p:cNvCxnSpPr/>
              <p:nvPr/>
            </p:nvCxnSpPr>
            <p:spPr>
              <a:xfrm>
                <a:off x="4480933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7" name="Straight Connector 156"/>
              <p:cNvCxnSpPr/>
              <p:nvPr/>
            </p:nvCxnSpPr>
            <p:spPr>
              <a:xfrm>
                <a:off x="4644527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8" name="Straight Connector 157"/>
              <p:cNvCxnSpPr/>
              <p:nvPr/>
            </p:nvCxnSpPr>
            <p:spPr>
              <a:xfrm>
                <a:off x="5257022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9" name="Straight Connector 158"/>
              <p:cNvCxnSpPr/>
              <p:nvPr/>
            </p:nvCxnSpPr>
            <p:spPr>
              <a:xfrm>
                <a:off x="5420405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0" name="Straight Connector 159"/>
              <p:cNvCxnSpPr/>
              <p:nvPr/>
            </p:nvCxnSpPr>
            <p:spPr>
              <a:xfrm>
                <a:off x="6026204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1" name="Straight Connector 160"/>
              <p:cNvCxnSpPr/>
              <p:nvPr userDrawn="1"/>
            </p:nvCxnSpPr>
            <p:spPr>
              <a:xfrm>
                <a:off x="1542111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2" name="Straight Connector 161"/>
              <p:cNvCxnSpPr/>
              <p:nvPr userDrawn="1"/>
            </p:nvCxnSpPr>
            <p:spPr>
              <a:xfrm>
                <a:off x="2135402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3" name="Straight Connector 162"/>
              <p:cNvCxnSpPr/>
              <p:nvPr userDrawn="1"/>
            </p:nvCxnSpPr>
            <p:spPr>
              <a:xfrm>
                <a:off x="3097447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4" name="Straight Connector 163"/>
              <p:cNvCxnSpPr/>
              <p:nvPr userDrawn="1"/>
            </p:nvCxnSpPr>
            <p:spPr>
              <a:xfrm>
                <a:off x="2925808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5" name="Straight Connector 164"/>
              <p:cNvCxnSpPr/>
              <p:nvPr userDrawn="1"/>
            </p:nvCxnSpPr>
            <p:spPr>
              <a:xfrm>
                <a:off x="3867350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6" name="Straight Connector 165"/>
              <p:cNvCxnSpPr/>
              <p:nvPr userDrawn="1"/>
            </p:nvCxnSpPr>
            <p:spPr>
              <a:xfrm>
                <a:off x="6204177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7" name="Straight Connector 166"/>
              <p:cNvCxnSpPr/>
              <p:nvPr userDrawn="1"/>
            </p:nvCxnSpPr>
            <p:spPr>
              <a:xfrm>
                <a:off x="6811833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8" name="Straight Connector 167"/>
              <p:cNvCxnSpPr/>
              <p:nvPr userDrawn="1"/>
            </p:nvCxnSpPr>
            <p:spPr>
              <a:xfrm>
                <a:off x="6977246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9" name="Straight Connector 168"/>
              <p:cNvCxnSpPr/>
              <p:nvPr userDrawn="1"/>
            </p:nvCxnSpPr>
            <p:spPr>
              <a:xfrm>
                <a:off x="7587917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70" name="Straight Connector 169"/>
              <p:cNvCxnSpPr/>
              <p:nvPr userDrawn="1"/>
            </p:nvCxnSpPr>
            <p:spPr>
              <a:xfrm>
                <a:off x="7749645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71" name="Straight Connector 170"/>
              <p:cNvCxnSpPr/>
              <p:nvPr userDrawn="1"/>
            </p:nvCxnSpPr>
            <p:spPr>
              <a:xfrm>
                <a:off x="8366030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72" name="Straight Connector 171"/>
              <p:cNvCxnSpPr/>
              <p:nvPr userDrawn="1"/>
            </p:nvCxnSpPr>
            <p:spPr>
              <a:xfrm>
                <a:off x="8531594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34" name="Freeform 133"/>
            <p:cNvSpPr/>
            <p:nvPr/>
          </p:nvSpPr>
          <p:spPr>
            <a:xfrm>
              <a:off x="6417955" y="467138"/>
              <a:ext cx="2268894" cy="138287"/>
            </a:xfrm>
            <a:custGeom>
              <a:avLst/>
              <a:gdLst>
                <a:gd name="connsiteX0" fmla="*/ 1971675 w 1971675"/>
                <a:gd name="connsiteY0" fmla="*/ 0 h 152400"/>
                <a:gd name="connsiteX1" fmla="*/ 1971675 w 1971675"/>
                <a:gd name="connsiteY1" fmla="*/ 142875 h 152400"/>
                <a:gd name="connsiteX2" fmla="*/ 0 w 1971675"/>
                <a:gd name="connsiteY2" fmla="*/ 152400 h 152400"/>
                <a:gd name="connsiteX0" fmla="*/ 1971675 w 1971675"/>
                <a:gd name="connsiteY0" fmla="*/ 0 h 144517"/>
                <a:gd name="connsiteX1" fmla="*/ 1971675 w 1971675"/>
                <a:gd name="connsiteY1" fmla="*/ 142875 h 144517"/>
                <a:gd name="connsiteX2" fmla="*/ 0 w 1971675"/>
                <a:gd name="connsiteY2" fmla="*/ 144517 h 144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1675" h="144517">
                  <a:moveTo>
                    <a:pt x="1971675" y="0"/>
                  </a:moveTo>
                  <a:lnTo>
                    <a:pt x="1971675" y="142875"/>
                  </a:lnTo>
                  <a:lnTo>
                    <a:pt x="0" y="144517"/>
                  </a:lnTo>
                </a:path>
              </a:pathLst>
            </a:cu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cxnSp>
          <p:nvCxnSpPr>
            <p:cNvPr id="135" name="Straight Connector 134"/>
            <p:cNvCxnSpPr/>
            <p:nvPr userDrawn="1"/>
          </p:nvCxnSpPr>
          <p:spPr>
            <a:xfrm>
              <a:off x="0" y="759628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 userDrawn="1"/>
          </p:nvCxnSpPr>
          <p:spPr>
            <a:xfrm>
              <a:off x="0" y="1520764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/>
            <p:nvPr userDrawn="1"/>
          </p:nvCxnSpPr>
          <p:spPr>
            <a:xfrm>
              <a:off x="0" y="3047137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 userDrawn="1"/>
          </p:nvCxnSpPr>
          <p:spPr>
            <a:xfrm>
              <a:off x="0" y="3808273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 userDrawn="1"/>
          </p:nvCxnSpPr>
          <p:spPr>
            <a:xfrm>
              <a:off x="0" y="5337663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/>
            <p:nvPr userDrawn="1"/>
          </p:nvCxnSpPr>
          <p:spPr>
            <a:xfrm>
              <a:off x="0" y="6098799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/>
            <p:nvPr userDrawn="1"/>
          </p:nvCxnSpPr>
          <p:spPr>
            <a:xfrm>
              <a:off x="8980098" y="759628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/>
            <p:nvPr userDrawn="1"/>
          </p:nvCxnSpPr>
          <p:spPr>
            <a:xfrm>
              <a:off x="8980098" y="1520764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 userDrawn="1"/>
          </p:nvCxnSpPr>
          <p:spPr>
            <a:xfrm>
              <a:off x="8980098" y="3047137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/>
            <p:nvPr userDrawn="1"/>
          </p:nvCxnSpPr>
          <p:spPr>
            <a:xfrm>
              <a:off x="8980098" y="3808273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 userDrawn="1"/>
          </p:nvCxnSpPr>
          <p:spPr>
            <a:xfrm>
              <a:off x="8980098" y="5337663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/>
            <p:nvPr userDrawn="1"/>
          </p:nvCxnSpPr>
          <p:spPr>
            <a:xfrm>
              <a:off x="8980098" y="6098799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 userDrawn="1"/>
          </p:nvCxnSpPr>
          <p:spPr>
            <a:xfrm flipH="1">
              <a:off x="7418717" y="4572000"/>
              <a:ext cx="1725283" cy="2286000"/>
            </a:xfrm>
            <a:prstGeom prst="line">
              <a:avLst/>
            </a:prstGeom>
            <a:ln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/>
            <p:nvPr userDrawn="1"/>
          </p:nvCxnSpPr>
          <p:spPr>
            <a:xfrm flipH="1">
              <a:off x="5693434" y="2277373"/>
              <a:ext cx="3450568" cy="4572000"/>
            </a:xfrm>
            <a:prstGeom prst="line">
              <a:avLst/>
            </a:prstGeom>
            <a:ln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/>
            <p:nvPr userDrawn="1"/>
          </p:nvCxnSpPr>
          <p:spPr>
            <a:xfrm flipH="1">
              <a:off x="6556076" y="3429000"/>
              <a:ext cx="2587926" cy="3429000"/>
            </a:xfrm>
            <a:prstGeom prst="line">
              <a:avLst/>
            </a:prstGeom>
            <a:ln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/>
            <p:nvPr userDrawn="1"/>
          </p:nvCxnSpPr>
          <p:spPr>
            <a:xfrm>
              <a:off x="0" y="1097208"/>
              <a:ext cx="9144000" cy="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68" name="Title 1"/>
          <p:cNvSpPr>
            <a:spLocks noGrp="1"/>
          </p:cNvSpPr>
          <p:nvPr>
            <p:ph type="title" hasCustomPrompt="1"/>
          </p:nvPr>
        </p:nvSpPr>
        <p:spPr>
          <a:xfrm>
            <a:off x="433503" y="292"/>
            <a:ext cx="11316363" cy="381600"/>
          </a:xfrm>
        </p:spPr>
        <p:txBody>
          <a:bodyPr anchor="b">
            <a:normAutofit/>
          </a:bodyPr>
          <a:lstStyle>
            <a:lvl1pPr>
              <a:defRPr sz="1400" b="1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SLIDE TITLE</a:t>
            </a:r>
            <a:endParaRPr lang="en-US" dirty="0"/>
          </a:p>
        </p:txBody>
      </p:sp>
      <p:sp>
        <p:nvSpPr>
          <p:cNvPr id="74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8113867" y="595154"/>
            <a:ext cx="3636000" cy="486000"/>
          </a:xfrm>
        </p:spPr>
        <p:txBody>
          <a:bodyPr>
            <a:normAutofit/>
          </a:bodyPr>
          <a:lstStyle>
            <a:lvl1pPr marL="0" indent="0">
              <a:lnSpc>
                <a:spcPts val="2700"/>
              </a:lnSpc>
              <a:buFontTx/>
              <a:buNone/>
              <a:defRPr sz="2600" b="1" spc="-30" baseline="0">
                <a:solidFill>
                  <a:schemeClr val="accent1"/>
                </a:solidFill>
              </a:defRPr>
            </a:lvl1pPr>
          </a:lstStyle>
          <a:p>
            <a:pPr marL="227013" marR="0" lvl="0" indent="-227013" algn="l" defTabSz="820738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75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8113867" y="1081154"/>
            <a:ext cx="3636000" cy="4780483"/>
          </a:xfrm>
        </p:spPr>
        <p:txBody>
          <a:bodyPr>
            <a:normAutofit/>
          </a:bodyPr>
          <a:lstStyle>
            <a:lvl1pPr marL="0" marR="0" indent="0" algn="l" defTabSz="820738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1417"/>
              </a:spcAft>
              <a:buClr>
                <a:schemeClr val="tx2"/>
              </a:buClr>
              <a:buSzTx/>
              <a:buFontTx/>
              <a:buNone/>
              <a:tabLst/>
              <a:defRPr sz="2200" b="0" spc="-30" baseline="0">
                <a:solidFill>
                  <a:srgbClr val="394A59"/>
                </a:solidFill>
              </a:defRPr>
            </a:lvl1pPr>
          </a:lstStyle>
          <a:p>
            <a:pPr marL="227013" marR="0" lvl="0" indent="-227013" algn="l" defTabSz="820738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Tx/>
              <a:tabLst/>
              <a:defRPr/>
            </a:pPr>
            <a:r>
              <a:rPr lang="en-US" dirty="0" smtClean="0"/>
              <a:t>Click to edit content text</a:t>
            </a:r>
            <a:endParaRPr lang="en-US" dirty="0"/>
          </a:p>
        </p:txBody>
      </p:sp>
      <p:sp>
        <p:nvSpPr>
          <p:cNvPr id="76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433388" y="598713"/>
            <a:ext cx="7409926" cy="5262924"/>
          </a:xfrm>
        </p:spPr>
        <p:txBody>
          <a:bodyPr/>
          <a:lstStyle/>
          <a:p>
            <a:endParaRPr lang="en-US"/>
          </a:p>
        </p:txBody>
      </p:sp>
      <p:sp>
        <p:nvSpPr>
          <p:cNvPr id="59" name="Date Placeholder 1"/>
          <p:cNvSpPr>
            <a:spLocks noGrp="1"/>
          </p:cNvSpPr>
          <p:nvPr>
            <p:ph type="dt" sz="half" idx="2"/>
          </p:nvPr>
        </p:nvSpPr>
        <p:spPr>
          <a:xfrm>
            <a:off x="12009643" y="6793167"/>
            <a:ext cx="183403" cy="735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8BC0572A-B4F5-2A4E-AA83-BDE4EB7230CD}" type="datetimeFigureOut">
              <a:rPr lang="en-US" smtClean="0"/>
              <a:pPr/>
              <a:t>1/17/2019</a:t>
            </a:fld>
            <a:endParaRPr lang="en-US" dirty="0"/>
          </a:p>
        </p:txBody>
      </p:sp>
      <p:pic>
        <p:nvPicPr>
          <p:cNvPr id="70" name="Picture 6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3098"/>
            <a:ext cx="12192000" cy="743712"/>
          </a:xfrm>
          <a:prstGeom prst="rect">
            <a:avLst/>
          </a:prstGeom>
        </p:spPr>
      </p:pic>
      <p:sp>
        <p:nvSpPr>
          <p:cNvPr id="71" name="TextBox 70"/>
          <p:cNvSpPr txBox="1"/>
          <p:nvPr userDrawn="1"/>
        </p:nvSpPr>
        <p:spPr>
          <a:xfrm>
            <a:off x="303525" y="6325489"/>
            <a:ext cx="798982" cy="36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 b="1" dirty="0" smtClean="0">
                <a:solidFill>
                  <a:schemeClr val="bg1"/>
                </a:solidFill>
              </a:rPr>
              <a:t>Equity</a:t>
            </a:r>
            <a:r>
              <a:rPr lang="en-US" sz="1100" dirty="0" smtClean="0">
                <a:solidFill>
                  <a:schemeClr val="bg1"/>
                </a:solidFill>
              </a:rPr>
              <a:t> </a:t>
            </a:r>
            <a:br>
              <a:rPr lang="en-US" sz="1100" dirty="0" smtClean="0">
                <a:solidFill>
                  <a:schemeClr val="bg1"/>
                </a:solidFill>
              </a:rPr>
            </a:br>
            <a:r>
              <a:rPr lang="en-US" sz="1100" dirty="0" smtClean="0">
                <a:solidFill>
                  <a:schemeClr val="bg1"/>
                </a:solidFill>
              </a:rPr>
              <a:t>of access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72" name="TextBox 71"/>
          <p:cNvSpPr txBox="1"/>
          <p:nvPr userDrawn="1"/>
        </p:nvSpPr>
        <p:spPr>
          <a:xfrm>
            <a:off x="1429423" y="6325489"/>
            <a:ext cx="798982" cy="36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 b="0" dirty="0" smtClean="0">
                <a:solidFill>
                  <a:schemeClr val="bg1"/>
                </a:solidFill>
              </a:rPr>
              <a:t>Seamless</a:t>
            </a:r>
            <a:r>
              <a:rPr lang="en-US" sz="1100" b="1" dirty="0" smtClean="0">
                <a:solidFill>
                  <a:schemeClr val="bg1"/>
                </a:solidFill>
              </a:rPr>
              <a:t> care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73" name="TextBox 72"/>
          <p:cNvSpPr txBox="1"/>
          <p:nvPr userDrawn="1"/>
        </p:nvSpPr>
        <p:spPr>
          <a:xfrm>
            <a:off x="2488864" y="6245036"/>
            <a:ext cx="896888" cy="49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 b="0" dirty="0" smtClean="0">
                <a:solidFill>
                  <a:schemeClr val="bg1"/>
                </a:solidFill>
              </a:rPr>
              <a:t>Meeting </a:t>
            </a:r>
            <a:r>
              <a:rPr lang="en-US" sz="1100" b="1" dirty="0" smtClean="0">
                <a:solidFill>
                  <a:schemeClr val="bg1"/>
                </a:solidFill>
              </a:rPr>
              <a:t>national standards</a:t>
            </a:r>
            <a:endParaRPr lang="en-US" sz="1100" b="1" dirty="0">
              <a:solidFill>
                <a:schemeClr val="bg1"/>
              </a:solidFill>
            </a:endParaRPr>
          </a:p>
        </p:txBody>
      </p:sp>
      <p:sp>
        <p:nvSpPr>
          <p:cNvPr id="77" name="TextBox 76"/>
          <p:cNvSpPr txBox="1"/>
          <p:nvPr userDrawn="1"/>
        </p:nvSpPr>
        <p:spPr>
          <a:xfrm>
            <a:off x="3594668" y="6318663"/>
            <a:ext cx="1064274" cy="36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 b="0" dirty="0" smtClean="0">
                <a:solidFill>
                  <a:schemeClr val="bg1"/>
                </a:solidFill>
              </a:rPr>
              <a:t>Continual</a:t>
            </a:r>
            <a:r>
              <a:rPr lang="en-US" sz="1100" b="0" baseline="0" dirty="0" smtClean="0">
                <a:solidFill>
                  <a:schemeClr val="bg1"/>
                </a:solidFill>
              </a:rPr>
              <a:t> </a:t>
            </a:r>
            <a:r>
              <a:rPr lang="en-US" sz="1100" b="1" baseline="0" dirty="0" smtClean="0">
                <a:solidFill>
                  <a:schemeClr val="bg1"/>
                </a:solidFill>
              </a:rPr>
              <a:t>improvement</a:t>
            </a:r>
            <a:endParaRPr lang="en-US" sz="1100" b="1" dirty="0">
              <a:solidFill>
                <a:schemeClr val="bg1"/>
              </a:solidFill>
            </a:endParaRPr>
          </a:p>
        </p:txBody>
      </p:sp>
      <p:sp>
        <p:nvSpPr>
          <p:cNvPr id="78" name="TextBox 77"/>
          <p:cNvSpPr txBox="1"/>
          <p:nvPr userDrawn="1"/>
        </p:nvSpPr>
        <p:spPr>
          <a:xfrm>
            <a:off x="4785127" y="6318663"/>
            <a:ext cx="882240" cy="36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 b="0" dirty="0" smtClean="0">
                <a:solidFill>
                  <a:schemeClr val="bg1"/>
                </a:solidFill>
              </a:rPr>
              <a:t>Patient </a:t>
            </a:r>
            <a:r>
              <a:rPr lang="en-US" sz="1100" b="1" dirty="0" smtClean="0">
                <a:solidFill>
                  <a:schemeClr val="bg1"/>
                </a:solidFill>
              </a:rPr>
              <a:t>voice</a:t>
            </a:r>
            <a:endParaRPr lang="en-US" sz="1100" b="1" dirty="0">
              <a:solidFill>
                <a:schemeClr val="bg1"/>
              </a:solidFill>
            </a:endParaRPr>
          </a:p>
        </p:txBody>
      </p:sp>
      <p:pic>
        <p:nvPicPr>
          <p:cNvPr id="79" name="Picture 7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7415" y="6120693"/>
            <a:ext cx="2021440" cy="750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9514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Width Feature Image or Diagra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Boeing 12 column grid" hidden="1"/>
          <p:cNvGrpSpPr/>
          <p:nvPr userDrawn="1"/>
        </p:nvGrpSpPr>
        <p:grpSpPr>
          <a:xfrm>
            <a:off x="-1590" y="-6713"/>
            <a:ext cx="12192015" cy="6858000"/>
            <a:chOff x="-3" y="0"/>
            <a:chExt cx="9144011" cy="6858000"/>
          </a:xfrm>
        </p:grpSpPr>
        <p:sp>
          <p:nvSpPr>
            <p:cNvPr id="123" name="Freeform 2"/>
            <p:cNvSpPr>
              <a:spLocks/>
            </p:cNvSpPr>
            <p:nvPr/>
          </p:nvSpPr>
          <p:spPr bwMode="auto">
            <a:xfrm>
              <a:off x="467170" y="6638306"/>
              <a:ext cx="8497925" cy="10640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84"/>
                </a:cxn>
                <a:cxn ang="0">
                  <a:pos x="779" y="284"/>
                </a:cxn>
                <a:cxn ang="0">
                  <a:pos x="779" y="0"/>
                </a:cxn>
              </a:cxnLst>
              <a:rect l="0" t="0" r="r" b="b"/>
              <a:pathLst>
                <a:path w="779" h="284">
                  <a:moveTo>
                    <a:pt x="0" y="0"/>
                  </a:moveTo>
                  <a:lnTo>
                    <a:pt x="0" y="284"/>
                  </a:lnTo>
                  <a:lnTo>
                    <a:pt x="779" y="284"/>
                  </a:lnTo>
                  <a:lnTo>
                    <a:pt x="779" y="0"/>
                  </a:lnTo>
                </a:path>
              </a:pathLst>
            </a:cu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cxnSp>
          <p:nvCxnSpPr>
            <p:cNvPr id="124" name="Straight Connector 123"/>
            <p:cNvCxnSpPr/>
            <p:nvPr/>
          </p:nvCxnSpPr>
          <p:spPr>
            <a:xfrm>
              <a:off x="0" y="2178281"/>
              <a:ext cx="9144000" cy="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>
              <a:off x="0" y="2391170"/>
              <a:ext cx="9144000" cy="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6" name="Straight Connector 125"/>
            <p:cNvCxnSpPr/>
            <p:nvPr userDrawn="1"/>
          </p:nvCxnSpPr>
          <p:spPr>
            <a:xfrm>
              <a:off x="0" y="4463773"/>
              <a:ext cx="9144000" cy="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7" name="Straight Connector 126"/>
            <p:cNvCxnSpPr/>
            <p:nvPr userDrawn="1"/>
          </p:nvCxnSpPr>
          <p:spPr>
            <a:xfrm>
              <a:off x="0" y="4680061"/>
              <a:ext cx="9144000" cy="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28" name="Rectangle 127"/>
            <p:cNvSpPr/>
            <p:nvPr/>
          </p:nvSpPr>
          <p:spPr>
            <a:xfrm>
              <a:off x="465826" y="456356"/>
              <a:ext cx="8220974" cy="5944444"/>
            </a:xfrm>
            <a:prstGeom prst="rect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cxnSp>
          <p:nvCxnSpPr>
            <p:cNvPr id="129" name="Straight Connector 128"/>
            <p:cNvCxnSpPr/>
            <p:nvPr/>
          </p:nvCxnSpPr>
          <p:spPr>
            <a:xfrm>
              <a:off x="-3" y="2284726"/>
              <a:ext cx="9143998" cy="0"/>
            </a:xfrm>
            <a:prstGeom prst="line">
              <a:avLst/>
            </a:prstGeom>
            <a:noFill/>
            <a:ln w="190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>
              <a:off x="380" y="3429000"/>
              <a:ext cx="9143628" cy="7005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>
              <a:off x="-3" y="4572000"/>
              <a:ext cx="9143998" cy="0"/>
            </a:xfrm>
            <a:prstGeom prst="line">
              <a:avLst/>
            </a:prstGeom>
            <a:noFill/>
            <a:ln w="190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>
              <a:off x="4570813" y="0"/>
              <a:ext cx="0" cy="685800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grpSp>
          <p:nvGrpSpPr>
            <p:cNvPr id="133" name="Group 37"/>
            <p:cNvGrpSpPr/>
            <p:nvPr/>
          </p:nvGrpSpPr>
          <p:grpSpPr>
            <a:xfrm>
              <a:off x="1001322" y="0"/>
              <a:ext cx="7134890" cy="6858000"/>
              <a:chOff x="595620" y="0"/>
              <a:chExt cx="7935974" cy="5943600"/>
            </a:xfrm>
          </p:grpSpPr>
          <p:cxnSp>
            <p:nvCxnSpPr>
              <p:cNvPr id="151" name="Straight Connector 20"/>
              <p:cNvCxnSpPr/>
              <p:nvPr/>
            </p:nvCxnSpPr>
            <p:spPr>
              <a:xfrm>
                <a:off x="595620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2" name="Straight Connector 15"/>
              <p:cNvCxnSpPr/>
              <p:nvPr/>
            </p:nvCxnSpPr>
            <p:spPr>
              <a:xfrm>
                <a:off x="766333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3" name="Straight Connector 152"/>
              <p:cNvCxnSpPr/>
              <p:nvPr/>
            </p:nvCxnSpPr>
            <p:spPr>
              <a:xfrm>
                <a:off x="1373053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4" name="Straight Connector 153"/>
              <p:cNvCxnSpPr/>
              <p:nvPr/>
            </p:nvCxnSpPr>
            <p:spPr>
              <a:xfrm>
                <a:off x="2321102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5" name="Straight Connector 154"/>
              <p:cNvCxnSpPr/>
              <p:nvPr/>
            </p:nvCxnSpPr>
            <p:spPr>
              <a:xfrm>
                <a:off x="3703236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6" name="Straight Connector 155"/>
              <p:cNvCxnSpPr/>
              <p:nvPr/>
            </p:nvCxnSpPr>
            <p:spPr>
              <a:xfrm>
                <a:off x="4480933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7" name="Straight Connector 156"/>
              <p:cNvCxnSpPr/>
              <p:nvPr/>
            </p:nvCxnSpPr>
            <p:spPr>
              <a:xfrm>
                <a:off x="4644527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8" name="Straight Connector 157"/>
              <p:cNvCxnSpPr/>
              <p:nvPr/>
            </p:nvCxnSpPr>
            <p:spPr>
              <a:xfrm>
                <a:off x="5257022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9" name="Straight Connector 158"/>
              <p:cNvCxnSpPr/>
              <p:nvPr/>
            </p:nvCxnSpPr>
            <p:spPr>
              <a:xfrm>
                <a:off x="5420405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0" name="Straight Connector 159"/>
              <p:cNvCxnSpPr/>
              <p:nvPr/>
            </p:nvCxnSpPr>
            <p:spPr>
              <a:xfrm>
                <a:off x="6026204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1" name="Straight Connector 160"/>
              <p:cNvCxnSpPr/>
              <p:nvPr userDrawn="1"/>
            </p:nvCxnSpPr>
            <p:spPr>
              <a:xfrm>
                <a:off x="1542111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2" name="Straight Connector 161"/>
              <p:cNvCxnSpPr/>
              <p:nvPr userDrawn="1"/>
            </p:nvCxnSpPr>
            <p:spPr>
              <a:xfrm>
                <a:off x="2135402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3" name="Straight Connector 162"/>
              <p:cNvCxnSpPr/>
              <p:nvPr userDrawn="1"/>
            </p:nvCxnSpPr>
            <p:spPr>
              <a:xfrm>
                <a:off x="3097447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4" name="Straight Connector 163"/>
              <p:cNvCxnSpPr/>
              <p:nvPr userDrawn="1"/>
            </p:nvCxnSpPr>
            <p:spPr>
              <a:xfrm>
                <a:off x="2925808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5" name="Straight Connector 164"/>
              <p:cNvCxnSpPr/>
              <p:nvPr userDrawn="1"/>
            </p:nvCxnSpPr>
            <p:spPr>
              <a:xfrm>
                <a:off x="3867350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6" name="Straight Connector 165"/>
              <p:cNvCxnSpPr/>
              <p:nvPr userDrawn="1"/>
            </p:nvCxnSpPr>
            <p:spPr>
              <a:xfrm>
                <a:off x="6204177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7" name="Straight Connector 166"/>
              <p:cNvCxnSpPr/>
              <p:nvPr userDrawn="1"/>
            </p:nvCxnSpPr>
            <p:spPr>
              <a:xfrm>
                <a:off x="6811833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8" name="Straight Connector 167"/>
              <p:cNvCxnSpPr/>
              <p:nvPr userDrawn="1"/>
            </p:nvCxnSpPr>
            <p:spPr>
              <a:xfrm>
                <a:off x="6977246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9" name="Straight Connector 168"/>
              <p:cNvCxnSpPr/>
              <p:nvPr userDrawn="1"/>
            </p:nvCxnSpPr>
            <p:spPr>
              <a:xfrm>
                <a:off x="7587917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70" name="Straight Connector 169"/>
              <p:cNvCxnSpPr/>
              <p:nvPr userDrawn="1"/>
            </p:nvCxnSpPr>
            <p:spPr>
              <a:xfrm>
                <a:off x="7749645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71" name="Straight Connector 170"/>
              <p:cNvCxnSpPr/>
              <p:nvPr userDrawn="1"/>
            </p:nvCxnSpPr>
            <p:spPr>
              <a:xfrm>
                <a:off x="8366030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72" name="Straight Connector 171"/>
              <p:cNvCxnSpPr/>
              <p:nvPr userDrawn="1"/>
            </p:nvCxnSpPr>
            <p:spPr>
              <a:xfrm>
                <a:off x="8531594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34" name="Freeform 133"/>
            <p:cNvSpPr/>
            <p:nvPr/>
          </p:nvSpPr>
          <p:spPr>
            <a:xfrm>
              <a:off x="6417955" y="467138"/>
              <a:ext cx="2268894" cy="138287"/>
            </a:xfrm>
            <a:custGeom>
              <a:avLst/>
              <a:gdLst>
                <a:gd name="connsiteX0" fmla="*/ 1971675 w 1971675"/>
                <a:gd name="connsiteY0" fmla="*/ 0 h 152400"/>
                <a:gd name="connsiteX1" fmla="*/ 1971675 w 1971675"/>
                <a:gd name="connsiteY1" fmla="*/ 142875 h 152400"/>
                <a:gd name="connsiteX2" fmla="*/ 0 w 1971675"/>
                <a:gd name="connsiteY2" fmla="*/ 152400 h 152400"/>
                <a:gd name="connsiteX0" fmla="*/ 1971675 w 1971675"/>
                <a:gd name="connsiteY0" fmla="*/ 0 h 144517"/>
                <a:gd name="connsiteX1" fmla="*/ 1971675 w 1971675"/>
                <a:gd name="connsiteY1" fmla="*/ 142875 h 144517"/>
                <a:gd name="connsiteX2" fmla="*/ 0 w 1971675"/>
                <a:gd name="connsiteY2" fmla="*/ 144517 h 144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1675" h="144517">
                  <a:moveTo>
                    <a:pt x="1971675" y="0"/>
                  </a:moveTo>
                  <a:lnTo>
                    <a:pt x="1971675" y="142875"/>
                  </a:lnTo>
                  <a:lnTo>
                    <a:pt x="0" y="144517"/>
                  </a:lnTo>
                </a:path>
              </a:pathLst>
            </a:cu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cxnSp>
          <p:nvCxnSpPr>
            <p:cNvPr id="135" name="Straight Connector 134"/>
            <p:cNvCxnSpPr/>
            <p:nvPr userDrawn="1"/>
          </p:nvCxnSpPr>
          <p:spPr>
            <a:xfrm>
              <a:off x="0" y="759628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 userDrawn="1"/>
          </p:nvCxnSpPr>
          <p:spPr>
            <a:xfrm>
              <a:off x="0" y="1520764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/>
            <p:nvPr userDrawn="1"/>
          </p:nvCxnSpPr>
          <p:spPr>
            <a:xfrm>
              <a:off x="0" y="3047137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 userDrawn="1"/>
          </p:nvCxnSpPr>
          <p:spPr>
            <a:xfrm>
              <a:off x="0" y="3808273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 userDrawn="1"/>
          </p:nvCxnSpPr>
          <p:spPr>
            <a:xfrm>
              <a:off x="0" y="5337663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/>
            <p:nvPr userDrawn="1"/>
          </p:nvCxnSpPr>
          <p:spPr>
            <a:xfrm>
              <a:off x="0" y="6098799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/>
            <p:nvPr userDrawn="1"/>
          </p:nvCxnSpPr>
          <p:spPr>
            <a:xfrm>
              <a:off x="8980098" y="759628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/>
            <p:nvPr userDrawn="1"/>
          </p:nvCxnSpPr>
          <p:spPr>
            <a:xfrm>
              <a:off x="8980098" y="1520764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 userDrawn="1"/>
          </p:nvCxnSpPr>
          <p:spPr>
            <a:xfrm>
              <a:off x="8980098" y="3047137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/>
            <p:nvPr userDrawn="1"/>
          </p:nvCxnSpPr>
          <p:spPr>
            <a:xfrm>
              <a:off x="8980098" y="3808273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 userDrawn="1"/>
          </p:nvCxnSpPr>
          <p:spPr>
            <a:xfrm>
              <a:off x="8980098" y="5337663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/>
            <p:nvPr userDrawn="1"/>
          </p:nvCxnSpPr>
          <p:spPr>
            <a:xfrm>
              <a:off x="8980098" y="6098799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 userDrawn="1"/>
          </p:nvCxnSpPr>
          <p:spPr>
            <a:xfrm flipH="1">
              <a:off x="7418717" y="4572000"/>
              <a:ext cx="1725283" cy="2286000"/>
            </a:xfrm>
            <a:prstGeom prst="line">
              <a:avLst/>
            </a:prstGeom>
            <a:ln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/>
            <p:nvPr userDrawn="1"/>
          </p:nvCxnSpPr>
          <p:spPr>
            <a:xfrm flipH="1">
              <a:off x="5693434" y="2277373"/>
              <a:ext cx="3450568" cy="4572000"/>
            </a:xfrm>
            <a:prstGeom prst="line">
              <a:avLst/>
            </a:prstGeom>
            <a:ln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/>
            <p:nvPr userDrawn="1"/>
          </p:nvCxnSpPr>
          <p:spPr>
            <a:xfrm flipH="1">
              <a:off x="6556076" y="3429000"/>
              <a:ext cx="2587926" cy="3429000"/>
            </a:xfrm>
            <a:prstGeom prst="line">
              <a:avLst/>
            </a:prstGeom>
            <a:ln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/>
            <p:nvPr userDrawn="1"/>
          </p:nvCxnSpPr>
          <p:spPr>
            <a:xfrm>
              <a:off x="0" y="1097208"/>
              <a:ext cx="9144000" cy="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68" name="Title 1"/>
          <p:cNvSpPr>
            <a:spLocks noGrp="1"/>
          </p:cNvSpPr>
          <p:nvPr>
            <p:ph type="title" hasCustomPrompt="1"/>
          </p:nvPr>
        </p:nvSpPr>
        <p:spPr>
          <a:xfrm>
            <a:off x="433504" y="292"/>
            <a:ext cx="8576190" cy="381600"/>
          </a:xfrm>
        </p:spPr>
        <p:txBody>
          <a:bodyPr anchor="b">
            <a:normAutofit/>
          </a:bodyPr>
          <a:lstStyle>
            <a:lvl1pPr>
              <a:defRPr sz="1400" b="1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SLIDE TITLE</a:t>
            </a:r>
            <a:endParaRPr lang="en-US" dirty="0"/>
          </a:p>
        </p:txBody>
      </p:sp>
      <p:sp>
        <p:nvSpPr>
          <p:cNvPr id="76" name="Picture Placeholder 3"/>
          <p:cNvSpPr>
            <a:spLocks noGrp="1"/>
          </p:cNvSpPr>
          <p:nvPr>
            <p:ph type="pic" sz="quarter" idx="20" hasCustomPrompt="1"/>
          </p:nvPr>
        </p:nvSpPr>
        <p:spPr>
          <a:xfrm>
            <a:off x="5784" y="820666"/>
            <a:ext cx="12184624" cy="5316677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433386" y="5812248"/>
            <a:ext cx="5085137" cy="326119"/>
          </a:xfrm>
          <a:solidFill>
            <a:srgbClr val="630D2E"/>
          </a:solidFill>
        </p:spPr>
        <p:txBody>
          <a:bodyPr anchor="b">
            <a:normAutofit/>
          </a:bodyPr>
          <a:lstStyle>
            <a:lvl1pPr marL="0" indent="0">
              <a:lnSpc>
                <a:spcPts val="1300"/>
              </a:lnSpc>
              <a:buFontTx/>
              <a:buNone/>
              <a:defRPr sz="1200" i="1">
                <a:solidFill>
                  <a:schemeClr val="bg1"/>
                </a:solidFill>
              </a:defRPr>
            </a:lvl1pPr>
          </a:lstStyle>
          <a:p>
            <a:pPr marL="227013" marR="0" lvl="0" indent="-227013" algn="l" defTabSz="820738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 dirty="0" smtClean="0"/>
              <a:t>Click to insert caption text</a:t>
            </a:r>
            <a:endParaRPr lang="en-US" dirty="0"/>
          </a:p>
        </p:txBody>
      </p:sp>
      <p:sp>
        <p:nvSpPr>
          <p:cNvPr id="58" name="Date Placeholder 1"/>
          <p:cNvSpPr>
            <a:spLocks noGrp="1"/>
          </p:cNvSpPr>
          <p:nvPr>
            <p:ph type="dt" sz="half" idx="2"/>
          </p:nvPr>
        </p:nvSpPr>
        <p:spPr>
          <a:xfrm>
            <a:off x="12009643" y="6793167"/>
            <a:ext cx="183403" cy="735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8BC0572A-B4F5-2A4E-AA83-BDE4EB7230CD}" type="datetimeFigureOut">
              <a:rPr lang="en-US" smtClean="0"/>
              <a:pPr/>
              <a:t>1/17/2019</a:t>
            </a:fld>
            <a:endParaRPr lang="en-US" dirty="0"/>
          </a:p>
        </p:txBody>
      </p:sp>
      <p:pic>
        <p:nvPicPr>
          <p:cNvPr id="69" name="Picture 6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3098"/>
            <a:ext cx="12192000" cy="743712"/>
          </a:xfrm>
          <a:prstGeom prst="rect">
            <a:avLst/>
          </a:prstGeom>
        </p:spPr>
      </p:pic>
      <p:sp>
        <p:nvSpPr>
          <p:cNvPr id="70" name="TextBox 69"/>
          <p:cNvSpPr txBox="1"/>
          <p:nvPr userDrawn="1"/>
        </p:nvSpPr>
        <p:spPr>
          <a:xfrm>
            <a:off x="303525" y="6325489"/>
            <a:ext cx="798982" cy="36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 b="1" dirty="0" smtClean="0">
                <a:solidFill>
                  <a:schemeClr val="bg1"/>
                </a:solidFill>
              </a:rPr>
              <a:t>Equity</a:t>
            </a:r>
            <a:r>
              <a:rPr lang="en-US" sz="1100" dirty="0" smtClean="0">
                <a:solidFill>
                  <a:schemeClr val="bg1"/>
                </a:solidFill>
              </a:rPr>
              <a:t> </a:t>
            </a:r>
            <a:br>
              <a:rPr lang="en-US" sz="1100" dirty="0" smtClean="0">
                <a:solidFill>
                  <a:schemeClr val="bg1"/>
                </a:solidFill>
              </a:rPr>
            </a:br>
            <a:r>
              <a:rPr lang="en-US" sz="1100" dirty="0" smtClean="0">
                <a:solidFill>
                  <a:schemeClr val="bg1"/>
                </a:solidFill>
              </a:rPr>
              <a:t>of access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71" name="TextBox 70"/>
          <p:cNvSpPr txBox="1"/>
          <p:nvPr userDrawn="1"/>
        </p:nvSpPr>
        <p:spPr>
          <a:xfrm>
            <a:off x="1429423" y="6325489"/>
            <a:ext cx="798982" cy="36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 b="0" dirty="0" smtClean="0">
                <a:solidFill>
                  <a:schemeClr val="bg1"/>
                </a:solidFill>
              </a:rPr>
              <a:t>Seamless</a:t>
            </a:r>
            <a:r>
              <a:rPr lang="en-US" sz="1100" b="1" dirty="0" smtClean="0">
                <a:solidFill>
                  <a:schemeClr val="bg1"/>
                </a:solidFill>
              </a:rPr>
              <a:t> care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72" name="TextBox 71"/>
          <p:cNvSpPr txBox="1"/>
          <p:nvPr userDrawn="1"/>
        </p:nvSpPr>
        <p:spPr>
          <a:xfrm>
            <a:off x="2488864" y="6245036"/>
            <a:ext cx="896888" cy="49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 b="0" dirty="0" smtClean="0">
                <a:solidFill>
                  <a:schemeClr val="bg1"/>
                </a:solidFill>
              </a:rPr>
              <a:t>Meeting </a:t>
            </a:r>
            <a:r>
              <a:rPr lang="en-US" sz="1100" b="1" dirty="0" smtClean="0">
                <a:solidFill>
                  <a:schemeClr val="bg1"/>
                </a:solidFill>
              </a:rPr>
              <a:t>national standards</a:t>
            </a:r>
            <a:endParaRPr lang="en-US" sz="1100" b="1" dirty="0">
              <a:solidFill>
                <a:schemeClr val="bg1"/>
              </a:solidFill>
            </a:endParaRPr>
          </a:p>
        </p:txBody>
      </p:sp>
      <p:sp>
        <p:nvSpPr>
          <p:cNvPr id="73" name="TextBox 72"/>
          <p:cNvSpPr txBox="1"/>
          <p:nvPr userDrawn="1"/>
        </p:nvSpPr>
        <p:spPr>
          <a:xfrm>
            <a:off x="3594668" y="6318663"/>
            <a:ext cx="1064274" cy="36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 b="0" dirty="0" smtClean="0">
                <a:solidFill>
                  <a:schemeClr val="bg1"/>
                </a:solidFill>
              </a:rPr>
              <a:t>Continual</a:t>
            </a:r>
            <a:r>
              <a:rPr lang="en-US" sz="1100" b="0" baseline="0" dirty="0" smtClean="0">
                <a:solidFill>
                  <a:schemeClr val="bg1"/>
                </a:solidFill>
              </a:rPr>
              <a:t> </a:t>
            </a:r>
            <a:r>
              <a:rPr lang="en-US" sz="1100" b="1" baseline="0" dirty="0" smtClean="0">
                <a:solidFill>
                  <a:schemeClr val="bg1"/>
                </a:solidFill>
              </a:rPr>
              <a:t>improvement</a:t>
            </a:r>
            <a:endParaRPr lang="en-US" sz="1100" b="1" dirty="0">
              <a:solidFill>
                <a:schemeClr val="bg1"/>
              </a:solidFill>
            </a:endParaRPr>
          </a:p>
        </p:txBody>
      </p:sp>
      <p:sp>
        <p:nvSpPr>
          <p:cNvPr id="74" name="TextBox 73"/>
          <p:cNvSpPr txBox="1"/>
          <p:nvPr userDrawn="1"/>
        </p:nvSpPr>
        <p:spPr>
          <a:xfrm>
            <a:off x="4785127" y="6318663"/>
            <a:ext cx="882240" cy="36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 b="0" dirty="0" smtClean="0">
                <a:solidFill>
                  <a:schemeClr val="bg1"/>
                </a:solidFill>
              </a:rPr>
              <a:t>Patient </a:t>
            </a:r>
            <a:r>
              <a:rPr lang="en-US" sz="1100" b="1" dirty="0" smtClean="0">
                <a:solidFill>
                  <a:schemeClr val="bg1"/>
                </a:solidFill>
              </a:rPr>
              <a:t>voice</a:t>
            </a:r>
            <a:endParaRPr lang="en-US" sz="1100" b="1" dirty="0">
              <a:solidFill>
                <a:schemeClr val="bg1"/>
              </a:solidFill>
            </a:endParaRPr>
          </a:p>
        </p:txBody>
      </p:sp>
      <p:pic>
        <p:nvPicPr>
          <p:cNvPr id="75" name="Picture 7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7415" y="6120693"/>
            <a:ext cx="2021440" cy="750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7389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Single Column Wide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Boeing 12 column grid" hidden="1"/>
          <p:cNvGrpSpPr/>
          <p:nvPr userDrawn="1"/>
        </p:nvGrpSpPr>
        <p:grpSpPr>
          <a:xfrm>
            <a:off x="-1590" y="-6713"/>
            <a:ext cx="12192015" cy="6858000"/>
            <a:chOff x="-3" y="0"/>
            <a:chExt cx="9144011" cy="6858000"/>
          </a:xfrm>
        </p:grpSpPr>
        <p:sp>
          <p:nvSpPr>
            <p:cNvPr id="123" name="Freeform 2"/>
            <p:cNvSpPr>
              <a:spLocks/>
            </p:cNvSpPr>
            <p:nvPr/>
          </p:nvSpPr>
          <p:spPr bwMode="auto">
            <a:xfrm>
              <a:off x="467170" y="6638306"/>
              <a:ext cx="8497925" cy="10640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84"/>
                </a:cxn>
                <a:cxn ang="0">
                  <a:pos x="779" y="284"/>
                </a:cxn>
                <a:cxn ang="0">
                  <a:pos x="779" y="0"/>
                </a:cxn>
              </a:cxnLst>
              <a:rect l="0" t="0" r="r" b="b"/>
              <a:pathLst>
                <a:path w="779" h="284">
                  <a:moveTo>
                    <a:pt x="0" y="0"/>
                  </a:moveTo>
                  <a:lnTo>
                    <a:pt x="0" y="284"/>
                  </a:lnTo>
                  <a:lnTo>
                    <a:pt x="779" y="284"/>
                  </a:lnTo>
                  <a:lnTo>
                    <a:pt x="779" y="0"/>
                  </a:lnTo>
                </a:path>
              </a:pathLst>
            </a:cu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cxnSp>
          <p:nvCxnSpPr>
            <p:cNvPr id="124" name="Straight Connector 123"/>
            <p:cNvCxnSpPr/>
            <p:nvPr/>
          </p:nvCxnSpPr>
          <p:spPr>
            <a:xfrm>
              <a:off x="0" y="2178281"/>
              <a:ext cx="9144000" cy="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>
              <a:off x="0" y="2391170"/>
              <a:ext cx="9144000" cy="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6" name="Straight Connector 125"/>
            <p:cNvCxnSpPr/>
            <p:nvPr userDrawn="1"/>
          </p:nvCxnSpPr>
          <p:spPr>
            <a:xfrm>
              <a:off x="0" y="4463773"/>
              <a:ext cx="9144000" cy="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7" name="Straight Connector 126"/>
            <p:cNvCxnSpPr/>
            <p:nvPr userDrawn="1"/>
          </p:nvCxnSpPr>
          <p:spPr>
            <a:xfrm>
              <a:off x="0" y="4680061"/>
              <a:ext cx="9144000" cy="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28" name="Rectangle 127"/>
            <p:cNvSpPr/>
            <p:nvPr/>
          </p:nvSpPr>
          <p:spPr>
            <a:xfrm>
              <a:off x="465826" y="456356"/>
              <a:ext cx="8220974" cy="5944444"/>
            </a:xfrm>
            <a:prstGeom prst="rect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cxnSp>
          <p:nvCxnSpPr>
            <p:cNvPr id="129" name="Straight Connector 128"/>
            <p:cNvCxnSpPr/>
            <p:nvPr/>
          </p:nvCxnSpPr>
          <p:spPr>
            <a:xfrm>
              <a:off x="-3" y="2284726"/>
              <a:ext cx="9143998" cy="0"/>
            </a:xfrm>
            <a:prstGeom prst="line">
              <a:avLst/>
            </a:prstGeom>
            <a:noFill/>
            <a:ln w="190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>
              <a:off x="380" y="3429000"/>
              <a:ext cx="9143628" cy="7005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>
              <a:off x="-3" y="4572000"/>
              <a:ext cx="9143998" cy="0"/>
            </a:xfrm>
            <a:prstGeom prst="line">
              <a:avLst/>
            </a:prstGeom>
            <a:noFill/>
            <a:ln w="190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>
              <a:off x="4570813" y="0"/>
              <a:ext cx="0" cy="685800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grpSp>
          <p:nvGrpSpPr>
            <p:cNvPr id="133" name="Group 37"/>
            <p:cNvGrpSpPr/>
            <p:nvPr/>
          </p:nvGrpSpPr>
          <p:grpSpPr>
            <a:xfrm>
              <a:off x="1001322" y="0"/>
              <a:ext cx="7134890" cy="6858000"/>
              <a:chOff x="595620" y="0"/>
              <a:chExt cx="7935974" cy="5943600"/>
            </a:xfrm>
          </p:grpSpPr>
          <p:cxnSp>
            <p:nvCxnSpPr>
              <p:cNvPr id="151" name="Straight Connector 20"/>
              <p:cNvCxnSpPr/>
              <p:nvPr/>
            </p:nvCxnSpPr>
            <p:spPr>
              <a:xfrm>
                <a:off x="595620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2" name="Straight Connector 15"/>
              <p:cNvCxnSpPr/>
              <p:nvPr/>
            </p:nvCxnSpPr>
            <p:spPr>
              <a:xfrm>
                <a:off x="766333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3" name="Straight Connector 152"/>
              <p:cNvCxnSpPr/>
              <p:nvPr/>
            </p:nvCxnSpPr>
            <p:spPr>
              <a:xfrm>
                <a:off x="1373053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4" name="Straight Connector 153"/>
              <p:cNvCxnSpPr/>
              <p:nvPr/>
            </p:nvCxnSpPr>
            <p:spPr>
              <a:xfrm>
                <a:off x="2321102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5" name="Straight Connector 154"/>
              <p:cNvCxnSpPr/>
              <p:nvPr/>
            </p:nvCxnSpPr>
            <p:spPr>
              <a:xfrm>
                <a:off x="3703236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6" name="Straight Connector 155"/>
              <p:cNvCxnSpPr/>
              <p:nvPr/>
            </p:nvCxnSpPr>
            <p:spPr>
              <a:xfrm>
                <a:off x="4480933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7" name="Straight Connector 156"/>
              <p:cNvCxnSpPr/>
              <p:nvPr/>
            </p:nvCxnSpPr>
            <p:spPr>
              <a:xfrm>
                <a:off x="4644527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8" name="Straight Connector 157"/>
              <p:cNvCxnSpPr/>
              <p:nvPr/>
            </p:nvCxnSpPr>
            <p:spPr>
              <a:xfrm>
                <a:off x="5257022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9" name="Straight Connector 158"/>
              <p:cNvCxnSpPr/>
              <p:nvPr/>
            </p:nvCxnSpPr>
            <p:spPr>
              <a:xfrm>
                <a:off x="5420405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0" name="Straight Connector 159"/>
              <p:cNvCxnSpPr/>
              <p:nvPr/>
            </p:nvCxnSpPr>
            <p:spPr>
              <a:xfrm>
                <a:off x="6026204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1" name="Straight Connector 160"/>
              <p:cNvCxnSpPr/>
              <p:nvPr userDrawn="1"/>
            </p:nvCxnSpPr>
            <p:spPr>
              <a:xfrm>
                <a:off x="1542111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2" name="Straight Connector 161"/>
              <p:cNvCxnSpPr/>
              <p:nvPr userDrawn="1"/>
            </p:nvCxnSpPr>
            <p:spPr>
              <a:xfrm>
                <a:off x="2135402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3" name="Straight Connector 162"/>
              <p:cNvCxnSpPr/>
              <p:nvPr userDrawn="1"/>
            </p:nvCxnSpPr>
            <p:spPr>
              <a:xfrm>
                <a:off x="3097447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4" name="Straight Connector 163"/>
              <p:cNvCxnSpPr/>
              <p:nvPr userDrawn="1"/>
            </p:nvCxnSpPr>
            <p:spPr>
              <a:xfrm>
                <a:off x="2925808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5" name="Straight Connector 164"/>
              <p:cNvCxnSpPr/>
              <p:nvPr userDrawn="1"/>
            </p:nvCxnSpPr>
            <p:spPr>
              <a:xfrm>
                <a:off x="3867350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6" name="Straight Connector 165"/>
              <p:cNvCxnSpPr/>
              <p:nvPr userDrawn="1"/>
            </p:nvCxnSpPr>
            <p:spPr>
              <a:xfrm>
                <a:off x="6204177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7" name="Straight Connector 166"/>
              <p:cNvCxnSpPr/>
              <p:nvPr userDrawn="1"/>
            </p:nvCxnSpPr>
            <p:spPr>
              <a:xfrm>
                <a:off x="6811833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8" name="Straight Connector 167"/>
              <p:cNvCxnSpPr/>
              <p:nvPr userDrawn="1"/>
            </p:nvCxnSpPr>
            <p:spPr>
              <a:xfrm>
                <a:off x="6977246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9" name="Straight Connector 168"/>
              <p:cNvCxnSpPr/>
              <p:nvPr userDrawn="1"/>
            </p:nvCxnSpPr>
            <p:spPr>
              <a:xfrm>
                <a:off x="7587917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70" name="Straight Connector 169"/>
              <p:cNvCxnSpPr/>
              <p:nvPr userDrawn="1"/>
            </p:nvCxnSpPr>
            <p:spPr>
              <a:xfrm>
                <a:off x="7749645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71" name="Straight Connector 170"/>
              <p:cNvCxnSpPr/>
              <p:nvPr userDrawn="1"/>
            </p:nvCxnSpPr>
            <p:spPr>
              <a:xfrm>
                <a:off x="8366030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72" name="Straight Connector 171"/>
              <p:cNvCxnSpPr/>
              <p:nvPr userDrawn="1"/>
            </p:nvCxnSpPr>
            <p:spPr>
              <a:xfrm>
                <a:off x="8531594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34" name="Freeform 133"/>
            <p:cNvSpPr/>
            <p:nvPr/>
          </p:nvSpPr>
          <p:spPr>
            <a:xfrm>
              <a:off x="6417955" y="467138"/>
              <a:ext cx="2268894" cy="138287"/>
            </a:xfrm>
            <a:custGeom>
              <a:avLst/>
              <a:gdLst>
                <a:gd name="connsiteX0" fmla="*/ 1971675 w 1971675"/>
                <a:gd name="connsiteY0" fmla="*/ 0 h 152400"/>
                <a:gd name="connsiteX1" fmla="*/ 1971675 w 1971675"/>
                <a:gd name="connsiteY1" fmla="*/ 142875 h 152400"/>
                <a:gd name="connsiteX2" fmla="*/ 0 w 1971675"/>
                <a:gd name="connsiteY2" fmla="*/ 152400 h 152400"/>
                <a:gd name="connsiteX0" fmla="*/ 1971675 w 1971675"/>
                <a:gd name="connsiteY0" fmla="*/ 0 h 144517"/>
                <a:gd name="connsiteX1" fmla="*/ 1971675 w 1971675"/>
                <a:gd name="connsiteY1" fmla="*/ 142875 h 144517"/>
                <a:gd name="connsiteX2" fmla="*/ 0 w 1971675"/>
                <a:gd name="connsiteY2" fmla="*/ 144517 h 144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1675" h="144517">
                  <a:moveTo>
                    <a:pt x="1971675" y="0"/>
                  </a:moveTo>
                  <a:lnTo>
                    <a:pt x="1971675" y="142875"/>
                  </a:lnTo>
                  <a:lnTo>
                    <a:pt x="0" y="144517"/>
                  </a:lnTo>
                </a:path>
              </a:pathLst>
            </a:cu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cxnSp>
          <p:nvCxnSpPr>
            <p:cNvPr id="135" name="Straight Connector 134"/>
            <p:cNvCxnSpPr/>
            <p:nvPr userDrawn="1"/>
          </p:nvCxnSpPr>
          <p:spPr>
            <a:xfrm>
              <a:off x="0" y="759628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 userDrawn="1"/>
          </p:nvCxnSpPr>
          <p:spPr>
            <a:xfrm>
              <a:off x="0" y="1520764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/>
            <p:nvPr userDrawn="1"/>
          </p:nvCxnSpPr>
          <p:spPr>
            <a:xfrm>
              <a:off x="0" y="3047137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 userDrawn="1"/>
          </p:nvCxnSpPr>
          <p:spPr>
            <a:xfrm>
              <a:off x="0" y="3808273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 userDrawn="1"/>
          </p:nvCxnSpPr>
          <p:spPr>
            <a:xfrm>
              <a:off x="0" y="5337663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/>
            <p:nvPr userDrawn="1"/>
          </p:nvCxnSpPr>
          <p:spPr>
            <a:xfrm>
              <a:off x="0" y="6098799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/>
            <p:nvPr userDrawn="1"/>
          </p:nvCxnSpPr>
          <p:spPr>
            <a:xfrm>
              <a:off x="8980098" y="759628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/>
            <p:nvPr userDrawn="1"/>
          </p:nvCxnSpPr>
          <p:spPr>
            <a:xfrm>
              <a:off x="8980098" y="1520764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 userDrawn="1"/>
          </p:nvCxnSpPr>
          <p:spPr>
            <a:xfrm>
              <a:off x="8980098" y="3047137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/>
            <p:nvPr userDrawn="1"/>
          </p:nvCxnSpPr>
          <p:spPr>
            <a:xfrm>
              <a:off x="8980098" y="3808273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 userDrawn="1"/>
          </p:nvCxnSpPr>
          <p:spPr>
            <a:xfrm>
              <a:off x="8980098" y="5337663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/>
            <p:nvPr userDrawn="1"/>
          </p:nvCxnSpPr>
          <p:spPr>
            <a:xfrm>
              <a:off x="8980098" y="6098799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 userDrawn="1"/>
          </p:nvCxnSpPr>
          <p:spPr>
            <a:xfrm flipH="1">
              <a:off x="7418717" y="4572000"/>
              <a:ext cx="1725283" cy="2286000"/>
            </a:xfrm>
            <a:prstGeom prst="line">
              <a:avLst/>
            </a:prstGeom>
            <a:ln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/>
            <p:nvPr userDrawn="1"/>
          </p:nvCxnSpPr>
          <p:spPr>
            <a:xfrm flipH="1">
              <a:off x="5693434" y="2277373"/>
              <a:ext cx="3450568" cy="4572000"/>
            </a:xfrm>
            <a:prstGeom prst="line">
              <a:avLst/>
            </a:prstGeom>
            <a:ln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/>
            <p:nvPr userDrawn="1"/>
          </p:nvCxnSpPr>
          <p:spPr>
            <a:xfrm flipH="1">
              <a:off x="6556076" y="3429000"/>
              <a:ext cx="2587926" cy="3429000"/>
            </a:xfrm>
            <a:prstGeom prst="line">
              <a:avLst/>
            </a:prstGeom>
            <a:ln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/>
            <p:nvPr userDrawn="1"/>
          </p:nvCxnSpPr>
          <p:spPr>
            <a:xfrm>
              <a:off x="0" y="1097208"/>
              <a:ext cx="9144000" cy="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62" name="Date Placeholder 1"/>
          <p:cNvSpPr>
            <a:spLocks noGrp="1"/>
          </p:cNvSpPr>
          <p:nvPr>
            <p:ph type="dt" sz="half" idx="2"/>
          </p:nvPr>
        </p:nvSpPr>
        <p:spPr>
          <a:xfrm>
            <a:off x="12009643" y="6793167"/>
            <a:ext cx="183403" cy="735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8BC0572A-B4F5-2A4E-AA83-BDE4EB7230CD}" type="datetimeFigureOut">
              <a:rPr lang="en-US" smtClean="0"/>
              <a:pPr/>
              <a:t>1/17/2019</a:t>
            </a:fld>
            <a:endParaRPr lang="en-US" dirty="0"/>
          </a:p>
        </p:txBody>
      </p:sp>
      <p:pic>
        <p:nvPicPr>
          <p:cNvPr id="1026" name="Picture 2" descr="X:\Communication and patient engagement\CHDNSW Logo\CHDNSW Logo\CHDNSW Logo Lockups_500px\CHDNSW Logo Lockup Pink_500px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8408" y="32714"/>
            <a:ext cx="2346946" cy="876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36817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Boeing 12 column grid" hidden="1"/>
          <p:cNvGrpSpPr/>
          <p:nvPr userDrawn="1"/>
        </p:nvGrpSpPr>
        <p:grpSpPr>
          <a:xfrm>
            <a:off x="-1590" y="-6713"/>
            <a:ext cx="12192015" cy="6858000"/>
            <a:chOff x="-3" y="0"/>
            <a:chExt cx="9144011" cy="6858000"/>
          </a:xfrm>
        </p:grpSpPr>
        <p:sp>
          <p:nvSpPr>
            <p:cNvPr id="123" name="Freeform 2"/>
            <p:cNvSpPr>
              <a:spLocks/>
            </p:cNvSpPr>
            <p:nvPr/>
          </p:nvSpPr>
          <p:spPr bwMode="auto">
            <a:xfrm>
              <a:off x="467170" y="6638306"/>
              <a:ext cx="8497925" cy="10640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84"/>
                </a:cxn>
                <a:cxn ang="0">
                  <a:pos x="779" y="284"/>
                </a:cxn>
                <a:cxn ang="0">
                  <a:pos x="779" y="0"/>
                </a:cxn>
              </a:cxnLst>
              <a:rect l="0" t="0" r="r" b="b"/>
              <a:pathLst>
                <a:path w="779" h="284">
                  <a:moveTo>
                    <a:pt x="0" y="0"/>
                  </a:moveTo>
                  <a:lnTo>
                    <a:pt x="0" y="284"/>
                  </a:lnTo>
                  <a:lnTo>
                    <a:pt x="779" y="284"/>
                  </a:lnTo>
                  <a:lnTo>
                    <a:pt x="779" y="0"/>
                  </a:lnTo>
                </a:path>
              </a:pathLst>
            </a:cu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FFFFFF"/>
                </a:solidFill>
              </a:endParaRPr>
            </a:p>
          </p:txBody>
        </p:sp>
        <p:cxnSp>
          <p:nvCxnSpPr>
            <p:cNvPr id="124" name="Straight Connector 123"/>
            <p:cNvCxnSpPr/>
            <p:nvPr/>
          </p:nvCxnSpPr>
          <p:spPr>
            <a:xfrm>
              <a:off x="0" y="2178281"/>
              <a:ext cx="9144000" cy="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>
              <a:off x="0" y="2391170"/>
              <a:ext cx="9144000" cy="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6" name="Straight Connector 125"/>
            <p:cNvCxnSpPr/>
            <p:nvPr userDrawn="1"/>
          </p:nvCxnSpPr>
          <p:spPr>
            <a:xfrm>
              <a:off x="0" y="4463773"/>
              <a:ext cx="9144000" cy="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7" name="Straight Connector 126"/>
            <p:cNvCxnSpPr/>
            <p:nvPr userDrawn="1"/>
          </p:nvCxnSpPr>
          <p:spPr>
            <a:xfrm>
              <a:off x="0" y="4680061"/>
              <a:ext cx="9144000" cy="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28" name="Rectangle 127"/>
            <p:cNvSpPr/>
            <p:nvPr/>
          </p:nvSpPr>
          <p:spPr>
            <a:xfrm>
              <a:off x="465826" y="456356"/>
              <a:ext cx="8220974" cy="5944444"/>
            </a:xfrm>
            <a:prstGeom prst="rect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cxnSp>
          <p:nvCxnSpPr>
            <p:cNvPr id="129" name="Straight Connector 128"/>
            <p:cNvCxnSpPr/>
            <p:nvPr/>
          </p:nvCxnSpPr>
          <p:spPr>
            <a:xfrm>
              <a:off x="-3" y="2284726"/>
              <a:ext cx="9143998" cy="0"/>
            </a:xfrm>
            <a:prstGeom prst="line">
              <a:avLst/>
            </a:prstGeom>
            <a:noFill/>
            <a:ln w="190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>
              <a:off x="380" y="3429000"/>
              <a:ext cx="9143628" cy="7005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>
              <a:off x="-3" y="4572000"/>
              <a:ext cx="9143998" cy="0"/>
            </a:xfrm>
            <a:prstGeom prst="line">
              <a:avLst/>
            </a:prstGeom>
            <a:noFill/>
            <a:ln w="190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>
              <a:off x="4570813" y="0"/>
              <a:ext cx="0" cy="685800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grpSp>
          <p:nvGrpSpPr>
            <p:cNvPr id="133" name="Group 37"/>
            <p:cNvGrpSpPr/>
            <p:nvPr/>
          </p:nvGrpSpPr>
          <p:grpSpPr>
            <a:xfrm>
              <a:off x="1001322" y="0"/>
              <a:ext cx="7134890" cy="6858000"/>
              <a:chOff x="595620" y="0"/>
              <a:chExt cx="7935974" cy="5943600"/>
            </a:xfrm>
          </p:grpSpPr>
          <p:cxnSp>
            <p:nvCxnSpPr>
              <p:cNvPr id="151" name="Straight Connector 20"/>
              <p:cNvCxnSpPr/>
              <p:nvPr/>
            </p:nvCxnSpPr>
            <p:spPr>
              <a:xfrm>
                <a:off x="595620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2" name="Straight Connector 15"/>
              <p:cNvCxnSpPr/>
              <p:nvPr/>
            </p:nvCxnSpPr>
            <p:spPr>
              <a:xfrm>
                <a:off x="766333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3" name="Straight Connector 152"/>
              <p:cNvCxnSpPr/>
              <p:nvPr/>
            </p:nvCxnSpPr>
            <p:spPr>
              <a:xfrm>
                <a:off x="1373053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4" name="Straight Connector 153"/>
              <p:cNvCxnSpPr/>
              <p:nvPr/>
            </p:nvCxnSpPr>
            <p:spPr>
              <a:xfrm>
                <a:off x="2321102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5" name="Straight Connector 154"/>
              <p:cNvCxnSpPr/>
              <p:nvPr/>
            </p:nvCxnSpPr>
            <p:spPr>
              <a:xfrm>
                <a:off x="3703236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6" name="Straight Connector 155"/>
              <p:cNvCxnSpPr/>
              <p:nvPr/>
            </p:nvCxnSpPr>
            <p:spPr>
              <a:xfrm>
                <a:off x="4480933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7" name="Straight Connector 156"/>
              <p:cNvCxnSpPr/>
              <p:nvPr/>
            </p:nvCxnSpPr>
            <p:spPr>
              <a:xfrm>
                <a:off x="4644527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8" name="Straight Connector 157"/>
              <p:cNvCxnSpPr/>
              <p:nvPr/>
            </p:nvCxnSpPr>
            <p:spPr>
              <a:xfrm>
                <a:off x="5257022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9" name="Straight Connector 158"/>
              <p:cNvCxnSpPr/>
              <p:nvPr/>
            </p:nvCxnSpPr>
            <p:spPr>
              <a:xfrm>
                <a:off x="5420405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0" name="Straight Connector 159"/>
              <p:cNvCxnSpPr/>
              <p:nvPr/>
            </p:nvCxnSpPr>
            <p:spPr>
              <a:xfrm>
                <a:off x="6026204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1" name="Straight Connector 160"/>
              <p:cNvCxnSpPr/>
              <p:nvPr userDrawn="1"/>
            </p:nvCxnSpPr>
            <p:spPr>
              <a:xfrm>
                <a:off x="1542111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2" name="Straight Connector 161"/>
              <p:cNvCxnSpPr/>
              <p:nvPr userDrawn="1"/>
            </p:nvCxnSpPr>
            <p:spPr>
              <a:xfrm>
                <a:off x="2135402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3" name="Straight Connector 162"/>
              <p:cNvCxnSpPr/>
              <p:nvPr userDrawn="1"/>
            </p:nvCxnSpPr>
            <p:spPr>
              <a:xfrm>
                <a:off x="3097447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4" name="Straight Connector 163"/>
              <p:cNvCxnSpPr/>
              <p:nvPr userDrawn="1"/>
            </p:nvCxnSpPr>
            <p:spPr>
              <a:xfrm>
                <a:off x="2925808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5" name="Straight Connector 164"/>
              <p:cNvCxnSpPr/>
              <p:nvPr userDrawn="1"/>
            </p:nvCxnSpPr>
            <p:spPr>
              <a:xfrm>
                <a:off x="3867350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6" name="Straight Connector 165"/>
              <p:cNvCxnSpPr/>
              <p:nvPr userDrawn="1"/>
            </p:nvCxnSpPr>
            <p:spPr>
              <a:xfrm>
                <a:off x="6204177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7" name="Straight Connector 166"/>
              <p:cNvCxnSpPr/>
              <p:nvPr userDrawn="1"/>
            </p:nvCxnSpPr>
            <p:spPr>
              <a:xfrm>
                <a:off x="6811833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8" name="Straight Connector 167"/>
              <p:cNvCxnSpPr/>
              <p:nvPr userDrawn="1"/>
            </p:nvCxnSpPr>
            <p:spPr>
              <a:xfrm>
                <a:off x="6977246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9" name="Straight Connector 168"/>
              <p:cNvCxnSpPr/>
              <p:nvPr userDrawn="1"/>
            </p:nvCxnSpPr>
            <p:spPr>
              <a:xfrm>
                <a:off x="7587917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70" name="Straight Connector 169"/>
              <p:cNvCxnSpPr/>
              <p:nvPr userDrawn="1"/>
            </p:nvCxnSpPr>
            <p:spPr>
              <a:xfrm>
                <a:off x="7749645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71" name="Straight Connector 170"/>
              <p:cNvCxnSpPr/>
              <p:nvPr userDrawn="1"/>
            </p:nvCxnSpPr>
            <p:spPr>
              <a:xfrm>
                <a:off x="8366030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72" name="Straight Connector 171"/>
              <p:cNvCxnSpPr/>
              <p:nvPr userDrawn="1"/>
            </p:nvCxnSpPr>
            <p:spPr>
              <a:xfrm>
                <a:off x="8531594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34" name="Freeform 133"/>
            <p:cNvSpPr/>
            <p:nvPr/>
          </p:nvSpPr>
          <p:spPr>
            <a:xfrm>
              <a:off x="6417955" y="467138"/>
              <a:ext cx="2268894" cy="138287"/>
            </a:xfrm>
            <a:custGeom>
              <a:avLst/>
              <a:gdLst>
                <a:gd name="connsiteX0" fmla="*/ 1971675 w 1971675"/>
                <a:gd name="connsiteY0" fmla="*/ 0 h 152400"/>
                <a:gd name="connsiteX1" fmla="*/ 1971675 w 1971675"/>
                <a:gd name="connsiteY1" fmla="*/ 142875 h 152400"/>
                <a:gd name="connsiteX2" fmla="*/ 0 w 1971675"/>
                <a:gd name="connsiteY2" fmla="*/ 152400 h 152400"/>
                <a:gd name="connsiteX0" fmla="*/ 1971675 w 1971675"/>
                <a:gd name="connsiteY0" fmla="*/ 0 h 144517"/>
                <a:gd name="connsiteX1" fmla="*/ 1971675 w 1971675"/>
                <a:gd name="connsiteY1" fmla="*/ 142875 h 144517"/>
                <a:gd name="connsiteX2" fmla="*/ 0 w 1971675"/>
                <a:gd name="connsiteY2" fmla="*/ 144517 h 144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1675" h="144517">
                  <a:moveTo>
                    <a:pt x="1971675" y="0"/>
                  </a:moveTo>
                  <a:lnTo>
                    <a:pt x="1971675" y="142875"/>
                  </a:lnTo>
                  <a:lnTo>
                    <a:pt x="0" y="144517"/>
                  </a:lnTo>
                </a:path>
              </a:pathLst>
            </a:cu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cxnSp>
          <p:nvCxnSpPr>
            <p:cNvPr id="135" name="Straight Connector 134"/>
            <p:cNvCxnSpPr/>
            <p:nvPr userDrawn="1"/>
          </p:nvCxnSpPr>
          <p:spPr>
            <a:xfrm>
              <a:off x="0" y="759628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 userDrawn="1"/>
          </p:nvCxnSpPr>
          <p:spPr>
            <a:xfrm>
              <a:off x="0" y="1520764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/>
            <p:nvPr userDrawn="1"/>
          </p:nvCxnSpPr>
          <p:spPr>
            <a:xfrm>
              <a:off x="0" y="3047137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 userDrawn="1"/>
          </p:nvCxnSpPr>
          <p:spPr>
            <a:xfrm>
              <a:off x="0" y="3808273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 userDrawn="1"/>
          </p:nvCxnSpPr>
          <p:spPr>
            <a:xfrm>
              <a:off x="0" y="5337663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/>
            <p:nvPr userDrawn="1"/>
          </p:nvCxnSpPr>
          <p:spPr>
            <a:xfrm>
              <a:off x="0" y="6098799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/>
            <p:nvPr userDrawn="1"/>
          </p:nvCxnSpPr>
          <p:spPr>
            <a:xfrm>
              <a:off x="8980098" y="759628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/>
            <p:nvPr userDrawn="1"/>
          </p:nvCxnSpPr>
          <p:spPr>
            <a:xfrm>
              <a:off x="8980098" y="1520764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 userDrawn="1"/>
          </p:nvCxnSpPr>
          <p:spPr>
            <a:xfrm>
              <a:off x="8980098" y="3047137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/>
            <p:nvPr userDrawn="1"/>
          </p:nvCxnSpPr>
          <p:spPr>
            <a:xfrm>
              <a:off x="8980098" y="3808273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 userDrawn="1"/>
          </p:nvCxnSpPr>
          <p:spPr>
            <a:xfrm>
              <a:off x="8980098" y="5337663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/>
            <p:nvPr userDrawn="1"/>
          </p:nvCxnSpPr>
          <p:spPr>
            <a:xfrm>
              <a:off x="8980098" y="6098799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 userDrawn="1"/>
          </p:nvCxnSpPr>
          <p:spPr>
            <a:xfrm flipH="1">
              <a:off x="7418717" y="4572000"/>
              <a:ext cx="1725283" cy="2286000"/>
            </a:xfrm>
            <a:prstGeom prst="line">
              <a:avLst/>
            </a:prstGeom>
            <a:ln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/>
            <p:nvPr userDrawn="1"/>
          </p:nvCxnSpPr>
          <p:spPr>
            <a:xfrm flipH="1">
              <a:off x="5693434" y="2277373"/>
              <a:ext cx="3450568" cy="4572000"/>
            </a:xfrm>
            <a:prstGeom prst="line">
              <a:avLst/>
            </a:prstGeom>
            <a:ln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/>
            <p:nvPr userDrawn="1"/>
          </p:nvCxnSpPr>
          <p:spPr>
            <a:xfrm flipH="1">
              <a:off x="6556076" y="3429000"/>
              <a:ext cx="2587926" cy="3429000"/>
            </a:xfrm>
            <a:prstGeom prst="line">
              <a:avLst/>
            </a:prstGeom>
            <a:ln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/>
            <p:nvPr userDrawn="1"/>
          </p:nvCxnSpPr>
          <p:spPr>
            <a:xfrm>
              <a:off x="0" y="1097208"/>
              <a:ext cx="9144000" cy="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430410" y="4118994"/>
            <a:ext cx="9682171" cy="860581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lnSpc>
                <a:spcPts val="6300"/>
              </a:lnSpc>
              <a:defRPr sz="5100" b="1" kern="1200" spc="-25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2" hasCustomPrompt="1"/>
          </p:nvPr>
        </p:nvSpPr>
        <p:spPr>
          <a:xfrm>
            <a:off x="441325" y="5004995"/>
            <a:ext cx="9671256" cy="523875"/>
          </a:xfrm>
        </p:spPr>
        <p:txBody>
          <a:bodyPr/>
          <a:lstStyle>
            <a:lvl1pPr marL="0" indent="0">
              <a:buFontTx/>
              <a:buNone/>
              <a:defRPr b="1" kern="1200" spc="-20" baseline="0">
                <a:solidFill>
                  <a:schemeClr val="accent6"/>
                </a:solidFill>
              </a:defRPr>
            </a:lvl1pPr>
          </a:lstStyle>
          <a:p>
            <a:pPr marL="227013" marR="0" lvl="0" indent="-227013" algn="l" defTabSz="820738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3"/>
          </p:nvPr>
        </p:nvSpPr>
        <p:spPr>
          <a:xfrm>
            <a:off x="472480" y="5733256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50261AF-D39F-EC42-8AAA-179F004E1E0F}" type="datetime4">
              <a:rPr lang="en-GB" smtClean="0">
                <a:solidFill>
                  <a:srgbClr val="FFFFFF"/>
                </a:solidFill>
              </a:rPr>
              <a:pPr/>
              <a:t>17 January 2019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1567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0261AF-D39F-EC42-8AAA-179F004E1E0F}" type="datetime4">
              <a:rPr lang="en-GB" smtClean="0"/>
              <a:t>17 January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D97C7-A219-2E4B-A0C4-9FBBCAC9F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00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59" r:id="rId2"/>
    <p:sldLayoutId id="2147483847" r:id="rId3"/>
    <p:sldLayoutId id="2147483850" r:id="rId4"/>
    <p:sldLayoutId id="2147483853" r:id="rId5"/>
    <p:sldLayoutId id="2147483854" r:id="rId6"/>
    <p:sldLayoutId id="2147483855" r:id="rId7"/>
    <p:sldLayoutId id="2147483865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0261AF-D39F-EC42-8AAA-179F004E1E0F}" type="datetime4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17 January 2019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D97C7-A219-2E4B-A0C4-9FBBCAC9F82A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257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  <p:sldLayoutId id="2147483876" r:id="rId2"/>
    <p:sldLayoutId id="2147483877" r:id="rId3"/>
    <p:sldLayoutId id="2147483878" r:id="rId4"/>
    <p:sldLayoutId id="2147483879" r:id="rId5"/>
    <p:sldLayoutId id="2147483880" r:id="rId6"/>
    <p:sldLayoutId id="2147483881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oleObject" Target="../embeddings/Microsoft_Word_97_-_2003_Document1.doc"/><Relationship Id="rId7" Type="http://schemas.openxmlformats.org/officeDocument/2006/relationships/oleObject" Target="../embeddings/Microsoft_Word_97_-_2003_Document2.doc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6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344" y="2132856"/>
            <a:ext cx="11809312" cy="3240360"/>
          </a:xfrm>
        </p:spPr>
        <p:txBody>
          <a:bodyPr/>
          <a:lstStyle/>
          <a:p>
            <a:r>
              <a:rPr lang="en-GB" sz="4000" dirty="0" smtClean="0"/>
              <a:t>Congenital Heart Disease Network Peer Review 2019</a:t>
            </a:r>
            <a:br>
              <a:rPr lang="en-GB" sz="4000" dirty="0" smtClean="0"/>
            </a:br>
            <a:r>
              <a:rPr lang="en-GB" sz="4000" dirty="0" smtClean="0"/>
              <a:t>NHS </a:t>
            </a:r>
            <a:r>
              <a:rPr lang="en-GB" sz="4000" dirty="0"/>
              <a:t>England </a:t>
            </a:r>
            <a:r>
              <a:rPr lang="en-GB" sz="4000" dirty="0" smtClean="0"/>
              <a:t/>
            </a:r>
            <a:br>
              <a:rPr lang="en-GB" sz="4000" dirty="0" smtClean="0"/>
            </a:br>
            <a:r>
              <a:rPr lang="en-GB" sz="4000" dirty="0" smtClean="0"/>
              <a:t/>
            </a:r>
            <a:br>
              <a:rPr lang="en-GB" sz="4000" dirty="0" smtClean="0"/>
            </a:br>
            <a:r>
              <a:rPr lang="en-GB" sz="2800" i="1" dirty="0" smtClean="0"/>
              <a:t>Cat McElvaney, Interim CHD Network Manager</a:t>
            </a:r>
            <a:r>
              <a:rPr lang="en-GB" sz="4000" dirty="0" smtClean="0"/>
              <a:t/>
            </a:r>
            <a:br>
              <a:rPr lang="en-GB" sz="4000" dirty="0" smtClean="0"/>
            </a:b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07368" y="5301208"/>
            <a:ext cx="9705213" cy="648072"/>
          </a:xfrm>
        </p:spPr>
        <p:txBody>
          <a:bodyPr>
            <a:noAutofit/>
          </a:bodyPr>
          <a:lstStyle/>
          <a:p>
            <a:endParaRPr lang="en-US" sz="2000" dirty="0" smtClean="0">
              <a:solidFill>
                <a:srgbClr val="FFFFFF"/>
              </a:solidFill>
            </a:endParaRPr>
          </a:p>
          <a:p>
            <a:endParaRPr lang="en-US" sz="2000" dirty="0" smtClean="0">
              <a:solidFill>
                <a:srgbClr val="FFFFFF"/>
              </a:solidFill>
            </a:endParaRPr>
          </a:p>
          <a:p>
            <a:endParaRPr lang="en-US" sz="2000" dirty="0">
              <a:solidFill>
                <a:srgbClr val="FFFFFF"/>
              </a:solidFill>
            </a:endParaRPr>
          </a:p>
          <a:p>
            <a:endParaRPr lang="en-US" sz="2000" dirty="0" smtClean="0">
              <a:solidFill>
                <a:srgbClr val="FFFFFF"/>
              </a:solidFill>
            </a:endParaRPr>
          </a:p>
          <a:p>
            <a:endParaRPr lang="en-US" sz="2000" dirty="0">
              <a:solidFill>
                <a:srgbClr val="FFFFFF"/>
              </a:solidFill>
            </a:endParaRPr>
          </a:p>
          <a:p>
            <a:endParaRPr lang="en-US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0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479376" y="548680"/>
            <a:ext cx="11315711" cy="381600"/>
          </a:xfrm>
        </p:spPr>
        <p:txBody>
          <a:bodyPr anchor="ctr">
            <a:noAutofit/>
          </a:bodyPr>
          <a:lstStyle/>
          <a:p>
            <a:pPr>
              <a:defRPr/>
            </a:pPr>
            <a:r>
              <a:rPr lang="en-GB" sz="2800" dirty="0"/>
              <a:t>Peer Review – </a:t>
            </a:r>
            <a:r>
              <a:rPr lang="en-GB" sz="2800" dirty="0" smtClean="0"/>
              <a:t>Headlines</a:t>
            </a:r>
            <a:r>
              <a:rPr lang="en-GB" sz="2800" dirty="0"/>
              <a:t>! </a:t>
            </a:r>
            <a:br>
              <a:rPr lang="en-GB" sz="2800" dirty="0"/>
            </a:br>
            <a:endParaRPr lang="en-GB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GB" sz="4500" b="1" dirty="0" smtClean="0">
                <a:solidFill>
                  <a:srgbClr val="8F2850"/>
                </a:solidFill>
              </a:rPr>
              <a:t>Who?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4500" dirty="0" smtClean="0"/>
              <a:t>NHS England Quality Surveillance </a:t>
            </a:r>
            <a:r>
              <a:rPr lang="en-GB" sz="4500" dirty="0" smtClean="0"/>
              <a:t>Team</a:t>
            </a:r>
            <a:endParaRPr lang="en-GB" sz="4500" dirty="0"/>
          </a:p>
          <a:p>
            <a:r>
              <a:rPr lang="en-GB" sz="4500" b="1" dirty="0" smtClean="0">
                <a:solidFill>
                  <a:srgbClr val="8F2850"/>
                </a:solidFill>
              </a:rPr>
              <a:t>What?</a:t>
            </a:r>
            <a:endParaRPr lang="en-GB" sz="4500" dirty="0" smtClean="0">
              <a:solidFill>
                <a:schemeClr val="tx1"/>
              </a:solidFill>
            </a:endParaRPr>
          </a:p>
          <a:p>
            <a:r>
              <a:rPr lang="en-GB" sz="4500" dirty="0" smtClean="0">
                <a:solidFill>
                  <a:schemeClr val="tx1"/>
                </a:solidFill>
              </a:rPr>
              <a:t>A review of the CHD National Networks and progress against CHD standards </a:t>
            </a:r>
            <a:endParaRPr lang="en-GB" sz="4500" b="1" dirty="0" smtClean="0">
              <a:solidFill>
                <a:srgbClr val="8F2850"/>
              </a:solidFill>
            </a:endParaRPr>
          </a:p>
          <a:p>
            <a:r>
              <a:rPr lang="en-GB" sz="4500" b="1" dirty="0" smtClean="0">
                <a:solidFill>
                  <a:srgbClr val="8F2850"/>
                </a:solidFill>
              </a:rPr>
              <a:t>How?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4500" dirty="0" smtClean="0"/>
              <a:t>Quality Indicators  Adults and Paediatrics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4500" dirty="0" smtClean="0"/>
              <a:t>3 day Peer </a:t>
            </a:r>
            <a:r>
              <a:rPr lang="en-GB" sz="4500" dirty="0"/>
              <a:t>R</a:t>
            </a:r>
            <a:r>
              <a:rPr lang="en-GB" sz="4500" dirty="0" smtClean="0"/>
              <a:t>eview – reviewing Network,  Level 1 and Level 2 centres, representatives from Level 3 centres</a:t>
            </a:r>
          </a:p>
          <a:p>
            <a:r>
              <a:rPr lang="en-GB" sz="4500" b="1" dirty="0" smtClean="0">
                <a:solidFill>
                  <a:srgbClr val="8F2850"/>
                </a:solidFill>
              </a:rPr>
              <a:t>When</a:t>
            </a:r>
            <a:r>
              <a:rPr lang="en-GB" sz="4500" b="1" dirty="0" smtClean="0">
                <a:solidFill>
                  <a:srgbClr val="8F2850"/>
                </a:solidFill>
              </a:rPr>
              <a:t>?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4500" dirty="0" smtClean="0"/>
              <a:t>Commences Nationally May </a:t>
            </a:r>
            <a:r>
              <a:rPr lang="en-GB" sz="4500" dirty="0" smtClean="0"/>
              <a:t>2019</a:t>
            </a:r>
          </a:p>
          <a:p>
            <a:endParaRPr lang="en-GB" dirty="0"/>
          </a:p>
          <a:p>
            <a:pPr algn="ctr"/>
            <a:r>
              <a:rPr lang="en-GB" sz="4000" b="1" dirty="0" smtClean="0">
                <a:solidFill>
                  <a:srgbClr val="8F2850"/>
                </a:solidFill>
              </a:rPr>
              <a:t>Benefits?!- levers for change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8DC4BA5-8A3D-4A29-9222-EA43505A63F9}" type="datetime1">
              <a:rPr lang="en-US" smtClean="0">
                <a:solidFill>
                  <a:srgbClr val="FFFFFF"/>
                </a:solidFill>
              </a:rPr>
              <a:pPr/>
              <a:t>1/17/2019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439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442479" y="1146660"/>
            <a:ext cx="3565289" cy="4714977"/>
          </a:xfrm>
        </p:spPr>
        <p:txBody>
          <a:bodyPr>
            <a:normAutofit fontScale="92500"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b="1" dirty="0"/>
              <a:t>Day 1: </a:t>
            </a:r>
            <a:r>
              <a:rPr lang="en-GB" dirty="0"/>
              <a:t> </a:t>
            </a:r>
            <a:r>
              <a:rPr lang="en-GB" dirty="0" smtClean="0"/>
              <a:t> </a:t>
            </a:r>
            <a:r>
              <a:rPr lang="en-GB" dirty="0"/>
              <a:t>South Wales and South West CHD network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b="1" dirty="0"/>
              <a:t>Day 2: </a:t>
            </a:r>
            <a:r>
              <a:rPr lang="en-GB" b="1" dirty="0" smtClean="0"/>
              <a:t>UH </a:t>
            </a:r>
            <a:r>
              <a:rPr lang="en-GB" dirty="0" smtClean="0"/>
              <a:t>Bristol –visit to </a:t>
            </a:r>
            <a:r>
              <a:rPr lang="en-GB" dirty="0" err="1"/>
              <a:t>paed</a:t>
            </a:r>
            <a:r>
              <a:rPr lang="en-GB" dirty="0"/>
              <a:t> and adult </a:t>
            </a:r>
            <a:r>
              <a:rPr lang="en-GB" dirty="0" smtClean="0"/>
              <a:t>services, level 3 reps</a:t>
            </a:r>
            <a:endParaRPr lang="en-GB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b="1" dirty="0"/>
              <a:t>Day 3</a:t>
            </a:r>
            <a:r>
              <a:rPr lang="en-GB" dirty="0"/>
              <a:t>: </a:t>
            </a:r>
            <a:r>
              <a:rPr lang="en-GB" dirty="0" smtClean="0"/>
              <a:t>UH Wales – visit to e </a:t>
            </a:r>
            <a:r>
              <a:rPr lang="en-GB" dirty="0" err="1"/>
              <a:t>paed</a:t>
            </a:r>
            <a:r>
              <a:rPr lang="en-GB" dirty="0"/>
              <a:t> and adult services</a:t>
            </a:r>
            <a:r>
              <a:rPr lang="en-GB" dirty="0" smtClean="0"/>
              <a:t>.</a:t>
            </a:r>
          </a:p>
          <a:p>
            <a:endParaRPr lang="en-GB" dirty="0"/>
          </a:p>
          <a:p>
            <a:r>
              <a:rPr lang="en-GB" b="1" dirty="0" smtClean="0">
                <a:solidFill>
                  <a:srgbClr val="8F2850"/>
                </a:solidFill>
              </a:rPr>
              <a:t>Output: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dirty="0" smtClean="0"/>
              <a:t>Initials findings report/feedback session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dirty="0" smtClean="0"/>
              <a:t>Formal report 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A9EE174-1A65-4F71-ADFD-2DDB7A6036EC}" type="datetime1">
              <a:rPr lang="en-US" smtClean="0"/>
              <a:t>1/17/2019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3 Day Structure 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3953" y="188640"/>
            <a:ext cx="4248472" cy="5897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6375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407368" y="476672"/>
            <a:ext cx="11315711" cy="381600"/>
          </a:xfrm>
        </p:spPr>
        <p:txBody>
          <a:bodyPr anchor="ctr">
            <a:normAutofit fontScale="90000"/>
          </a:bodyPr>
          <a:lstStyle/>
          <a:p>
            <a:pPr>
              <a:defRPr/>
            </a:pPr>
            <a:r>
              <a:rPr lang="en-GB" sz="2800" dirty="0" smtClean="0"/>
              <a:t>Preparation </a:t>
            </a:r>
            <a:endParaRPr lang="en-GB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en-GB" dirty="0" smtClean="0">
                <a:solidFill>
                  <a:srgbClr val="8F2850"/>
                </a:solidFill>
              </a:rPr>
              <a:t>Peer Review Training- 2</a:t>
            </a:r>
            <a:r>
              <a:rPr lang="en-GB" baseline="30000" dirty="0" smtClean="0">
                <a:solidFill>
                  <a:srgbClr val="8F2850"/>
                </a:solidFill>
              </a:rPr>
              <a:t>nd</a:t>
            </a:r>
            <a:r>
              <a:rPr lang="en-GB" dirty="0" smtClean="0">
                <a:solidFill>
                  <a:srgbClr val="8F2850"/>
                </a:solidFill>
              </a:rPr>
              <a:t> April 2018, 13.00-16.30, Bristol </a:t>
            </a:r>
          </a:p>
          <a:p>
            <a:pPr marL="1143000" lvl="1" indent="-457200">
              <a:buAutoNum type="arabicPeriod"/>
            </a:pPr>
            <a:r>
              <a:rPr lang="en-GB" sz="2200" dirty="0" smtClean="0"/>
              <a:t>Briefing on peer review</a:t>
            </a:r>
          </a:p>
          <a:p>
            <a:pPr marL="1143000" lvl="1" indent="-457200">
              <a:buAutoNum type="arabicPeriod"/>
            </a:pPr>
            <a:r>
              <a:rPr lang="en-GB" sz="2200" dirty="0" smtClean="0"/>
              <a:t>Training to be a reviewer – application form and FAQ</a:t>
            </a:r>
          </a:p>
          <a:p>
            <a:pPr lvl="1" indent="0">
              <a:buNone/>
            </a:pPr>
            <a:endParaRPr lang="en-GB" dirty="0"/>
          </a:p>
          <a:p>
            <a:pPr lvl="1" indent="0">
              <a:buNone/>
            </a:pPr>
            <a:endParaRPr lang="en-GB" dirty="0" smtClean="0"/>
          </a:p>
          <a:p>
            <a:pPr marL="457200" indent="-457200">
              <a:buAutoNum type="arabicPeriod"/>
            </a:pPr>
            <a:r>
              <a:rPr lang="en-GB" dirty="0" smtClean="0">
                <a:solidFill>
                  <a:srgbClr val="8F2850"/>
                </a:solidFill>
              </a:rPr>
              <a:t>NHS Circular- key deliverables</a:t>
            </a:r>
          </a:p>
          <a:p>
            <a:r>
              <a:rPr lang="en-GB" dirty="0"/>
              <a:t>	</a:t>
            </a:r>
            <a:r>
              <a:rPr lang="en-GB" dirty="0" smtClean="0"/>
              <a:t>1</a:t>
            </a:r>
            <a:r>
              <a:rPr lang="en-GB" dirty="0" smtClean="0">
                <a:solidFill>
                  <a:schemeClr val="tx1"/>
                </a:solidFill>
              </a:rPr>
              <a:t>. Current status against deliverables</a:t>
            </a:r>
          </a:p>
          <a:p>
            <a:endParaRPr lang="en-GB" dirty="0">
              <a:solidFill>
                <a:srgbClr val="8F2850"/>
              </a:solidFill>
            </a:endParaRPr>
          </a:p>
          <a:p>
            <a:r>
              <a:rPr lang="en-GB" dirty="0" smtClean="0">
                <a:solidFill>
                  <a:schemeClr val="tx2"/>
                </a:solidFill>
              </a:rPr>
              <a:t>3. </a:t>
            </a:r>
            <a:r>
              <a:rPr lang="en-GB" dirty="0" smtClean="0">
                <a:solidFill>
                  <a:srgbClr val="8F2850"/>
                </a:solidFill>
              </a:rPr>
              <a:t>Evidence Folder- 2 weeks before peer review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8DC4BA5-8A3D-4A29-9222-EA43505A63F9}" type="datetime1">
              <a:rPr lang="en-US" smtClean="0">
                <a:solidFill>
                  <a:srgbClr val="FFFFFF"/>
                </a:solidFill>
              </a:rPr>
              <a:pPr/>
              <a:t>1/17/2019</a:t>
            </a:fld>
            <a:endParaRPr lang="en-US" dirty="0">
              <a:solidFill>
                <a:srgbClr val="FFFFFF"/>
              </a:solidFill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6770164"/>
              </p:ext>
            </p:extLst>
          </p:nvPr>
        </p:nvGraphicFramePr>
        <p:xfrm>
          <a:off x="9192344" y="1412776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Document" showAsIcon="1" r:id="rId3" imgW="914400" imgH="771480" progId="Word.Document.8">
                  <p:embed/>
                </p:oleObj>
              </mc:Choice>
              <mc:Fallback>
                <p:oleObj name="Document" showAsIcon="1" r:id="rId3" imgW="914400" imgH="771480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92344" y="1412776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4486752"/>
              </p:ext>
            </p:extLst>
          </p:nvPr>
        </p:nvGraphicFramePr>
        <p:xfrm>
          <a:off x="9192344" y="2276872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Acrobat Document" showAsIcon="1" r:id="rId5" imgW="914400" imgH="771480" progId="AcroExch.Document.7">
                  <p:embed/>
                </p:oleObj>
              </mc:Choice>
              <mc:Fallback>
                <p:oleObj name="Acrobat Document" showAsIcon="1" r:id="rId5" imgW="914400" imgH="771480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92344" y="2276872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7845085"/>
              </p:ext>
            </p:extLst>
          </p:nvPr>
        </p:nvGraphicFramePr>
        <p:xfrm>
          <a:off x="9336360" y="3356992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Document" showAsIcon="1" r:id="rId7" imgW="914400" imgH="771480" progId="Word.Document.8">
                  <p:embed/>
                </p:oleObj>
              </mc:Choice>
              <mc:Fallback>
                <p:oleObj name="Document" showAsIcon="1" r:id="rId7" imgW="914400" imgH="771480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336360" y="3356992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52439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344" y="2132856"/>
            <a:ext cx="11809312" cy="3240360"/>
          </a:xfrm>
        </p:spPr>
        <p:txBody>
          <a:bodyPr/>
          <a:lstStyle/>
          <a:p>
            <a:pPr algn="ctr"/>
            <a:r>
              <a:rPr lang="en-GB" sz="4000" dirty="0" smtClean="0"/>
              <a:t>Thank you </a:t>
            </a:r>
            <a:br>
              <a:rPr lang="en-GB" sz="4000" dirty="0" smtClean="0"/>
            </a:br>
            <a:r>
              <a:rPr lang="en-GB" sz="4000" dirty="0" smtClean="0"/>
              <a:t>and </a:t>
            </a:r>
            <a:br>
              <a:rPr lang="en-GB" sz="4000" dirty="0" smtClean="0"/>
            </a:br>
            <a:r>
              <a:rPr lang="en-GB" sz="4000" dirty="0" smtClean="0"/>
              <a:t>Questions </a:t>
            </a:r>
            <a:r>
              <a:rPr lang="en-GB" sz="4000" dirty="0" smtClean="0"/>
              <a:t/>
            </a:r>
            <a:br>
              <a:rPr lang="en-GB" sz="4000" dirty="0" smtClean="0"/>
            </a:br>
            <a:r>
              <a:rPr lang="en-GB" sz="4000" dirty="0" smtClean="0"/>
              <a:t/>
            </a:r>
            <a:br>
              <a:rPr lang="en-GB" sz="4000" dirty="0" smtClean="0"/>
            </a:br>
            <a:r>
              <a:rPr lang="en-GB" sz="4000" dirty="0" smtClean="0"/>
              <a:t/>
            </a:r>
            <a:br>
              <a:rPr lang="en-GB" sz="4000" dirty="0" smtClean="0"/>
            </a:b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07368" y="5301208"/>
            <a:ext cx="9705213" cy="648072"/>
          </a:xfrm>
        </p:spPr>
        <p:txBody>
          <a:bodyPr>
            <a:noAutofit/>
          </a:bodyPr>
          <a:lstStyle/>
          <a:p>
            <a:endParaRPr lang="en-US" sz="2000" dirty="0" smtClean="0">
              <a:solidFill>
                <a:srgbClr val="FFFFFF"/>
              </a:solidFill>
            </a:endParaRPr>
          </a:p>
          <a:p>
            <a:endParaRPr lang="en-US" sz="2000" dirty="0" smtClean="0">
              <a:solidFill>
                <a:srgbClr val="FFFFFF"/>
              </a:solidFill>
            </a:endParaRPr>
          </a:p>
          <a:p>
            <a:endParaRPr lang="en-US" sz="2000" dirty="0">
              <a:solidFill>
                <a:srgbClr val="FFFFFF"/>
              </a:solidFill>
            </a:endParaRPr>
          </a:p>
          <a:p>
            <a:endParaRPr lang="en-US" sz="2000" dirty="0" smtClean="0">
              <a:solidFill>
                <a:srgbClr val="FFFFFF"/>
              </a:solidFill>
            </a:endParaRPr>
          </a:p>
          <a:p>
            <a:endParaRPr lang="en-US" sz="2000" dirty="0">
              <a:solidFill>
                <a:srgbClr val="FFFFFF"/>
              </a:solidFill>
            </a:endParaRPr>
          </a:p>
          <a:p>
            <a:endParaRPr lang="en-US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029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HDN Colours">
      <a:dk1>
        <a:srgbClr val="000000"/>
      </a:dk1>
      <a:lt1>
        <a:srgbClr val="FFFFFF"/>
      </a:lt1>
      <a:dk2>
        <a:srgbClr val="0039A6"/>
      </a:dk2>
      <a:lt2>
        <a:srgbClr val="A5ACB0"/>
      </a:lt2>
      <a:accent1>
        <a:srgbClr val="7C2855"/>
      </a:accent1>
      <a:accent2>
        <a:srgbClr val="005EB8"/>
      </a:accent2>
      <a:accent3>
        <a:srgbClr val="41B6E6"/>
      </a:accent3>
      <a:accent4>
        <a:srgbClr val="009638"/>
      </a:accent4>
      <a:accent5>
        <a:srgbClr val="ED8B00"/>
      </a:accent5>
      <a:accent6>
        <a:srgbClr val="DA281C"/>
      </a:accent6>
      <a:hlink>
        <a:srgbClr val="0039A6"/>
      </a:hlink>
      <a:folHlink>
        <a:srgbClr val="A5ACB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CHDN Colours">
      <a:dk1>
        <a:srgbClr val="000000"/>
      </a:dk1>
      <a:lt1>
        <a:srgbClr val="FFFFFF"/>
      </a:lt1>
      <a:dk2>
        <a:srgbClr val="0039A6"/>
      </a:dk2>
      <a:lt2>
        <a:srgbClr val="A5ACB0"/>
      </a:lt2>
      <a:accent1>
        <a:srgbClr val="7C2855"/>
      </a:accent1>
      <a:accent2>
        <a:srgbClr val="005EB8"/>
      </a:accent2>
      <a:accent3>
        <a:srgbClr val="41B6E6"/>
      </a:accent3>
      <a:accent4>
        <a:srgbClr val="009638"/>
      </a:accent4>
      <a:accent5>
        <a:srgbClr val="ED8B00"/>
      </a:accent5>
      <a:accent6>
        <a:srgbClr val="DA281C"/>
      </a:accent6>
      <a:hlink>
        <a:srgbClr val="0039A6"/>
      </a:hlink>
      <a:folHlink>
        <a:srgbClr val="A5ACB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DUKCommunityTaxHTField0 xmlns="720fe38e-5865-4d69-8b24-59d4075a4f41">
      <Terms xmlns="http://schemas.microsoft.com/office/infopath/2007/PartnerControls"/>
    </BDUKCommunityTaxHTField0>
    <BDUKProgrammeTaxHTField0 xmlns="720fe38e-5865-4d69-8b24-59d4075a4f41">
      <Terms xmlns="http://schemas.microsoft.com/office/infopath/2007/PartnerControls">
        <TermInfo xmlns="http://schemas.microsoft.com/office/infopath/2007/PartnerControls">
          <TermName xmlns="http://schemas.microsoft.com/office/infopath/2007/PartnerControls">SCIS</TermName>
          <TermId xmlns="http://schemas.microsoft.com/office/infopath/2007/PartnerControls">547177e7-85fb-4d08-8e1a-decfae466c09</TermId>
        </TermInfo>
      </Terms>
    </BDUKProgrammeTaxHTField0>
    <BDUKContentContactTaxHTField0 xmlns="720fe38e-5865-4d69-8b24-59d4075a4f41">
      <Terms xmlns="http://schemas.microsoft.com/office/infopath/2007/PartnerControls">
        <TermInfo xmlns="http://schemas.microsoft.com/office/infopath/2007/PartnerControls">
          <TermName xmlns="http://schemas.microsoft.com/office/infopath/2007/PartnerControls">Content Owner</TermName>
          <TermId xmlns="http://schemas.microsoft.com/office/infopath/2007/PartnerControls">14a2a2e5-e29d-4951-8481-65a2e15717c4</TermId>
        </TermInfo>
      </Terms>
    </BDUKContentContactTaxHTField0>
    <BDUKRecordCategoryTaxHTField0 xmlns="720fe38e-5865-4d69-8b24-59d4075a4f41">
      <Terms xmlns="http://schemas.microsoft.com/office/infopath/2007/PartnerControls">
        <TermInfo xmlns="http://schemas.microsoft.com/office/infopath/2007/PartnerControls">
          <TermName xmlns="http://schemas.microsoft.com/office/infopath/2007/PartnerControls">Human Resources</TermName>
          <TermId xmlns="http://schemas.microsoft.com/office/infopath/2007/PartnerControls">efd697f0-1494-4a7a-b936-1b8cc789599a</TermId>
        </TermInfo>
      </Terms>
    </BDUKRecordCategoryTaxHTField0>
    <BDUKSecurityMarking xmlns="720fe38e-5865-4d69-8b24-59d4075a4f41">UNCLASSIFIED</BDUKSecurityMarking>
    <BDUKExportControlled xmlns="720fe38e-5865-4d69-8b24-59d4075a4f41">NO</BDUKExportControlled>
    <BDUKNetworkTaxHTField0 xmlns="720fe38e-5865-4d69-8b24-59d4075a4f41">
      <Terms xmlns="http://schemas.microsoft.com/office/infopath/2007/PartnerControls">
        <TermInfo xmlns="http://schemas.microsoft.com/office/infopath/2007/PartnerControls">
          <TermName xmlns="http://schemas.microsoft.com/office/infopath/2007/PartnerControls">BURN</TermName>
          <TermId xmlns="http://schemas.microsoft.com/office/infopath/2007/PartnerControls">a8b8bcf0-f1ca-4fad-8f2c-bb4044b2b716</TermId>
        </TermInfo>
      </Terms>
    </BDUKNetworkTaxHTField0>
    <BDUKFunctionTaxHTField0 xmlns="720fe38e-5865-4d69-8b24-59d4075a4f41">
      <Terms xmlns="http://schemas.microsoft.com/office/infopath/2007/PartnerControls">
        <TermInfo xmlns="http://schemas.microsoft.com/office/infopath/2007/PartnerControls">
          <TermName xmlns="http://schemas.microsoft.com/office/infopath/2007/PartnerControls">Communications</TermName>
          <TermId xmlns="http://schemas.microsoft.com/office/infopath/2007/PartnerControls">46cd6d51-cd55-44c9-b7f4-7c743c358b34</TermId>
        </TermInfo>
      </Terms>
    </BDUKFunctionTaxHTField0>
    <TaxKeywordTaxHTField xmlns="397bf5a5-137b-4d17-852e-1fb70e6763e5">
      <Terms xmlns="http://schemas.microsoft.com/office/infopath/2007/PartnerControls">
        <TermInfo xmlns="http://schemas.microsoft.com/office/infopath/2007/PartnerControls">
          <TermName xmlns="http://schemas.microsoft.com/office/infopath/2007/PartnerControls">BDUK PPT Template</TermName>
          <TermId xmlns="http://schemas.microsoft.com/office/infopath/2007/PartnerControls">a22c132f-f2f3-49bb-8aae-8158ac81d47e</TermId>
        </TermInfo>
      </Terms>
    </TaxKeywordTaxHTField>
    <BDUKContentOwnerTaxHTField0 xmlns="720fe38e-5865-4d69-8b24-59d4075a4f41">
      <Terms xmlns="http://schemas.microsoft.com/office/infopath/2007/PartnerControls">
        <TermInfo xmlns="http://schemas.microsoft.com/office/infopath/2007/PartnerControls">
          <TermName xmlns="http://schemas.microsoft.com/office/infopath/2007/PartnerControls">Content Owner</TermName>
          <TermId xmlns="http://schemas.microsoft.com/office/infopath/2007/PartnerControls">14a2a2e5-e29d-4951-8481-65a2e15717c4</TermId>
        </TermInfo>
      </Terms>
    </BDUKContentOwnerTaxHTField0>
    <BDUKCompanyMarkingTaxHTField0 xmlns="720fe38e-5865-4d69-8b24-59d4075a4f41">
      <Terms xmlns="http://schemas.microsoft.com/office/infopath/2007/PartnerControls">
        <TermInfo xmlns="http://schemas.microsoft.com/office/infopath/2007/PartnerControls">
          <TermName xmlns="http://schemas.microsoft.com/office/infopath/2007/PartnerControls">Boeing Proprietary</TermName>
          <TermId xmlns="http://schemas.microsoft.com/office/infopath/2007/PartnerControls">f7e81a2f-2640-4d70-b4ae-a056060f871c</TermId>
        </TermInfo>
      </Terms>
    </BDUKCompanyMarkingTaxHTField0>
    <Owner xmlns="397bf5a5-137b-4d17-852e-1fb70e6763e5">
      <UserInfo>
        <DisplayName>Swaine, Jeanine</DisplayName>
        <AccountId>87</AccountId>
        <AccountType/>
      </UserInfo>
    </Owner>
    <_dlc_DocId xmlns="397bf5a5-137b-4d17-852e-1fb70e6763e5">BDUK-B57B8C22-1356-46DF-A544-5E039E0391A9</_dlc_DocId>
    <_dlc_DocIdUrl xmlns="397bf5a5-137b-4d17-852e-1fb70e6763e5">
      <Url>https://intranet.web.boeingdefence.co.uk/scis/evelyn/_layouts/DocIdRedir.aspx?ID=BDUK-B57B8C22-1356-46DF-A544-5E039E0391A9</Url>
      <Description>BDUK-B57B8C22-1356-46DF-A544-5E039E0391A9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F2025282A48E241B14B3F8E09A81CD8" ma:contentTypeVersion="2" ma:contentTypeDescription="Create a new document." ma:contentTypeScope="" ma:versionID="a05e0fe524421bb68d6d236e7cd3f71e">
  <xsd:schema xmlns:xsd="http://www.w3.org/2001/XMLSchema" xmlns:xs="http://www.w3.org/2001/XMLSchema" xmlns:p="http://schemas.microsoft.com/office/2006/metadata/properties" xmlns:ns2="397bf5a5-137b-4d17-852e-1fb70e6763e5" xmlns:ns3="720fe38e-5865-4d69-8b24-59d4075a4f41" targetNamespace="http://schemas.microsoft.com/office/2006/metadata/properties" ma:root="true" ma:fieldsID="3b0772069ac25ee5c9b5f7b022fdfc17" ns2:_="" ns3:_="">
    <xsd:import namespace="397bf5a5-137b-4d17-852e-1fb70e6763e5"/>
    <xsd:import namespace="720fe38e-5865-4d69-8b24-59d4075a4f41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BDUKRecordCategoryTaxHTField0" minOccurs="0"/>
                <xsd:element ref="ns3:BDUKContentOwnerTaxHTField0" minOccurs="0"/>
                <xsd:element ref="ns3:BDUKContentContactTaxHTField0" minOccurs="0"/>
                <xsd:element ref="ns3:BDUKSecurityMarking"/>
                <xsd:element ref="ns3:BDUKExportControlled"/>
                <xsd:element ref="ns3:BDUKCompanyMarkingTaxHTField0" minOccurs="0"/>
                <xsd:element ref="ns3:BDUKNetworkTaxHTField0" minOccurs="0"/>
                <xsd:element ref="ns3:BDUKProgrammeTaxHTField0" minOccurs="0"/>
                <xsd:element ref="ns3:BDUKFunctionTaxHTField0" minOccurs="0"/>
                <xsd:element ref="ns3:BDUKCommunityTaxHTField0" minOccurs="0"/>
                <xsd:element ref="ns2:Owner" minOccurs="0"/>
                <xsd:element ref="ns2:TaxKeyword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7bf5a5-137b-4d17-852e-1fb70e6763e5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Owner" ma:index="29" nillable="true" ma:displayName="Owner" ma:list="UserInfo" ma:SearchPeopleOnly="false" ma:SharePointGroup="0" ma:internalName="Owne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TaxKeywordTaxHTField" ma:index="31" nillable="true" ma:taxonomy="true" ma:internalName="TaxKeywordTaxHTField" ma:taxonomyFieldName="TaxKeyword" ma:displayName="Enterprise Keywords" ma:fieldId="{23f27201-bee3-471e-b2e7-b64fd8b7ca38}" ma:taxonomyMulti="true" ma:sspId="c5ef27d5-9a05-4151-9637-16689f020b8e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0fe38e-5865-4d69-8b24-59d4075a4f41" elementFormDefault="qualified">
    <xsd:import namespace="http://schemas.microsoft.com/office/2006/documentManagement/types"/>
    <xsd:import namespace="http://schemas.microsoft.com/office/infopath/2007/PartnerControls"/>
    <xsd:element name="BDUKRecordCategoryTaxHTField0" ma:index="11" ma:taxonomy="true" ma:internalName="BDUKRecordCategoryTaxHTField0" ma:taxonomyFieldName="BDUKRecordCategory" ma:displayName="Record Category" ma:default="" ma:fieldId="{05e56eb5-a4b1-443c-ad1f-8e0cb91e6195}" ma:sspId="c5ef27d5-9a05-4151-9637-16689f020b8e" ma:termSetId="19f38ae7-2eed-4b45-9dfb-68bffd1b55c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DUKContentOwnerTaxHTField0" ma:index="13" ma:taxonomy="true" ma:internalName="BDUKContentOwnerTaxHTField0" ma:taxonomyFieldName="BDUKContentOwner" ma:displayName="Content Owner" ma:default="1;#Content Owner|14a2a2e5-e29d-4951-8481-65a2e15717c4" ma:fieldId="{0a493fd5-afbd-4be8-a559-1243573ada91}" ma:sspId="c5ef27d5-9a05-4151-9637-16689f020b8e" ma:termSetId="043fe21c-0287-4cd1-948c-c8fe97695d5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DUKContentContactTaxHTField0" ma:index="15" ma:taxonomy="true" ma:internalName="BDUKContentContactTaxHTField0" ma:taxonomyFieldName="BDUKContentContact" ma:displayName="Content Contact" ma:default="1;#Content Owner|14a2a2e5-e29d-4951-8481-65a2e15717c4" ma:fieldId="{fb34e409-47de-40b1-ab66-8071a7dfd503}" ma:sspId="c5ef27d5-9a05-4151-9637-16689f020b8e" ma:termSetId="043fe21c-0287-4cd1-948c-c8fe97695d5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DUKSecurityMarking" ma:index="17" ma:displayName="Security Marking" ma:default="RESTRICTED" ma:description="MOD security marking for the content." ma:internalName="BDUKSecurityMarking">
      <xsd:simpleType>
        <xsd:restriction base="dms:Choice">
          <xsd:enumeration value="UNCLASSIFIED"/>
          <xsd:enumeration value="RESTRICTED"/>
        </xsd:restriction>
      </xsd:simpleType>
    </xsd:element>
    <xsd:element name="BDUKExportControlled" ma:index="18" ma:displayName="Export Controlled" ma:default="NO" ma:description="Whether the content can be taken out of the country." ma:internalName="BDUKExportControlled">
      <xsd:simpleType>
        <xsd:restriction base="dms:Choice">
          <xsd:enumeration value="NO"/>
        </xsd:restriction>
      </xsd:simpleType>
    </xsd:element>
    <xsd:element name="BDUKCompanyMarkingTaxHTField0" ma:index="19" ma:taxonomy="true" ma:internalName="BDUKCompanyMarkingTaxHTField0" ma:taxonomyFieldName="BDUKCompanyMarking" ma:displayName="Company Marking" ma:default="2;#Boeing Proprietary|f7e81a2f-2640-4d70-b4ae-a056060f871c" ma:fieldId="{62c78379-4704-46c6-992d-1cb3dbea4783}" ma:sspId="c5ef27d5-9a05-4151-9637-16689f020b8e" ma:termSetId="ba44478a-b642-43d4-b505-86a5d087501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DUKNetworkTaxHTField0" ma:index="21" ma:taxonomy="true" ma:internalName="BDUKNetworkTaxHTField0" ma:taxonomyFieldName="BDUKNetwork" ma:displayName="Network" ma:default="3;#BURN|a8b8bcf0-f1ca-4fad-8f2c-bb4044b2b716" ma:fieldId="{221e7166-d060-433e-b594-d3e1cf2933bf}" ma:sspId="c5ef27d5-9a05-4151-9637-16689f020b8e" ma:termSetId="8a9a026d-da9d-469f-a125-e733bcdceaa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DUKProgrammeTaxHTField0" ma:index="23" nillable="true" ma:taxonomy="true" ma:internalName="BDUKProgrammeTaxHTField0" ma:taxonomyFieldName="BDUKProgramme" ma:displayName="Programme" ma:default="4;#Advanced Programmes|5f9131a5-acf8-4370-b852-06a1a2746938" ma:fieldId="{f96d97df-6ed5-44be-81b1-80de1cb1ec13}" ma:sspId="c5ef27d5-9a05-4151-9637-16689f020b8e" ma:termSetId="8be629b5-8610-4fb1-b891-b02fdb15d83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DUKFunctionTaxHTField0" ma:index="25" nillable="true" ma:taxonomy="true" ma:internalName="BDUKFunctionTaxHTField0" ma:taxonomyFieldName="BDUKFunction" ma:displayName="Function" ma:default="5;#IT|f967e952-1140-446c-af6b-7e69343ccb2d" ma:fieldId="{b91252e3-133b-4bcb-9a7e-ae49c8ad5d53}" ma:sspId="c5ef27d5-9a05-4151-9637-16689f020b8e" ma:termSetId="3d95498f-444b-4a7c-9117-462f390beee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DUKCommunityTaxHTField0" ma:index="27" nillable="true" ma:taxonomy="true" ma:internalName="BDUKCommunityTaxHTField0" ma:taxonomyFieldName="BDUKCommunity" ma:displayName="Community" ma:default="" ma:fieldId="{6878e63e-a980-4c13-85bc-b13a7c4f368d}" ma:sspId="c5ef27d5-9a05-4151-9637-16689f020b8e" ma:termSetId="c9ec6586-185c-4355-99fd-ab0c2e499381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AFD7CCD-ABB1-4883-A8CD-AAB6B0035C6C}">
  <ds:schemaRefs>
    <ds:schemaRef ds:uri="http://purl.org/dc/elements/1.1/"/>
    <ds:schemaRef ds:uri="http://www.w3.org/XML/1998/namespace"/>
    <ds:schemaRef ds:uri="http://schemas.microsoft.com/office/2006/documentManagement/types"/>
    <ds:schemaRef ds:uri="397bf5a5-137b-4d17-852e-1fb70e6763e5"/>
    <ds:schemaRef ds:uri="http://schemas.openxmlformats.org/package/2006/metadata/core-properties"/>
    <ds:schemaRef ds:uri="http://purl.org/dc/terms/"/>
    <ds:schemaRef ds:uri="http://purl.org/dc/dcmitype/"/>
    <ds:schemaRef ds:uri="http://schemas.microsoft.com/office/infopath/2007/PartnerControls"/>
    <ds:schemaRef ds:uri="720fe38e-5865-4d69-8b24-59d4075a4f41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3F229543-B1BB-4AA0-BED9-BEEE978C9E6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9DBC0CC-0682-4580-A550-F1C58F17D909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9DFAB746-30AD-44F1-8ABC-53C068C140A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97bf5a5-137b-4d17-852e-1fb70e6763e5"/>
    <ds:schemaRef ds:uri="720fe38e-5865-4d69-8b24-59d4075a4f4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Internal Presentation</Template>
  <TotalTime>6948</TotalTime>
  <Words>111</Words>
  <Application>Microsoft Office PowerPoint</Application>
  <PresentationFormat>Custom</PresentationFormat>
  <Paragraphs>43</Paragraphs>
  <Slides>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Office Theme</vt:lpstr>
      <vt:lpstr>2_Office Theme</vt:lpstr>
      <vt:lpstr>Microsoft Word 97 - 2003 Document</vt:lpstr>
      <vt:lpstr>Adobe Acrobat Document</vt:lpstr>
      <vt:lpstr>Congenital Heart Disease Network Peer Review 2019 NHS England   Cat McElvaney, Interim CHD Network Manager </vt:lpstr>
      <vt:lpstr>Peer Review – Headlines!  </vt:lpstr>
      <vt:lpstr>PowerPoint Presentation</vt:lpstr>
      <vt:lpstr>Preparation </vt:lpstr>
      <vt:lpstr>Thank you  and  Questions    </vt:lpstr>
    </vt:vector>
  </TitlesOfParts>
  <Company>Boeing Defence UK Limited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Information Services Organisation Cascade</dc:title>
  <dc:subject>BDUK PPT Template</dc:subject>
  <dc:creator>Swaine, Jeanine</dc:creator>
  <cp:keywords>BDUK PPT Template</cp:keywords>
  <dc:description>Artist: Paul Deloney
RMS#: 280299
Date: 4/23/15</dc:description>
  <cp:lastModifiedBy>McElvaney, Cat</cp:lastModifiedBy>
  <cp:revision>434</cp:revision>
  <dcterms:created xsi:type="dcterms:W3CDTF">2015-05-20T13:15:07Z</dcterms:created>
  <dcterms:modified xsi:type="dcterms:W3CDTF">2019-01-17T13:49:39Z</dcterms:modified>
  <cp:category>PPT Template</cp:category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0x0101003F2025282A48E241B14B3F8E09A81CD8</vt:lpwstr>
  </property>
  <property fmtid="{D5CDD505-2E9C-101B-9397-08002B2CF9AE}" pid="3" name="TaxKeyword">
    <vt:lpwstr>30;#BDUK PPT Template|a22c132f-f2f3-49bb-8aae-8158ac81d47e</vt:lpwstr>
  </property>
  <property fmtid="{D5CDD505-2E9C-101B-9397-08002B2CF9AE}" pid="4" name="TaxCatchAll">
    <vt:lpwstr>18;#Human Resources|efd697f0-1494-4a7a-b936-1b8cc789599a;#13;#SCIS|547177e7-85fb-4d08-8e1a-decfae466c09;#32;#Communications|46cd6d51-cd55-44c9-b7f4-7c743c358b34;#30;#BDUK PPT Template;#3;#BURN|a8b8bcf0-f1ca-4fad-8f2c-bb4044b2b716;#2;#Boeing Proprietary|f7</vt:lpwstr>
  </property>
  <property fmtid="{D5CDD505-2E9C-101B-9397-08002B2CF9AE}" pid="5" name="_dlc_DocIdItemGuid">
    <vt:lpwstr>46fcf7ae-b7a9-477a-b1a8-199591c01687</vt:lpwstr>
  </property>
  <property fmtid="{D5CDD505-2E9C-101B-9397-08002B2CF9AE}" pid="6" name="BDUKRecordCategory">
    <vt:lpwstr>18;#Human Resources|efd697f0-1494-4a7a-b936-1b8cc789599a</vt:lpwstr>
  </property>
  <property fmtid="{D5CDD505-2E9C-101B-9397-08002B2CF9AE}" pid="7" name="BDUKNetwork">
    <vt:lpwstr>3;#BURN|a8b8bcf0-f1ca-4fad-8f2c-bb4044b2b716</vt:lpwstr>
  </property>
  <property fmtid="{D5CDD505-2E9C-101B-9397-08002B2CF9AE}" pid="8" name="BDUKProgramme">
    <vt:lpwstr>13;#SCIS|547177e7-85fb-4d08-8e1a-decfae466c09</vt:lpwstr>
  </property>
  <property fmtid="{D5CDD505-2E9C-101B-9397-08002B2CF9AE}" pid="9" name="BDUKContentOwner">
    <vt:lpwstr>1;#Content Owner|14a2a2e5-e29d-4951-8481-65a2e15717c4</vt:lpwstr>
  </property>
  <property fmtid="{D5CDD505-2E9C-101B-9397-08002B2CF9AE}" pid="10" name="BDUKCompanyMarking">
    <vt:lpwstr>2;#Boeing Proprietary|f7e81a2f-2640-4d70-b4ae-a056060f871c</vt:lpwstr>
  </property>
  <property fmtid="{D5CDD505-2E9C-101B-9397-08002B2CF9AE}" pid="11" name="BDUKFunction">
    <vt:lpwstr>32;#Communications|46cd6d51-cd55-44c9-b7f4-7c743c358b34</vt:lpwstr>
  </property>
  <property fmtid="{D5CDD505-2E9C-101B-9397-08002B2CF9AE}" pid="12" name="BDUKContentContact">
    <vt:lpwstr>1;#Content Owner|14a2a2e5-e29d-4951-8481-65a2e15717c4</vt:lpwstr>
  </property>
  <property fmtid="{D5CDD505-2E9C-101B-9397-08002B2CF9AE}" pid="13" name="BDUKCommunity">
    <vt:lpwstr/>
  </property>
</Properties>
</file>