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0" r:id="rId5"/>
    <p:sldMasterId id="2147483861" r:id="rId6"/>
    <p:sldMasterId id="2147483869" r:id="rId7"/>
  </p:sldMasterIdLst>
  <p:notesMasterIdLst>
    <p:notesMasterId r:id="rId26"/>
  </p:notesMasterIdLst>
  <p:handoutMasterIdLst>
    <p:handoutMasterId r:id="rId27"/>
  </p:handoutMasterIdLst>
  <p:sldIdLst>
    <p:sldId id="334" r:id="rId8"/>
    <p:sldId id="322" r:id="rId9"/>
    <p:sldId id="306" r:id="rId10"/>
    <p:sldId id="308" r:id="rId11"/>
    <p:sldId id="309" r:id="rId12"/>
    <p:sldId id="337" r:id="rId13"/>
    <p:sldId id="310" r:id="rId14"/>
    <p:sldId id="324" r:id="rId15"/>
    <p:sldId id="328" r:id="rId16"/>
    <p:sldId id="319" r:id="rId17"/>
    <p:sldId id="325" r:id="rId18"/>
    <p:sldId id="333" r:id="rId19"/>
    <p:sldId id="331" r:id="rId20"/>
    <p:sldId id="311" r:id="rId21"/>
    <p:sldId id="336" r:id="rId22"/>
    <p:sldId id="332" r:id="rId23"/>
    <p:sldId id="338" r:id="rId24"/>
    <p:sldId id="335" r:id="rId25"/>
  </p:sldIdLst>
  <p:sldSz cx="12192000" cy="6858000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450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2850"/>
    <a:srgbClr val="630D2E"/>
    <a:srgbClr val="0057A0"/>
    <a:srgbClr val="00A0DC"/>
    <a:srgbClr val="14304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92" autoAdjust="0"/>
    <p:restoredTop sz="98639" autoAdjust="0"/>
  </p:normalViewPr>
  <p:slideViewPr>
    <p:cSldViewPr>
      <p:cViewPr>
        <p:scale>
          <a:sx n="72" d="100"/>
          <a:sy n="72" d="100"/>
        </p:scale>
        <p:origin x="-996" y="-108"/>
      </p:cViewPr>
      <p:guideLst>
        <p:guide orient="horz" pos="2160"/>
        <p:guide pos="3840"/>
        <p:guide pos="450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076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Sheet1!$B$14:$C$14</c:f>
              <c:strCache>
                <c:ptCount val="2"/>
                <c:pt idx="0">
                  <c:v>Preference for telephone appointments</c:v>
                </c:pt>
                <c:pt idx="1">
                  <c:v>Preference for local face-to-face appointments</c:v>
                </c:pt>
              </c:strCache>
            </c:strRef>
          </c:cat>
          <c:val>
            <c:numRef>
              <c:f>Sheet1!$B$15:$C$15</c:f>
              <c:numCache>
                <c:formatCode>General</c:formatCode>
                <c:ptCount val="2"/>
                <c:pt idx="0">
                  <c:v>19</c:v>
                </c:pt>
                <c:pt idx="1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/>
      <c:overlay val="0"/>
    </c:legend>
    <c:plotVisOnly val="1"/>
    <c:dispBlanksAs val="gap"/>
    <c:showDLblsOverMax val="0"/>
  </c:chart>
  <c:spPr>
    <a:ln>
      <a:solidFill>
        <a:schemeClr val="accent1"/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Sheet1!$A$2:$A$8</c:f>
              <c:strCache>
                <c:ptCount val="7"/>
                <c:pt idx="0">
                  <c:v>Phobia 15%</c:v>
                </c:pt>
                <c:pt idx="1">
                  <c:v>Pre-surgical anxiety 15%</c:v>
                </c:pt>
                <c:pt idx="2">
                  <c:v>Health anxiety 37%</c:v>
                </c:pt>
                <c:pt idx="3">
                  <c:v>Post Traumatic Stress 13%</c:v>
                </c:pt>
                <c:pt idx="4">
                  <c:v>Depression 11%</c:v>
                </c:pt>
                <c:pt idx="5">
                  <c:v>New diagnosis 7%</c:v>
                </c:pt>
                <c:pt idx="6">
                  <c:v>Other 2%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0.15</c:v>
                </c:pt>
                <c:pt idx="1">
                  <c:v>0.15</c:v>
                </c:pt>
                <c:pt idx="2">
                  <c:v>0.37</c:v>
                </c:pt>
                <c:pt idx="3">
                  <c:v>0.13</c:v>
                </c:pt>
                <c:pt idx="4">
                  <c:v>0.11</c:v>
                </c:pt>
                <c:pt idx="5">
                  <c:v>7.0000000000000007E-2</c:v>
                </c:pt>
                <c:pt idx="6">
                  <c:v>0.02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E34EA8-ED21-904C-AAAA-F106A3F3436F}" type="doc">
      <dgm:prSet loTypeId="urn:microsoft.com/office/officeart/2005/8/layout/pyramid3" loCatId="" qsTypeId="urn:microsoft.com/office/officeart/2005/8/quickstyle/simple4" qsCatId="simple" csTypeId="urn:microsoft.com/office/officeart/2005/8/colors/accent1_2" csCatId="accent1" phldr="1"/>
      <dgm:spPr/>
    </dgm:pt>
    <dgm:pt modelId="{4D8ED170-1312-804D-BFD7-1719FAB0E48D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Resources for all clinicians and families (32 toolkits, support </a:t>
          </a:r>
          <a:r>
            <a:rPr lang="en-US" dirty="0" err="1" smtClean="0">
              <a:solidFill>
                <a:schemeClr val="bg1"/>
              </a:solidFill>
            </a:rPr>
            <a:t>digibook</a:t>
          </a:r>
          <a:r>
            <a:rPr lang="en-US" dirty="0" smtClean="0">
              <a:solidFill>
                <a:schemeClr val="bg1"/>
              </a:solidFill>
            </a:rPr>
            <a:t>, 9 visual pathways)</a:t>
          </a:r>
          <a:endParaRPr lang="en-US" dirty="0">
            <a:solidFill>
              <a:schemeClr val="bg1"/>
            </a:solidFill>
          </a:endParaRPr>
        </a:p>
      </dgm:t>
    </dgm:pt>
    <dgm:pt modelId="{384CC8B4-6850-184B-AB96-0AF0F9D21828}" type="parTrans" cxnId="{FE256B2D-8782-B144-9D2E-CF3BF13182EB}">
      <dgm:prSet/>
      <dgm:spPr/>
      <dgm:t>
        <a:bodyPr/>
        <a:lstStyle/>
        <a:p>
          <a:endParaRPr lang="en-US"/>
        </a:p>
      </dgm:t>
    </dgm:pt>
    <dgm:pt modelId="{9213C05C-7DFE-2F4F-AF70-F8B5C7CB7C34}" type="sibTrans" cxnId="{FE256B2D-8782-B144-9D2E-CF3BF13182EB}">
      <dgm:prSet/>
      <dgm:spPr/>
      <dgm:t>
        <a:bodyPr/>
        <a:lstStyle/>
        <a:p>
          <a:endParaRPr lang="en-US"/>
        </a:p>
      </dgm:t>
    </dgm:pt>
    <dgm:pt modelId="{5BDCA5C8-4478-8446-9D2D-D059B64A734B}">
      <dgm:prSet phldrT="[Text]"/>
      <dgm:spPr/>
      <dgm:t>
        <a:bodyPr/>
        <a:lstStyle/>
        <a:p>
          <a:r>
            <a:rPr lang="en-US" dirty="0" smtClean="0">
              <a:solidFill>
                <a:srgbClr val="FFFFFF"/>
              </a:solidFill>
            </a:rPr>
            <a:t>Embedding psychology in existing clinics, teaching training and consultation </a:t>
          </a:r>
          <a:endParaRPr lang="en-US" dirty="0">
            <a:solidFill>
              <a:srgbClr val="FFFFFF"/>
            </a:solidFill>
          </a:endParaRPr>
        </a:p>
      </dgm:t>
    </dgm:pt>
    <dgm:pt modelId="{7E765E75-1E81-7E48-933B-A4B0101B44A8}" type="parTrans" cxnId="{F81489A6-94B1-EF47-A78E-CB41341E4CDE}">
      <dgm:prSet/>
      <dgm:spPr/>
      <dgm:t>
        <a:bodyPr/>
        <a:lstStyle/>
        <a:p>
          <a:endParaRPr lang="en-US"/>
        </a:p>
      </dgm:t>
    </dgm:pt>
    <dgm:pt modelId="{61F4C0DE-35D8-3946-A53C-C7E215830B4A}" type="sibTrans" cxnId="{F81489A6-94B1-EF47-A78E-CB41341E4CDE}">
      <dgm:prSet/>
      <dgm:spPr/>
      <dgm:t>
        <a:bodyPr/>
        <a:lstStyle/>
        <a:p>
          <a:endParaRPr lang="en-US"/>
        </a:p>
      </dgm:t>
    </dgm:pt>
    <dgm:pt modelId="{938E4D16-2304-5946-AEB6-27D15811FA8B}">
      <dgm:prSet phldrT="[Text]"/>
      <dgm:spPr/>
      <dgm:t>
        <a:bodyPr/>
        <a:lstStyle/>
        <a:p>
          <a:endParaRPr lang="en-US" dirty="0">
            <a:solidFill>
              <a:schemeClr val="bg1"/>
            </a:solidFill>
          </a:endParaRPr>
        </a:p>
      </dgm:t>
    </dgm:pt>
    <dgm:pt modelId="{D8AC9C75-F05D-4D40-8D62-2603232EE326}" type="parTrans" cxnId="{546505FF-A2E9-2E4D-8B5F-EECDFE108D6F}">
      <dgm:prSet/>
      <dgm:spPr/>
      <dgm:t>
        <a:bodyPr/>
        <a:lstStyle/>
        <a:p>
          <a:endParaRPr lang="en-US"/>
        </a:p>
      </dgm:t>
    </dgm:pt>
    <dgm:pt modelId="{C967EB09-F627-A94E-82D0-CBF334D06A39}" type="sibTrans" cxnId="{546505FF-A2E9-2E4D-8B5F-EECDFE108D6F}">
      <dgm:prSet/>
      <dgm:spPr/>
      <dgm:t>
        <a:bodyPr/>
        <a:lstStyle/>
        <a:p>
          <a:endParaRPr lang="en-US"/>
        </a:p>
      </dgm:t>
    </dgm:pt>
    <dgm:pt modelId="{7322FE78-9413-7540-8528-721F3732D3AD}" type="pres">
      <dgm:prSet presAssocID="{CAE34EA8-ED21-904C-AAAA-F106A3F3436F}" presName="Name0" presStyleCnt="0">
        <dgm:presLayoutVars>
          <dgm:dir/>
          <dgm:animLvl val="lvl"/>
          <dgm:resizeHandles val="exact"/>
        </dgm:presLayoutVars>
      </dgm:prSet>
      <dgm:spPr/>
    </dgm:pt>
    <dgm:pt modelId="{DCC8614F-7BEE-F74B-BB85-86D6776FBA2E}" type="pres">
      <dgm:prSet presAssocID="{4D8ED170-1312-804D-BFD7-1719FAB0E48D}" presName="Name8" presStyleCnt="0"/>
      <dgm:spPr/>
    </dgm:pt>
    <dgm:pt modelId="{990B98BB-6F87-FE48-AA01-3528D4517012}" type="pres">
      <dgm:prSet presAssocID="{4D8ED170-1312-804D-BFD7-1719FAB0E48D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05B4F5-09D2-844C-89F9-55E471B3001A}" type="pres">
      <dgm:prSet presAssocID="{4D8ED170-1312-804D-BFD7-1719FAB0E48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B82464-0384-FD46-BDD8-344FE5DD8A7E}" type="pres">
      <dgm:prSet presAssocID="{5BDCA5C8-4478-8446-9D2D-D059B64A734B}" presName="Name8" presStyleCnt="0"/>
      <dgm:spPr/>
    </dgm:pt>
    <dgm:pt modelId="{16FB99ED-2281-C043-9985-B27415260A87}" type="pres">
      <dgm:prSet presAssocID="{5BDCA5C8-4478-8446-9D2D-D059B64A734B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77F132-412E-A245-89E9-EF9CD485DE38}" type="pres">
      <dgm:prSet presAssocID="{5BDCA5C8-4478-8446-9D2D-D059B64A734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6386DB-E04F-F04A-8037-C2E75AB30FE7}" type="pres">
      <dgm:prSet presAssocID="{938E4D16-2304-5946-AEB6-27D15811FA8B}" presName="Name8" presStyleCnt="0"/>
      <dgm:spPr/>
    </dgm:pt>
    <dgm:pt modelId="{296C00E7-6AD3-9146-B578-3D1678531721}" type="pres">
      <dgm:prSet presAssocID="{938E4D16-2304-5946-AEB6-27D15811FA8B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8DF406-DC6C-0249-9A0A-F801B7791E84}" type="pres">
      <dgm:prSet presAssocID="{938E4D16-2304-5946-AEB6-27D15811FA8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C8A1A9-B786-5C40-B2B5-5F6869649BE5}" type="presOf" srcId="{CAE34EA8-ED21-904C-AAAA-F106A3F3436F}" destId="{7322FE78-9413-7540-8528-721F3732D3AD}" srcOrd="0" destOrd="0" presId="urn:microsoft.com/office/officeart/2005/8/layout/pyramid3"/>
    <dgm:cxn modelId="{F81489A6-94B1-EF47-A78E-CB41341E4CDE}" srcId="{CAE34EA8-ED21-904C-AAAA-F106A3F3436F}" destId="{5BDCA5C8-4478-8446-9D2D-D059B64A734B}" srcOrd="1" destOrd="0" parTransId="{7E765E75-1E81-7E48-933B-A4B0101B44A8}" sibTransId="{61F4C0DE-35D8-3946-A53C-C7E215830B4A}"/>
    <dgm:cxn modelId="{FE256B2D-8782-B144-9D2E-CF3BF13182EB}" srcId="{CAE34EA8-ED21-904C-AAAA-F106A3F3436F}" destId="{4D8ED170-1312-804D-BFD7-1719FAB0E48D}" srcOrd="0" destOrd="0" parTransId="{384CC8B4-6850-184B-AB96-0AF0F9D21828}" sibTransId="{9213C05C-7DFE-2F4F-AF70-F8B5C7CB7C34}"/>
    <dgm:cxn modelId="{415E5B4F-0B6A-1441-AA75-5DD8A30A875F}" type="presOf" srcId="{4D8ED170-1312-804D-BFD7-1719FAB0E48D}" destId="{2905B4F5-09D2-844C-89F9-55E471B3001A}" srcOrd="1" destOrd="0" presId="urn:microsoft.com/office/officeart/2005/8/layout/pyramid3"/>
    <dgm:cxn modelId="{759C5DAA-3FDF-5846-87C8-E5A1896C8D59}" type="presOf" srcId="{5BDCA5C8-4478-8446-9D2D-D059B64A734B}" destId="{16FB99ED-2281-C043-9985-B27415260A87}" srcOrd="0" destOrd="0" presId="urn:microsoft.com/office/officeart/2005/8/layout/pyramid3"/>
    <dgm:cxn modelId="{546505FF-A2E9-2E4D-8B5F-EECDFE108D6F}" srcId="{CAE34EA8-ED21-904C-AAAA-F106A3F3436F}" destId="{938E4D16-2304-5946-AEB6-27D15811FA8B}" srcOrd="2" destOrd="0" parTransId="{D8AC9C75-F05D-4D40-8D62-2603232EE326}" sibTransId="{C967EB09-F627-A94E-82D0-CBF334D06A39}"/>
    <dgm:cxn modelId="{7A63C70A-319D-B143-8F2E-1E0B7389630B}" type="presOf" srcId="{938E4D16-2304-5946-AEB6-27D15811FA8B}" destId="{1B8DF406-DC6C-0249-9A0A-F801B7791E84}" srcOrd="1" destOrd="0" presId="urn:microsoft.com/office/officeart/2005/8/layout/pyramid3"/>
    <dgm:cxn modelId="{A34B0182-9FB3-ED42-8F7D-72B30AAC0617}" type="presOf" srcId="{4D8ED170-1312-804D-BFD7-1719FAB0E48D}" destId="{990B98BB-6F87-FE48-AA01-3528D4517012}" srcOrd="0" destOrd="0" presId="urn:microsoft.com/office/officeart/2005/8/layout/pyramid3"/>
    <dgm:cxn modelId="{3F5162C5-D8ED-584B-A9D8-91F13B563277}" type="presOf" srcId="{938E4D16-2304-5946-AEB6-27D15811FA8B}" destId="{296C00E7-6AD3-9146-B578-3D1678531721}" srcOrd="0" destOrd="0" presId="urn:microsoft.com/office/officeart/2005/8/layout/pyramid3"/>
    <dgm:cxn modelId="{EDBB9972-9BC8-C44B-94E2-A8EBA989237F}" type="presOf" srcId="{5BDCA5C8-4478-8446-9D2D-D059B64A734B}" destId="{7F77F132-412E-A245-89E9-EF9CD485DE38}" srcOrd="1" destOrd="0" presId="urn:microsoft.com/office/officeart/2005/8/layout/pyramid3"/>
    <dgm:cxn modelId="{1DB83400-73C0-BA48-B958-97581FA2BF11}" type="presParOf" srcId="{7322FE78-9413-7540-8528-721F3732D3AD}" destId="{DCC8614F-7BEE-F74B-BB85-86D6776FBA2E}" srcOrd="0" destOrd="0" presId="urn:microsoft.com/office/officeart/2005/8/layout/pyramid3"/>
    <dgm:cxn modelId="{523175BB-BFE5-D748-B2A0-ED54BEF61DF3}" type="presParOf" srcId="{DCC8614F-7BEE-F74B-BB85-86D6776FBA2E}" destId="{990B98BB-6F87-FE48-AA01-3528D4517012}" srcOrd="0" destOrd="0" presId="urn:microsoft.com/office/officeart/2005/8/layout/pyramid3"/>
    <dgm:cxn modelId="{07DE346A-7984-4343-8D15-FAA763985EDE}" type="presParOf" srcId="{DCC8614F-7BEE-F74B-BB85-86D6776FBA2E}" destId="{2905B4F5-09D2-844C-89F9-55E471B3001A}" srcOrd="1" destOrd="0" presId="urn:microsoft.com/office/officeart/2005/8/layout/pyramid3"/>
    <dgm:cxn modelId="{6E008C61-5121-6446-8977-38D311381762}" type="presParOf" srcId="{7322FE78-9413-7540-8528-721F3732D3AD}" destId="{FEB82464-0384-FD46-BDD8-344FE5DD8A7E}" srcOrd="1" destOrd="0" presId="urn:microsoft.com/office/officeart/2005/8/layout/pyramid3"/>
    <dgm:cxn modelId="{0FB26A26-6BAF-D844-95DC-BA648645B449}" type="presParOf" srcId="{FEB82464-0384-FD46-BDD8-344FE5DD8A7E}" destId="{16FB99ED-2281-C043-9985-B27415260A87}" srcOrd="0" destOrd="0" presId="urn:microsoft.com/office/officeart/2005/8/layout/pyramid3"/>
    <dgm:cxn modelId="{74D33D27-270B-CC46-84ED-2381BC4C1BAF}" type="presParOf" srcId="{FEB82464-0384-FD46-BDD8-344FE5DD8A7E}" destId="{7F77F132-412E-A245-89E9-EF9CD485DE38}" srcOrd="1" destOrd="0" presId="urn:microsoft.com/office/officeart/2005/8/layout/pyramid3"/>
    <dgm:cxn modelId="{CE933322-13BB-CE43-81BB-9B77E4D2CE5D}" type="presParOf" srcId="{7322FE78-9413-7540-8528-721F3732D3AD}" destId="{296386DB-E04F-F04A-8037-C2E75AB30FE7}" srcOrd="2" destOrd="0" presId="urn:microsoft.com/office/officeart/2005/8/layout/pyramid3"/>
    <dgm:cxn modelId="{77AE59C7-ABEA-2E40-A994-4CB8F17E0938}" type="presParOf" srcId="{296386DB-E04F-F04A-8037-C2E75AB30FE7}" destId="{296C00E7-6AD3-9146-B578-3D1678531721}" srcOrd="0" destOrd="0" presId="urn:microsoft.com/office/officeart/2005/8/layout/pyramid3"/>
    <dgm:cxn modelId="{B51DD98C-BA52-6B47-9BD4-7A002B585BCA}" type="presParOf" srcId="{296386DB-E04F-F04A-8037-C2E75AB30FE7}" destId="{1B8DF406-DC6C-0249-9A0A-F801B7791E84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56E538-27A0-F446-92E0-B983A5FAE990}" type="doc">
      <dgm:prSet loTypeId="urn:microsoft.com/office/officeart/2005/8/layout/bProcess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8375E79-9004-344D-8848-ED24528A642F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GB" sz="2000" dirty="0" smtClean="0"/>
            <a:t>Surgical pathway </a:t>
          </a:r>
          <a:endParaRPr lang="en-GB" sz="2000" i="1" u="sng" dirty="0"/>
        </a:p>
      </dgm:t>
    </dgm:pt>
    <dgm:pt modelId="{73C8ADA9-B6D6-8D4D-8A65-5239BFA51EAD}" type="parTrans" cxnId="{E54CE2DB-F378-6B42-8EE0-499FA3480637}">
      <dgm:prSet/>
      <dgm:spPr/>
      <dgm:t>
        <a:bodyPr/>
        <a:lstStyle/>
        <a:p>
          <a:endParaRPr lang="en-GB"/>
        </a:p>
      </dgm:t>
    </dgm:pt>
    <dgm:pt modelId="{4B3F5339-1B9E-0648-A48A-CFAAF5EC7974}" type="sibTrans" cxnId="{E54CE2DB-F378-6B42-8EE0-499FA3480637}">
      <dgm:prSet/>
      <dgm:spPr/>
      <dgm:t>
        <a:bodyPr/>
        <a:lstStyle/>
        <a:p>
          <a:endParaRPr lang="en-GB"/>
        </a:p>
      </dgm:t>
    </dgm:pt>
    <dgm:pt modelId="{1168C222-B5D3-DF4A-A21E-DB5A9A867672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GB" sz="2000" dirty="0" smtClean="0"/>
            <a:t>Surgical clinic </a:t>
          </a:r>
        </a:p>
        <a:p>
          <a:r>
            <a:rPr lang="en-GB" sz="2000" dirty="0" smtClean="0"/>
            <a:t>Clinical Psychology consultation</a:t>
          </a:r>
          <a:endParaRPr lang="en-GB" sz="2000" dirty="0"/>
        </a:p>
      </dgm:t>
    </dgm:pt>
    <dgm:pt modelId="{0DEA5528-27D0-BE43-8DE9-151D29D8885A}" type="parTrans" cxnId="{479C3FC4-F8A1-B04F-9B73-118CAF68AB18}">
      <dgm:prSet/>
      <dgm:spPr/>
      <dgm:t>
        <a:bodyPr/>
        <a:lstStyle/>
        <a:p>
          <a:endParaRPr lang="en-GB"/>
        </a:p>
      </dgm:t>
    </dgm:pt>
    <dgm:pt modelId="{BB474238-EED9-DA4E-89A3-2F36C92390AE}" type="sibTrans" cxnId="{479C3FC4-F8A1-B04F-9B73-118CAF68AB18}">
      <dgm:prSet/>
      <dgm:spPr/>
      <dgm:t>
        <a:bodyPr/>
        <a:lstStyle/>
        <a:p>
          <a:endParaRPr lang="en-GB"/>
        </a:p>
      </dgm:t>
    </dgm:pt>
    <dgm:pt modelId="{8C07E894-87E5-9743-9233-8C839716093F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GB" sz="1800" b="1" dirty="0" smtClean="0"/>
            <a:t>Targeted support if required (face to face, telephone, virtual)</a:t>
          </a:r>
          <a:endParaRPr lang="en-GB" sz="1800" b="1" dirty="0"/>
        </a:p>
      </dgm:t>
    </dgm:pt>
    <dgm:pt modelId="{ADA9A175-EB38-8A47-8309-D55D880240DD}" type="parTrans" cxnId="{4B5EE1D6-4579-2A44-A07E-99ADE9A66EFF}">
      <dgm:prSet/>
      <dgm:spPr/>
      <dgm:t>
        <a:bodyPr/>
        <a:lstStyle/>
        <a:p>
          <a:endParaRPr lang="en-GB"/>
        </a:p>
      </dgm:t>
    </dgm:pt>
    <dgm:pt modelId="{AAAD7697-76D1-C440-9F4B-72A4D2A9EBCF}" type="sibTrans" cxnId="{4B5EE1D6-4579-2A44-A07E-99ADE9A66EFF}">
      <dgm:prSet/>
      <dgm:spPr/>
      <dgm:t>
        <a:bodyPr/>
        <a:lstStyle/>
        <a:p>
          <a:endParaRPr lang="en-GB"/>
        </a:p>
      </dgm:t>
    </dgm:pt>
    <dgm:pt modelId="{3D95E5E7-7F96-6648-9EC7-824328890AE1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GB" sz="2000" dirty="0" smtClean="0"/>
            <a:t>Inpatient support</a:t>
          </a:r>
          <a:endParaRPr lang="en-GB" sz="2000" dirty="0"/>
        </a:p>
      </dgm:t>
    </dgm:pt>
    <dgm:pt modelId="{2C53EAB5-6029-4245-BDDF-BDB8AA8089EB}" type="parTrans" cxnId="{634F5844-BB9A-7343-AF87-73A77E357063}">
      <dgm:prSet/>
      <dgm:spPr/>
      <dgm:t>
        <a:bodyPr/>
        <a:lstStyle/>
        <a:p>
          <a:endParaRPr lang="en-GB"/>
        </a:p>
      </dgm:t>
    </dgm:pt>
    <dgm:pt modelId="{0A76E17B-8241-1940-8ADB-ED5EAE1B77EE}" type="sibTrans" cxnId="{634F5844-BB9A-7343-AF87-73A77E357063}">
      <dgm:prSet/>
      <dgm:spPr/>
      <dgm:t>
        <a:bodyPr/>
        <a:lstStyle/>
        <a:p>
          <a:endParaRPr lang="en-GB"/>
        </a:p>
      </dgm:t>
    </dgm:pt>
    <dgm:pt modelId="{068AE8C8-FB80-994D-AB19-17F160797494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GB" sz="2000" dirty="0" smtClean="0"/>
            <a:t>Follow</a:t>
          </a:r>
          <a:r>
            <a:rPr lang="en-GB" sz="2000" baseline="0" dirty="0" smtClean="0"/>
            <a:t> up support if required</a:t>
          </a:r>
          <a:endParaRPr lang="en-GB" sz="2000" dirty="0"/>
        </a:p>
      </dgm:t>
    </dgm:pt>
    <dgm:pt modelId="{16C365DE-578F-364A-9A86-1140AD7354E7}" type="parTrans" cxnId="{BBD6AB17-DC8A-3D4E-ACD0-C98D853A6124}">
      <dgm:prSet/>
      <dgm:spPr/>
      <dgm:t>
        <a:bodyPr/>
        <a:lstStyle/>
        <a:p>
          <a:endParaRPr lang="en-GB"/>
        </a:p>
      </dgm:t>
    </dgm:pt>
    <dgm:pt modelId="{3354A316-8A2A-C54D-8ADC-92C76D787C78}" type="sibTrans" cxnId="{BBD6AB17-DC8A-3D4E-ACD0-C98D853A6124}">
      <dgm:prSet/>
      <dgm:spPr/>
      <dgm:t>
        <a:bodyPr/>
        <a:lstStyle/>
        <a:p>
          <a:endParaRPr lang="en-GB"/>
        </a:p>
      </dgm:t>
    </dgm:pt>
    <dgm:pt modelId="{878BA862-8706-3440-8E89-AD1C7BC63C3F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GB" sz="1800" b="1" dirty="0" smtClean="0"/>
            <a:t>Pre admission clinic</a:t>
          </a:r>
        </a:p>
        <a:p>
          <a:r>
            <a:rPr lang="en-GB" sz="1800" b="1" dirty="0" smtClean="0"/>
            <a:t>Clinical psychology and </a:t>
          </a:r>
          <a:r>
            <a:rPr lang="en-GB" sz="1800" b="1" smtClean="0"/>
            <a:t>CNS consultation</a:t>
          </a:r>
          <a:endParaRPr lang="en-GB" sz="1800" b="1" dirty="0"/>
        </a:p>
      </dgm:t>
    </dgm:pt>
    <dgm:pt modelId="{F1903B49-EE50-0C44-90C0-74CDB3B86EE9}" type="sibTrans" cxnId="{C00046A8-3FB3-0A4F-B037-7BCA514CFC99}">
      <dgm:prSet/>
      <dgm:spPr/>
      <dgm:t>
        <a:bodyPr/>
        <a:lstStyle/>
        <a:p>
          <a:endParaRPr lang="en-GB"/>
        </a:p>
      </dgm:t>
    </dgm:pt>
    <dgm:pt modelId="{E42865F6-F652-974C-A760-E631CD339812}" type="parTrans" cxnId="{C00046A8-3FB3-0A4F-B037-7BCA514CFC99}">
      <dgm:prSet/>
      <dgm:spPr/>
      <dgm:t>
        <a:bodyPr/>
        <a:lstStyle/>
        <a:p>
          <a:endParaRPr lang="en-GB"/>
        </a:p>
      </dgm:t>
    </dgm:pt>
    <dgm:pt modelId="{39E6F009-6C59-794C-B773-D13B9DD959CE}" type="pres">
      <dgm:prSet presAssocID="{D056E538-27A0-F446-92E0-B983A5FAE99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5C75960-D284-A04E-8087-D9AC6AAC8C4A}" type="pres">
      <dgm:prSet presAssocID="{A8375E79-9004-344D-8848-ED24528A642F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7AA70BB-ADCF-C04C-BA68-CC6F255EAB98}" type="pres">
      <dgm:prSet presAssocID="{4B3F5339-1B9E-0648-A48A-CFAAF5EC7974}" presName="sibTrans" presStyleLbl="sibTrans1D1" presStyleIdx="0" presStyleCnt="5"/>
      <dgm:spPr/>
      <dgm:t>
        <a:bodyPr/>
        <a:lstStyle/>
        <a:p>
          <a:endParaRPr lang="en-GB"/>
        </a:p>
      </dgm:t>
    </dgm:pt>
    <dgm:pt modelId="{1BD81316-87F4-E34E-B4CE-5F373451C01E}" type="pres">
      <dgm:prSet presAssocID="{4B3F5339-1B9E-0648-A48A-CFAAF5EC7974}" presName="connectorText" presStyleLbl="sibTrans1D1" presStyleIdx="0" presStyleCnt="5"/>
      <dgm:spPr/>
      <dgm:t>
        <a:bodyPr/>
        <a:lstStyle/>
        <a:p>
          <a:endParaRPr lang="en-GB"/>
        </a:p>
      </dgm:t>
    </dgm:pt>
    <dgm:pt modelId="{E0C67741-B978-B24D-844E-FCB628A25819}" type="pres">
      <dgm:prSet presAssocID="{1168C222-B5D3-DF4A-A21E-DB5A9A867672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C93BE1D-A94B-0341-966D-757D892A276D}" type="pres">
      <dgm:prSet presAssocID="{BB474238-EED9-DA4E-89A3-2F36C92390AE}" presName="sibTrans" presStyleLbl="sibTrans1D1" presStyleIdx="1" presStyleCnt="5"/>
      <dgm:spPr/>
      <dgm:t>
        <a:bodyPr/>
        <a:lstStyle/>
        <a:p>
          <a:endParaRPr lang="en-GB"/>
        </a:p>
      </dgm:t>
    </dgm:pt>
    <dgm:pt modelId="{E918DA0A-E010-B74B-8815-EADD39B8B2F9}" type="pres">
      <dgm:prSet presAssocID="{BB474238-EED9-DA4E-89A3-2F36C92390AE}" presName="connectorText" presStyleLbl="sibTrans1D1" presStyleIdx="1" presStyleCnt="5"/>
      <dgm:spPr/>
      <dgm:t>
        <a:bodyPr/>
        <a:lstStyle/>
        <a:p>
          <a:endParaRPr lang="en-GB"/>
        </a:p>
      </dgm:t>
    </dgm:pt>
    <dgm:pt modelId="{A077610A-0817-FF4C-963A-A79DCA656553}" type="pres">
      <dgm:prSet presAssocID="{8C07E894-87E5-9743-9233-8C839716093F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5D225B9-EA33-D345-96AD-9E663893F206}" type="pres">
      <dgm:prSet presAssocID="{AAAD7697-76D1-C440-9F4B-72A4D2A9EBCF}" presName="sibTrans" presStyleLbl="sibTrans1D1" presStyleIdx="2" presStyleCnt="5"/>
      <dgm:spPr/>
      <dgm:t>
        <a:bodyPr/>
        <a:lstStyle/>
        <a:p>
          <a:endParaRPr lang="en-GB"/>
        </a:p>
      </dgm:t>
    </dgm:pt>
    <dgm:pt modelId="{768A125B-41A9-5E48-9862-FE3B970FCD11}" type="pres">
      <dgm:prSet presAssocID="{AAAD7697-76D1-C440-9F4B-72A4D2A9EBCF}" presName="connectorText" presStyleLbl="sibTrans1D1" presStyleIdx="2" presStyleCnt="5"/>
      <dgm:spPr/>
      <dgm:t>
        <a:bodyPr/>
        <a:lstStyle/>
        <a:p>
          <a:endParaRPr lang="en-GB"/>
        </a:p>
      </dgm:t>
    </dgm:pt>
    <dgm:pt modelId="{AF60B5AE-7F01-6B45-AD6E-668F6C7FABA7}" type="pres">
      <dgm:prSet presAssocID="{878BA862-8706-3440-8E89-AD1C7BC63C3F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3911478-E257-0045-A1C1-27706481EC3A}" type="pres">
      <dgm:prSet presAssocID="{F1903B49-EE50-0C44-90C0-74CDB3B86EE9}" presName="sibTrans" presStyleLbl="sibTrans1D1" presStyleIdx="3" presStyleCnt="5"/>
      <dgm:spPr/>
      <dgm:t>
        <a:bodyPr/>
        <a:lstStyle/>
        <a:p>
          <a:endParaRPr lang="en-GB"/>
        </a:p>
      </dgm:t>
    </dgm:pt>
    <dgm:pt modelId="{5B183DC4-2949-0040-AB54-6604DC216A73}" type="pres">
      <dgm:prSet presAssocID="{F1903B49-EE50-0C44-90C0-74CDB3B86EE9}" presName="connectorText" presStyleLbl="sibTrans1D1" presStyleIdx="3" presStyleCnt="5"/>
      <dgm:spPr/>
      <dgm:t>
        <a:bodyPr/>
        <a:lstStyle/>
        <a:p>
          <a:endParaRPr lang="en-GB"/>
        </a:p>
      </dgm:t>
    </dgm:pt>
    <dgm:pt modelId="{89C02FB7-ECF0-F147-8C67-01A725101619}" type="pres">
      <dgm:prSet presAssocID="{3D95E5E7-7F96-6648-9EC7-824328890AE1}" presName="node" presStyleLbl="node1" presStyleIdx="4" presStyleCnt="6" custScaleY="9775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6ED2021-E11E-D14A-85CD-D3E8A40FDCCA}" type="pres">
      <dgm:prSet presAssocID="{0A76E17B-8241-1940-8ADB-ED5EAE1B77EE}" presName="sibTrans" presStyleLbl="sibTrans1D1" presStyleIdx="4" presStyleCnt="5"/>
      <dgm:spPr/>
      <dgm:t>
        <a:bodyPr/>
        <a:lstStyle/>
        <a:p>
          <a:endParaRPr lang="en-GB"/>
        </a:p>
      </dgm:t>
    </dgm:pt>
    <dgm:pt modelId="{8A924080-41AF-DF4D-8DB5-B9347F392334}" type="pres">
      <dgm:prSet presAssocID="{0A76E17B-8241-1940-8ADB-ED5EAE1B77EE}" presName="connectorText" presStyleLbl="sibTrans1D1" presStyleIdx="4" presStyleCnt="5"/>
      <dgm:spPr/>
      <dgm:t>
        <a:bodyPr/>
        <a:lstStyle/>
        <a:p>
          <a:endParaRPr lang="en-GB"/>
        </a:p>
      </dgm:t>
    </dgm:pt>
    <dgm:pt modelId="{1BC8FC94-6309-C147-9F97-7F38A667412A}" type="pres">
      <dgm:prSet presAssocID="{068AE8C8-FB80-994D-AB19-17F160797494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C076532-2E14-F94E-BCE3-F4FA303DE655}" type="presOf" srcId="{4B3F5339-1B9E-0648-A48A-CFAAF5EC7974}" destId="{37AA70BB-ADCF-C04C-BA68-CC6F255EAB98}" srcOrd="0" destOrd="0" presId="urn:microsoft.com/office/officeart/2005/8/layout/bProcess3"/>
    <dgm:cxn modelId="{E54CE2DB-F378-6B42-8EE0-499FA3480637}" srcId="{D056E538-27A0-F446-92E0-B983A5FAE990}" destId="{A8375E79-9004-344D-8848-ED24528A642F}" srcOrd="0" destOrd="0" parTransId="{73C8ADA9-B6D6-8D4D-8A65-5239BFA51EAD}" sibTransId="{4B3F5339-1B9E-0648-A48A-CFAAF5EC7974}"/>
    <dgm:cxn modelId="{0F64DFFF-AC4A-F347-98A9-2B33EC76124B}" type="presOf" srcId="{BB474238-EED9-DA4E-89A3-2F36C92390AE}" destId="{E918DA0A-E010-B74B-8815-EADD39B8B2F9}" srcOrd="1" destOrd="0" presId="urn:microsoft.com/office/officeart/2005/8/layout/bProcess3"/>
    <dgm:cxn modelId="{913116C3-B0B1-864E-8C8C-117877819152}" type="presOf" srcId="{8C07E894-87E5-9743-9233-8C839716093F}" destId="{A077610A-0817-FF4C-963A-A79DCA656553}" srcOrd="0" destOrd="0" presId="urn:microsoft.com/office/officeart/2005/8/layout/bProcess3"/>
    <dgm:cxn modelId="{A7BF04C5-ECB5-644D-B549-6C96437E2609}" type="presOf" srcId="{0A76E17B-8241-1940-8ADB-ED5EAE1B77EE}" destId="{F6ED2021-E11E-D14A-85CD-D3E8A40FDCCA}" srcOrd="0" destOrd="0" presId="urn:microsoft.com/office/officeart/2005/8/layout/bProcess3"/>
    <dgm:cxn modelId="{6B27518A-D2D0-CF40-8B0A-D232FA458674}" type="presOf" srcId="{AAAD7697-76D1-C440-9F4B-72A4D2A9EBCF}" destId="{45D225B9-EA33-D345-96AD-9E663893F206}" srcOrd="0" destOrd="0" presId="urn:microsoft.com/office/officeart/2005/8/layout/bProcess3"/>
    <dgm:cxn modelId="{0220F8B0-7495-BD4F-B005-1354E66718F5}" type="presOf" srcId="{878BA862-8706-3440-8E89-AD1C7BC63C3F}" destId="{AF60B5AE-7F01-6B45-AD6E-668F6C7FABA7}" srcOrd="0" destOrd="0" presId="urn:microsoft.com/office/officeart/2005/8/layout/bProcess3"/>
    <dgm:cxn modelId="{937F8D0C-552F-8644-9624-DB6632C3F7F3}" type="presOf" srcId="{A8375E79-9004-344D-8848-ED24528A642F}" destId="{45C75960-D284-A04E-8087-D9AC6AAC8C4A}" srcOrd="0" destOrd="0" presId="urn:microsoft.com/office/officeart/2005/8/layout/bProcess3"/>
    <dgm:cxn modelId="{4B5EE1D6-4579-2A44-A07E-99ADE9A66EFF}" srcId="{D056E538-27A0-F446-92E0-B983A5FAE990}" destId="{8C07E894-87E5-9743-9233-8C839716093F}" srcOrd="2" destOrd="0" parTransId="{ADA9A175-EB38-8A47-8309-D55D880240DD}" sibTransId="{AAAD7697-76D1-C440-9F4B-72A4D2A9EBCF}"/>
    <dgm:cxn modelId="{982419EB-82EF-934A-A641-1FD28F1FAA88}" type="presOf" srcId="{BB474238-EED9-DA4E-89A3-2F36C92390AE}" destId="{CC93BE1D-A94B-0341-966D-757D892A276D}" srcOrd="0" destOrd="0" presId="urn:microsoft.com/office/officeart/2005/8/layout/bProcess3"/>
    <dgm:cxn modelId="{488F21D8-5A52-2748-AA65-8C663D4C7542}" type="presOf" srcId="{AAAD7697-76D1-C440-9F4B-72A4D2A9EBCF}" destId="{768A125B-41A9-5E48-9862-FE3B970FCD11}" srcOrd="1" destOrd="0" presId="urn:microsoft.com/office/officeart/2005/8/layout/bProcess3"/>
    <dgm:cxn modelId="{634F5844-BB9A-7343-AF87-73A77E357063}" srcId="{D056E538-27A0-F446-92E0-B983A5FAE990}" destId="{3D95E5E7-7F96-6648-9EC7-824328890AE1}" srcOrd="4" destOrd="0" parTransId="{2C53EAB5-6029-4245-BDDF-BDB8AA8089EB}" sibTransId="{0A76E17B-8241-1940-8ADB-ED5EAE1B77EE}"/>
    <dgm:cxn modelId="{1C9C6EE1-F48B-E44B-B8FB-DC544AC53B3A}" type="presOf" srcId="{3D95E5E7-7F96-6648-9EC7-824328890AE1}" destId="{89C02FB7-ECF0-F147-8C67-01A725101619}" srcOrd="0" destOrd="0" presId="urn:microsoft.com/office/officeart/2005/8/layout/bProcess3"/>
    <dgm:cxn modelId="{4D7B82BD-C1F7-614F-B704-F170BFD152D3}" type="presOf" srcId="{0A76E17B-8241-1940-8ADB-ED5EAE1B77EE}" destId="{8A924080-41AF-DF4D-8DB5-B9347F392334}" srcOrd="1" destOrd="0" presId="urn:microsoft.com/office/officeart/2005/8/layout/bProcess3"/>
    <dgm:cxn modelId="{1D1D5302-DD5F-574C-A93C-631C644F6DB7}" type="presOf" srcId="{F1903B49-EE50-0C44-90C0-74CDB3B86EE9}" destId="{D3911478-E257-0045-A1C1-27706481EC3A}" srcOrd="0" destOrd="0" presId="urn:microsoft.com/office/officeart/2005/8/layout/bProcess3"/>
    <dgm:cxn modelId="{7EEFBD16-1B90-9145-B256-B581175B8B16}" type="presOf" srcId="{1168C222-B5D3-DF4A-A21E-DB5A9A867672}" destId="{E0C67741-B978-B24D-844E-FCB628A25819}" srcOrd="0" destOrd="0" presId="urn:microsoft.com/office/officeart/2005/8/layout/bProcess3"/>
    <dgm:cxn modelId="{10915328-7A2E-644B-8828-1E697A43E64C}" type="presOf" srcId="{D056E538-27A0-F446-92E0-B983A5FAE990}" destId="{39E6F009-6C59-794C-B773-D13B9DD959CE}" srcOrd="0" destOrd="0" presId="urn:microsoft.com/office/officeart/2005/8/layout/bProcess3"/>
    <dgm:cxn modelId="{EABC7484-9F33-F343-AD1E-0C982D68B695}" type="presOf" srcId="{F1903B49-EE50-0C44-90C0-74CDB3B86EE9}" destId="{5B183DC4-2949-0040-AB54-6604DC216A73}" srcOrd="1" destOrd="0" presId="urn:microsoft.com/office/officeart/2005/8/layout/bProcess3"/>
    <dgm:cxn modelId="{F7F9BF0D-1800-4A4E-B880-9FB1F2478D78}" type="presOf" srcId="{4B3F5339-1B9E-0648-A48A-CFAAF5EC7974}" destId="{1BD81316-87F4-E34E-B4CE-5F373451C01E}" srcOrd="1" destOrd="0" presId="urn:microsoft.com/office/officeart/2005/8/layout/bProcess3"/>
    <dgm:cxn modelId="{BBD6AB17-DC8A-3D4E-ACD0-C98D853A6124}" srcId="{D056E538-27A0-F446-92E0-B983A5FAE990}" destId="{068AE8C8-FB80-994D-AB19-17F160797494}" srcOrd="5" destOrd="0" parTransId="{16C365DE-578F-364A-9A86-1140AD7354E7}" sibTransId="{3354A316-8A2A-C54D-8ADC-92C76D787C78}"/>
    <dgm:cxn modelId="{738730FD-258C-D44F-B2D0-CF76B2E59C57}" type="presOf" srcId="{068AE8C8-FB80-994D-AB19-17F160797494}" destId="{1BC8FC94-6309-C147-9F97-7F38A667412A}" srcOrd="0" destOrd="0" presId="urn:microsoft.com/office/officeart/2005/8/layout/bProcess3"/>
    <dgm:cxn modelId="{C00046A8-3FB3-0A4F-B037-7BCA514CFC99}" srcId="{D056E538-27A0-F446-92E0-B983A5FAE990}" destId="{878BA862-8706-3440-8E89-AD1C7BC63C3F}" srcOrd="3" destOrd="0" parTransId="{E42865F6-F652-974C-A760-E631CD339812}" sibTransId="{F1903B49-EE50-0C44-90C0-74CDB3B86EE9}"/>
    <dgm:cxn modelId="{479C3FC4-F8A1-B04F-9B73-118CAF68AB18}" srcId="{D056E538-27A0-F446-92E0-B983A5FAE990}" destId="{1168C222-B5D3-DF4A-A21E-DB5A9A867672}" srcOrd="1" destOrd="0" parTransId="{0DEA5528-27D0-BE43-8DE9-151D29D8885A}" sibTransId="{BB474238-EED9-DA4E-89A3-2F36C92390AE}"/>
    <dgm:cxn modelId="{789ED5DD-B938-C14B-B36A-87B93928CDB3}" type="presParOf" srcId="{39E6F009-6C59-794C-B773-D13B9DD959CE}" destId="{45C75960-D284-A04E-8087-D9AC6AAC8C4A}" srcOrd="0" destOrd="0" presId="urn:microsoft.com/office/officeart/2005/8/layout/bProcess3"/>
    <dgm:cxn modelId="{05213557-8397-404E-962E-87E550D3D8E6}" type="presParOf" srcId="{39E6F009-6C59-794C-B773-D13B9DD959CE}" destId="{37AA70BB-ADCF-C04C-BA68-CC6F255EAB98}" srcOrd="1" destOrd="0" presId="urn:microsoft.com/office/officeart/2005/8/layout/bProcess3"/>
    <dgm:cxn modelId="{5C6BB8AF-8CB3-9544-8E00-6032CA23FCEF}" type="presParOf" srcId="{37AA70BB-ADCF-C04C-BA68-CC6F255EAB98}" destId="{1BD81316-87F4-E34E-B4CE-5F373451C01E}" srcOrd="0" destOrd="0" presId="urn:microsoft.com/office/officeart/2005/8/layout/bProcess3"/>
    <dgm:cxn modelId="{66479E5C-5B6A-D248-A662-69F9CF03DF72}" type="presParOf" srcId="{39E6F009-6C59-794C-B773-D13B9DD959CE}" destId="{E0C67741-B978-B24D-844E-FCB628A25819}" srcOrd="2" destOrd="0" presId="urn:microsoft.com/office/officeart/2005/8/layout/bProcess3"/>
    <dgm:cxn modelId="{63469687-C4B5-F14F-9C6C-07B110290CF3}" type="presParOf" srcId="{39E6F009-6C59-794C-B773-D13B9DD959CE}" destId="{CC93BE1D-A94B-0341-966D-757D892A276D}" srcOrd="3" destOrd="0" presId="urn:microsoft.com/office/officeart/2005/8/layout/bProcess3"/>
    <dgm:cxn modelId="{5542C0EC-3211-8643-8E19-0182BD75944E}" type="presParOf" srcId="{CC93BE1D-A94B-0341-966D-757D892A276D}" destId="{E918DA0A-E010-B74B-8815-EADD39B8B2F9}" srcOrd="0" destOrd="0" presId="urn:microsoft.com/office/officeart/2005/8/layout/bProcess3"/>
    <dgm:cxn modelId="{2E71AD96-DC60-7348-93D5-F4062DD876F1}" type="presParOf" srcId="{39E6F009-6C59-794C-B773-D13B9DD959CE}" destId="{A077610A-0817-FF4C-963A-A79DCA656553}" srcOrd="4" destOrd="0" presId="urn:microsoft.com/office/officeart/2005/8/layout/bProcess3"/>
    <dgm:cxn modelId="{D9751432-D4C5-494F-9BCF-C97C5FE62DA9}" type="presParOf" srcId="{39E6F009-6C59-794C-B773-D13B9DD959CE}" destId="{45D225B9-EA33-D345-96AD-9E663893F206}" srcOrd="5" destOrd="0" presId="urn:microsoft.com/office/officeart/2005/8/layout/bProcess3"/>
    <dgm:cxn modelId="{A504F5D5-4161-794D-B963-3B0865A9EB1B}" type="presParOf" srcId="{45D225B9-EA33-D345-96AD-9E663893F206}" destId="{768A125B-41A9-5E48-9862-FE3B970FCD11}" srcOrd="0" destOrd="0" presId="urn:microsoft.com/office/officeart/2005/8/layout/bProcess3"/>
    <dgm:cxn modelId="{3DFDA955-C14F-C044-AFEA-020529786586}" type="presParOf" srcId="{39E6F009-6C59-794C-B773-D13B9DD959CE}" destId="{AF60B5AE-7F01-6B45-AD6E-668F6C7FABA7}" srcOrd="6" destOrd="0" presId="urn:microsoft.com/office/officeart/2005/8/layout/bProcess3"/>
    <dgm:cxn modelId="{6F044545-5EF9-2D42-9C01-0B363AD0E4F3}" type="presParOf" srcId="{39E6F009-6C59-794C-B773-D13B9DD959CE}" destId="{D3911478-E257-0045-A1C1-27706481EC3A}" srcOrd="7" destOrd="0" presId="urn:microsoft.com/office/officeart/2005/8/layout/bProcess3"/>
    <dgm:cxn modelId="{4336E2AA-47FE-1A47-AA8D-1F1942BBE540}" type="presParOf" srcId="{D3911478-E257-0045-A1C1-27706481EC3A}" destId="{5B183DC4-2949-0040-AB54-6604DC216A73}" srcOrd="0" destOrd="0" presId="urn:microsoft.com/office/officeart/2005/8/layout/bProcess3"/>
    <dgm:cxn modelId="{AA1CE5BD-814D-5F41-8F79-1F133DAB37E3}" type="presParOf" srcId="{39E6F009-6C59-794C-B773-D13B9DD959CE}" destId="{89C02FB7-ECF0-F147-8C67-01A725101619}" srcOrd="8" destOrd="0" presId="urn:microsoft.com/office/officeart/2005/8/layout/bProcess3"/>
    <dgm:cxn modelId="{06CDE69E-4B5F-954B-AAAD-B5F6D25D4584}" type="presParOf" srcId="{39E6F009-6C59-794C-B773-D13B9DD959CE}" destId="{F6ED2021-E11E-D14A-85CD-D3E8A40FDCCA}" srcOrd="9" destOrd="0" presId="urn:microsoft.com/office/officeart/2005/8/layout/bProcess3"/>
    <dgm:cxn modelId="{7A6E5649-5EFE-E943-A4FA-52BE392F07F8}" type="presParOf" srcId="{F6ED2021-E11E-D14A-85CD-D3E8A40FDCCA}" destId="{8A924080-41AF-DF4D-8DB5-B9347F392334}" srcOrd="0" destOrd="0" presId="urn:microsoft.com/office/officeart/2005/8/layout/bProcess3"/>
    <dgm:cxn modelId="{E636F2C8-9961-A94B-AE93-70C6F6906B0F}" type="presParOf" srcId="{39E6F009-6C59-794C-B773-D13B9DD959CE}" destId="{1BC8FC94-6309-C147-9F97-7F38A667412A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0B98BB-6F87-FE48-AA01-3528D4517012}">
      <dsp:nvSpPr>
        <dsp:cNvPr id="0" name=""/>
        <dsp:cNvSpPr/>
      </dsp:nvSpPr>
      <dsp:spPr>
        <a:xfrm rot="10800000">
          <a:off x="0" y="0"/>
          <a:ext cx="8128000" cy="1806222"/>
        </a:xfrm>
        <a:prstGeom prst="trapezoid">
          <a:avLst>
            <a:gd name="adj" fmla="val 7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chemeClr val="bg1"/>
              </a:solidFill>
            </a:rPr>
            <a:t>Resources for all clinicians and families (32 toolkits, support </a:t>
          </a:r>
          <a:r>
            <a:rPr lang="en-US" sz="2600" kern="1200" dirty="0" err="1" smtClean="0">
              <a:solidFill>
                <a:schemeClr val="bg1"/>
              </a:solidFill>
            </a:rPr>
            <a:t>digibook</a:t>
          </a:r>
          <a:r>
            <a:rPr lang="en-US" sz="2600" kern="1200" dirty="0" smtClean="0">
              <a:solidFill>
                <a:schemeClr val="bg1"/>
              </a:solidFill>
            </a:rPr>
            <a:t>, 9 visual pathways)</a:t>
          </a:r>
          <a:endParaRPr lang="en-US" sz="2600" kern="1200" dirty="0">
            <a:solidFill>
              <a:schemeClr val="bg1"/>
            </a:solidFill>
          </a:endParaRPr>
        </a:p>
      </dsp:txBody>
      <dsp:txXfrm rot="-10800000">
        <a:off x="1422399" y="0"/>
        <a:ext cx="5283200" cy="1806222"/>
      </dsp:txXfrm>
    </dsp:sp>
    <dsp:sp modelId="{16FB99ED-2281-C043-9985-B27415260A87}">
      <dsp:nvSpPr>
        <dsp:cNvPr id="0" name=""/>
        <dsp:cNvSpPr/>
      </dsp:nvSpPr>
      <dsp:spPr>
        <a:xfrm rot="10800000">
          <a:off x="1354666" y="1806222"/>
          <a:ext cx="5418666" cy="1806222"/>
        </a:xfrm>
        <a:prstGeom prst="trapezoid">
          <a:avLst>
            <a:gd name="adj" fmla="val 7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rgbClr val="FFFFFF"/>
              </a:solidFill>
            </a:rPr>
            <a:t>Embedding psychology in existing clinics, teaching training and consultation </a:t>
          </a:r>
          <a:endParaRPr lang="en-US" sz="2600" kern="1200" dirty="0">
            <a:solidFill>
              <a:srgbClr val="FFFFFF"/>
            </a:solidFill>
          </a:endParaRPr>
        </a:p>
      </dsp:txBody>
      <dsp:txXfrm rot="-10800000">
        <a:off x="2302933" y="1806222"/>
        <a:ext cx="3522133" cy="1806222"/>
      </dsp:txXfrm>
    </dsp:sp>
    <dsp:sp modelId="{296C00E7-6AD3-9146-B578-3D1678531721}">
      <dsp:nvSpPr>
        <dsp:cNvPr id="0" name=""/>
        <dsp:cNvSpPr/>
      </dsp:nvSpPr>
      <dsp:spPr>
        <a:xfrm rot="10800000">
          <a:off x="2709333" y="3612444"/>
          <a:ext cx="2709333" cy="1806222"/>
        </a:xfrm>
        <a:prstGeom prst="trapezoid">
          <a:avLst>
            <a:gd name="adj" fmla="val 7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 dirty="0">
            <a:solidFill>
              <a:schemeClr val="bg1"/>
            </a:solidFill>
          </a:endParaRPr>
        </a:p>
      </dsp:txBody>
      <dsp:txXfrm rot="-10800000">
        <a:off x="2709333" y="3612444"/>
        <a:ext cx="2709333" cy="18062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AA70BB-ADCF-C04C-BA68-CC6F255EAB98}">
      <dsp:nvSpPr>
        <dsp:cNvPr id="0" name=""/>
        <dsp:cNvSpPr/>
      </dsp:nvSpPr>
      <dsp:spPr>
        <a:xfrm>
          <a:off x="2249963" y="860049"/>
          <a:ext cx="48506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5062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2479603" y="903188"/>
        <a:ext cx="25783" cy="5161"/>
      </dsp:txXfrm>
    </dsp:sp>
    <dsp:sp modelId="{45C75960-D284-A04E-8087-D9AC6AAC8C4A}">
      <dsp:nvSpPr>
        <dsp:cNvPr id="0" name=""/>
        <dsp:cNvSpPr/>
      </dsp:nvSpPr>
      <dsp:spPr>
        <a:xfrm>
          <a:off x="9753" y="233166"/>
          <a:ext cx="2242010" cy="1345206"/>
        </a:xfrm>
        <a:prstGeom prst="rect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Surgical pathway </a:t>
          </a:r>
          <a:endParaRPr lang="en-GB" sz="2000" i="1" u="sng" kern="1200" dirty="0"/>
        </a:p>
      </dsp:txBody>
      <dsp:txXfrm>
        <a:off x="9753" y="233166"/>
        <a:ext cx="2242010" cy="1345206"/>
      </dsp:txXfrm>
    </dsp:sp>
    <dsp:sp modelId="{CC93BE1D-A94B-0341-966D-757D892A276D}">
      <dsp:nvSpPr>
        <dsp:cNvPr id="0" name=""/>
        <dsp:cNvSpPr/>
      </dsp:nvSpPr>
      <dsp:spPr>
        <a:xfrm>
          <a:off x="5007636" y="860049"/>
          <a:ext cx="48506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5062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5237276" y="903188"/>
        <a:ext cx="25783" cy="5161"/>
      </dsp:txXfrm>
    </dsp:sp>
    <dsp:sp modelId="{E0C67741-B978-B24D-844E-FCB628A25819}">
      <dsp:nvSpPr>
        <dsp:cNvPr id="0" name=""/>
        <dsp:cNvSpPr/>
      </dsp:nvSpPr>
      <dsp:spPr>
        <a:xfrm>
          <a:off x="2767426" y="233166"/>
          <a:ext cx="2242010" cy="1345206"/>
        </a:xfrm>
        <a:prstGeom prst="rect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Surgical clinic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Clinical Psychology consultation</a:t>
          </a:r>
          <a:endParaRPr lang="en-GB" sz="2000" kern="1200" dirty="0"/>
        </a:p>
      </dsp:txBody>
      <dsp:txXfrm>
        <a:off x="2767426" y="233166"/>
        <a:ext cx="2242010" cy="1345206"/>
      </dsp:txXfrm>
    </dsp:sp>
    <dsp:sp modelId="{45D225B9-EA33-D345-96AD-9E663893F206}">
      <dsp:nvSpPr>
        <dsp:cNvPr id="0" name=""/>
        <dsp:cNvSpPr/>
      </dsp:nvSpPr>
      <dsp:spPr>
        <a:xfrm>
          <a:off x="1130758" y="1576572"/>
          <a:ext cx="5515345" cy="485062"/>
        </a:xfrm>
        <a:custGeom>
          <a:avLst/>
          <a:gdLst/>
          <a:ahLst/>
          <a:cxnLst/>
          <a:rect l="0" t="0" r="0" b="0"/>
          <a:pathLst>
            <a:path>
              <a:moveTo>
                <a:pt x="5515345" y="0"/>
              </a:moveTo>
              <a:lnTo>
                <a:pt x="5515345" y="259631"/>
              </a:lnTo>
              <a:lnTo>
                <a:pt x="0" y="259631"/>
              </a:lnTo>
              <a:lnTo>
                <a:pt x="0" y="485062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3749946" y="1816523"/>
        <a:ext cx="276969" cy="5161"/>
      </dsp:txXfrm>
    </dsp:sp>
    <dsp:sp modelId="{A077610A-0817-FF4C-963A-A79DCA656553}">
      <dsp:nvSpPr>
        <dsp:cNvPr id="0" name=""/>
        <dsp:cNvSpPr/>
      </dsp:nvSpPr>
      <dsp:spPr>
        <a:xfrm>
          <a:off x="5525099" y="233166"/>
          <a:ext cx="2242010" cy="1345206"/>
        </a:xfrm>
        <a:prstGeom prst="rect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Targeted support if required (face to face, telephone, virtual)</a:t>
          </a:r>
          <a:endParaRPr lang="en-GB" sz="1800" b="1" kern="1200" dirty="0"/>
        </a:p>
      </dsp:txBody>
      <dsp:txXfrm>
        <a:off x="5525099" y="233166"/>
        <a:ext cx="2242010" cy="1345206"/>
      </dsp:txXfrm>
    </dsp:sp>
    <dsp:sp modelId="{D3911478-E257-0045-A1C1-27706481EC3A}">
      <dsp:nvSpPr>
        <dsp:cNvPr id="0" name=""/>
        <dsp:cNvSpPr/>
      </dsp:nvSpPr>
      <dsp:spPr>
        <a:xfrm>
          <a:off x="2249963" y="2720918"/>
          <a:ext cx="48506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5062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2479603" y="2764057"/>
        <a:ext cx="25783" cy="5161"/>
      </dsp:txXfrm>
    </dsp:sp>
    <dsp:sp modelId="{AF60B5AE-7F01-6B45-AD6E-668F6C7FABA7}">
      <dsp:nvSpPr>
        <dsp:cNvPr id="0" name=""/>
        <dsp:cNvSpPr/>
      </dsp:nvSpPr>
      <dsp:spPr>
        <a:xfrm>
          <a:off x="9753" y="2094035"/>
          <a:ext cx="2242010" cy="1345206"/>
        </a:xfrm>
        <a:prstGeom prst="rect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Pre admission clinic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Clinical psychology and </a:t>
          </a:r>
          <a:r>
            <a:rPr lang="en-GB" sz="1800" b="1" kern="1200" smtClean="0"/>
            <a:t>CNS consultation</a:t>
          </a:r>
          <a:endParaRPr lang="en-GB" sz="1800" b="1" kern="1200" dirty="0"/>
        </a:p>
      </dsp:txBody>
      <dsp:txXfrm>
        <a:off x="9753" y="2094035"/>
        <a:ext cx="2242010" cy="1345206"/>
      </dsp:txXfrm>
    </dsp:sp>
    <dsp:sp modelId="{F6ED2021-E11E-D14A-85CD-D3E8A40FDCCA}">
      <dsp:nvSpPr>
        <dsp:cNvPr id="0" name=""/>
        <dsp:cNvSpPr/>
      </dsp:nvSpPr>
      <dsp:spPr>
        <a:xfrm>
          <a:off x="5007636" y="2720918"/>
          <a:ext cx="48506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5062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5237276" y="2764057"/>
        <a:ext cx="25783" cy="5161"/>
      </dsp:txXfrm>
    </dsp:sp>
    <dsp:sp modelId="{89C02FB7-ECF0-F147-8C67-01A725101619}">
      <dsp:nvSpPr>
        <dsp:cNvPr id="0" name=""/>
        <dsp:cNvSpPr/>
      </dsp:nvSpPr>
      <dsp:spPr>
        <a:xfrm>
          <a:off x="2767426" y="2109114"/>
          <a:ext cx="2242010" cy="1315046"/>
        </a:xfrm>
        <a:prstGeom prst="rect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Inpatient support</a:t>
          </a:r>
          <a:endParaRPr lang="en-GB" sz="2000" kern="1200" dirty="0"/>
        </a:p>
      </dsp:txBody>
      <dsp:txXfrm>
        <a:off x="2767426" y="2109114"/>
        <a:ext cx="2242010" cy="1315046"/>
      </dsp:txXfrm>
    </dsp:sp>
    <dsp:sp modelId="{1BC8FC94-6309-C147-9F97-7F38A667412A}">
      <dsp:nvSpPr>
        <dsp:cNvPr id="0" name=""/>
        <dsp:cNvSpPr/>
      </dsp:nvSpPr>
      <dsp:spPr>
        <a:xfrm>
          <a:off x="5525099" y="2094035"/>
          <a:ext cx="2242010" cy="1345206"/>
        </a:xfrm>
        <a:prstGeom prst="rect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Follow</a:t>
          </a:r>
          <a:r>
            <a:rPr lang="en-GB" sz="2000" kern="1200" baseline="0" dirty="0" smtClean="0"/>
            <a:t> up support if required</a:t>
          </a:r>
          <a:endParaRPr lang="en-GB" sz="2000" kern="1200" dirty="0"/>
        </a:p>
      </dsp:txBody>
      <dsp:txXfrm>
        <a:off x="5525099" y="2094035"/>
        <a:ext cx="2242010" cy="1345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3/9/2015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62D3E2-7448-4118-9D0D-7F4B8E65A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104908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3/9/2015</a:t>
            </a: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4A507E-BB74-4032-9A1B-68F4FD528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55738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Templates – with all relevant standards (adults </a:t>
            </a:r>
            <a:r>
              <a:rPr lang="en-GB" dirty="0" err="1" smtClean="0"/>
              <a:t>paeds</a:t>
            </a:r>
            <a:r>
              <a:rPr lang="en-GB" baseline="0" dirty="0" smtClean="0"/>
              <a:t> L1-L3)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3/9/2015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A507E-BB74-4032-9A1B-68F4FD52891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774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3/9/2015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A507E-BB74-4032-9A1B-68F4FD52891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774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Lots of ideas on how to improve… </a:t>
            </a:r>
          </a:p>
          <a:p>
            <a:r>
              <a:rPr lang="en-GB" dirty="0" smtClean="0"/>
              <a:t>Email/electronically/automatically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3/9/2015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A507E-BB74-4032-9A1B-68F4FD52891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087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Lots of ideas on how to improve… </a:t>
            </a:r>
          </a:p>
          <a:p>
            <a:r>
              <a:rPr lang="en-GB" dirty="0" smtClean="0"/>
              <a:t>Email/electronically/automatically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3/9/2015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A507E-BB74-4032-9A1B-68F4FD52891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087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Boeing 12 column grid" hidden="1"/>
          <p:cNvGrpSpPr/>
          <p:nvPr userDrawn="1"/>
        </p:nvGrpSpPr>
        <p:grpSpPr>
          <a:xfrm>
            <a:off x="-1590" y="-6713"/>
            <a:ext cx="12192015" cy="6858000"/>
            <a:chOff x="-3" y="0"/>
            <a:chExt cx="9144011" cy="6858000"/>
          </a:xfrm>
        </p:grpSpPr>
        <p:sp>
          <p:nvSpPr>
            <p:cNvPr id="123" name="Freeform 2"/>
            <p:cNvSpPr>
              <a:spLocks/>
            </p:cNvSpPr>
            <p:nvPr/>
          </p:nvSpPr>
          <p:spPr bwMode="auto">
            <a:xfrm>
              <a:off x="467170" y="6638306"/>
              <a:ext cx="8497925" cy="1064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4"/>
                </a:cxn>
                <a:cxn ang="0">
                  <a:pos x="779" y="284"/>
                </a:cxn>
                <a:cxn ang="0">
                  <a:pos x="779" y="0"/>
                </a:cxn>
              </a:cxnLst>
              <a:rect l="0" t="0" r="r" b="b"/>
              <a:pathLst>
                <a:path w="779" h="284">
                  <a:moveTo>
                    <a:pt x="0" y="0"/>
                  </a:moveTo>
                  <a:lnTo>
                    <a:pt x="0" y="284"/>
                  </a:lnTo>
                  <a:lnTo>
                    <a:pt x="779" y="284"/>
                  </a:lnTo>
                  <a:lnTo>
                    <a:pt x="779" y="0"/>
                  </a:lnTo>
                </a:path>
              </a:pathLst>
            </a:cu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24" name="Straight Connector 123"/>
            <p:cNvCxnSpPr/>
            <p:nvPr/>
          </p:nvCxnSpPr>
          <p:spPr>
            <a:xfrm>
              <a:off x="0" y="2178281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0" y="2391170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6" name="Straight Connector 125"/>
            <p:cNvCxnSpPr/>
            <p:nvPr userDrawn="1"/>
          </p:nvCxnSpPr>
          <p:spPr>
            <a:xfrm>
              <a:off x="0" y="4463773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7" name="Straight Connector 126"/>
            <p:cNvCxnSpPr/>
            <p:nvPr userDrawn="1"/>
          </p:nvCxnSpPr>
          <p:spPr>
            <a:xfrm>
              <a:off x="0" y="4680061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8" name="Rectangle 127"/>
            <p:cNvSpPr/>
            <p:nvPr/>
          </p:nvSpPr>
          <p:spPr>
            <a:xfrm>
              <a:off x="465826" y="456356"/>
              <a:ext cx="8220974" cy="5944444"/>
            </a:xfrm>
            <a:prstGeom prst="rect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29" name="Straight Connector 128"/>
            <p:cNvCxnSpPr/>
            <p:nvPr/>
          </p:nvCxnSpPr>
          <p:spPr>
            <a:xfrm>
              <a:off x="-3" y="2284726"/>
              <a:ext cx="9143998" cy="0"/>
            </a:xfrm>
            <a:prstGeom prst="line">
              <a:avLst/>
            </a:prstGeom>
            <a:noFill/>
            <a:ln w="190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380" y="3429000"/>
              <a:ext cx="9143628" cy="7005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-3" y="4572000"/>
              <a:ext cx="9143998" cy="0"/>
            </a:xfrm>
            <a:prstGeom prst="line">
              <a:avLst/>
            </a:prstGeom>
            <a:noFill/>
            <a:ln w="190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4570813" y="0"/>
              <a:ext cx="0" cy="685800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133" name="Group 37"/>
            <p:cNvGrpSpPr/>
            <p:nvPr/>
          </p:nvGrpSpPr>
          <p:grpSpPr>
            <a:xfrm>
              <a:off x="1001322" y="0"/>
              <a:ext cx="7134890" cy="6858000"/>
              <a:chOff x="595620" y="0"/>
              <a:chExt cx="7935974" cy="5943600"/>
            </a:xfrm>
          </p:grpSpPr>
          <p:cxnSp>
            <p:nvCxnSpPr>
              <p:cNvPr id="151" name="Straight Connector 20"/>
              <p:cNvCxnSpPr/>
              <p:nvPr/>
            </p:nvCxnSpPr>
            <p:spPr>
              <a:xfrm>
                <a:off x="59562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2" name="Straight Connector 15"/>
              <p:cNvCxnSpPr/>
              <p:nvPr/>
            </p:nvCxnSpPr>
            <p:spPr>
              <a:xfrm>
                <a:off x="7663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>
                <a:off x="137305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>
                <a:off x="232110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>
                <a:off x="3703236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>
                <a:off x="44809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464452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>
                <a:off x="525702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>
                <a:off x="5420405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>
                <a:off x="6026204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1" name="Straight Connector 160"/>
              <p:cNvCxnSpPr/>
              <p:nvPr userDrawn="1"/>
            </p:nvCxnSpPr>
            <p:spPr>
              <a:xfrm>
                <a:off x="1542111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2" name="Straight Connector 161"/>
              <p:cNvCxnSpPr/>
              <p:nvPr userDrawn="1"/>
            </p:nvCxnSpPr>
            <p:spPr>
              <a:xfrm>
                <a:off x="213540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3" name="Straight Connector 162"/>
              <p:cNvCxnSpPr/>
              <p:nvPr userDrawn="1"/>
            </p:nvCxnSpPr>
            <p:spPr>
              <a:xfrm>
                <a:off x="309744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4" name="Straight Connector 163"/>
              <p:cNvCxnSpPr/>
              <p:nvPr userDrawn="1"/>
            </p:nvCxnSpPr>
            <p:spPr>
              <a:xfrm>
                <a:off x="2925808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5" name="Straight Connector 164"/>
              <p:cNvCxnSpPr/>
              <p:nvPr userDrawn="1"/>
            </p:nvCxnSpPr>
            <p:spPr>
              <a:xfrm>
                <a:off x="386735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6" name="Straight Connector 165"/>
              <p:cNvCxnSpPr/>
              <p:nvPr userDrawn="1"/>
            </p:nvCxnSpPr>
            <p:spPr>
              <a:xfrm>
                <a:off x="620417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7" name="Straight Connector 166"/>
              <p:cNvCxnSpPr/>
              <p:nvPr userDrawn="1"/>
            </p:nvCxnSpPr>
            <p:spPr>
              <a:xfrm>
                <a:off x="68118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8" name="Straight Connector 167"/>
              <p:cNvCxnSpPr/>
              <p:nvPr userDrawn="1"/>
            </p:nvCxnSpPr>
            <p:spPr>
              <a:xfrm>
                <a:off x="6977246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9" name="Straight Connector 168"/>
              <p:cNvCxnSpPr/>
              <p:nvPr userDrawn="1"/>
            </p:nvCxnSpPr>
            <p:spPr>
              <a:xfrm>
                <a:off x="758791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0" name="Straight Connector 169"/>
              <p:cNvCxnSpPr/>
              <p:nvPr userDrawn="1"/>
            </p:nvCxnSpPr>
            <p:spPr>
              <a:xfrm>
                <a:off x="7749645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1" name="Straight Connector 170"/>
              <p:cNvCxnSpPr/>
              <p:nvPr userDrawn="1"/>
            </p:nvCxnSpPr>
            <p:spPr>
              <a:xfrm>
                <a:off x="836603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2" name="Straight Connector 171"/>
              <p:cNvCxnSpPr/>
              <p:nvPr userDrawn="1"/>
            </p:nvCxnSpPr>
            <p:spPr>
              <a:xfrm>
                <a:off x="8531594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34" name="Freeform 133"/>
            <p:cNvSpPr/>
            <p:nvPr/>
          </p:nvSpPr>
          <p:spPr>
            <a:xfrm>
              <a:off x="6417955" y="467138"/>
              <a:ext cx="2268894" cy="138287"/>
            </a:xfrm>
            <a:custGeom>
              <a:avLst/>
              <a:gdLst>
                <a:gd name="connsiteX0" fmla="*/ 1971675 w 1971675"/>
                <a:gd name="connsiteY0" fmla="*/ 0 h 152400"/>
                <a:gd name="connsiteX1" fmla="*/ 1971675 w 1971675"/>
                <a:gd name="connsiteY1" fmla="*/ 142875 h 152400"/>
                <a:gd name="connsiteX2" fmla="*/ 0 w 1971675"/>
                <a:gd name="connsiteY2" fmla="*/ 152400 h 152400"/>
                <a:gd name="connsiteX0" fmla="*/ 1971675 w 1971675"/>
                <a:gd name="connsiteY0" fmla="*/ 0 h 144517"/>
                <a:gd name="connsiteX1" fmla="*/ 1971675 w 1971675"/>
                <a:gd name="connsiteY1" fmla="*/ 142875 h 144517"/>
                <a:gd name="connsiteX2" fmla="*/ 0 w 1971675"/>
                <a:gd name="connsiteY2" fmla="*/ 144517 h 144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1675" h="144517">
                  <a:moveTo>
                    <a:pt x="1971675" y="0"/>
                  </a:moveTo>
                  <a:lnTo>
                    <a:pt x="1971675" y="142875"/>
                  </a:lnTo>
                  <a:lnTo>
                    <a:pt x="0" y="144517"/>
                  </a:lnTo>
                </a:path>
              </a:pathLst>
            </a:cu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35" name="Straight Connector 134"/>
            <p:cNvCxnSpPr/>
            <p:nvPr userDrawn="1"/>
          </p:nvCxnSpPr>
          <p:spPr>
            <a:xfrm>
              <a:off x="0" y="759628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 userDrawn="1"/>
          </p:nvCxnSpPr>
          <p:spPr>
            <a:xfrm>
              <a:off x="0" y="1520764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 userDrawn="1"/>
          </p:nvCxnSpPr>
          <p:spPr>
            <a:xfrm>
              <a:off x="0" y="3047137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 userDrawn="1"/>
          </p:nvCxnSpPr>
          <p:spPr>
            <a:xfrm>
              <a:off x="0" y="380827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 userDrawn="1"/>
          </p:nvCxnSpPr>
          <p:spPr>
            <a:xfrm>
              <a:off x="0" y="533766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 userDrawn="1"/>
          </p:nvCxnSpPr>
          <p:spPr>
            <a:xfrm>
              <a:off x="0" y="6098799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 userDrawn="1"/>
          </p:nvCxnSpPr>
          <p:spPr>
            <a:xfrm>
              <a:off x="8980098" y="759628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 userDrawn="1"/>
          </p:nvCxnSpPr>
          <p:spPr>
            <a:xfrm>
              <a:off x="8980098" y="1520764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 userDrawn="1"/>
          </p:nvCxnSpPr>
          <p:spPr>
            <a:xfrm>
              <a:off x="8980098" y="3047137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 userDrawn="1"/>
          </p:nvCxnSpPr>
          <p:spPr>
            <a:xfrm>
              <a:off x="8980098" y="380827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 userDrawn="1"/>
          </p:nvCxnSpPr>
          <p:spPr>
            <a:xfrm>
              <a:off x="8980098" y="533766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 userDrawn="1"/>
          </p:nvCxnSpPr>
          <p:spPr>
            <a:xfrm>
              <a:off x="8980098" y="6098799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 userDrawn="1"/>
          </p:nvCxnSpPr>
          <p:spPr>
            <a:xfrm flipH="1">
              <a:off x="7418717" y="4572000"/>
              <a:ext cx="1725283" cy="2286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 userDrawn="1"/>
          </p:nvCxnSpPr>
          <p:spPr>
            <a:xfrm flipH="1">
              <a:off x="5693434" y="2277373"/>
              <a:ext cx="3450568" cy="4572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 userDrawn="1"/>
          </p:nvCxnSpPr>
          <p:spPr>
            <a:xfrm flipH="1">
              <a:off x="6556076" y="3429000"/>
              <a:ext cx="2587926" cy="3429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 userDrawn="1"/>
          </p:nvCxnSpPr>
          <p:spPr>
            <a:xfrm>
              <a:off x="0" y="1097208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430410" y="4118994"/>
            <a:ext cx="9682171" cy="860581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ts val="6300"/>
              </a:lnSpc>
              <a:defRPr sz="5100" b="1" kern="1200" spc="-25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2" hasCustomPrompt="1"/>
          </p:nvPr>
        </p:nvSpPr>
        <p:spPr>
          <a:xfrm>
            <a:off x="441325" y="5004995"/>
            <a:ext cx="9671256" cy="523875"/>
          </a:xfrm>
        </p:spPr>
        <p:txBody>
          <a:bodyPr/>
          <a:lstStyle>
            <a:lvl1pPr marL="0" indent="0">
              <a:buFontTx/>
              <a:buNone/>
              <a:defRPr b="1" kern="1200" spc="-20" baseline="0">
                <a:solidFill>
                  <a:schemeClr val="accent6"/>
                </a:solidFill>
              </a:defRPr>
            </a:lvl1pPr>
          </a:lstStyle>
          <a:p>
            <a:pPr marL="227013" marR="0" lvl="0" indent="-227013" algn="l" defTabSz="820738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3"/>
          </p:nvPr>
        </p:nvSpPr>
        <p:spPr>
          <a:xfrm>
            <a:off x="472480" y="5733256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0261AF-D39F-EC42-8AAA-179F004E1E0F}" type="datetime4">
              <a:rPr lang="en-GB" smtClean="0"/>
              <a:pPr/>
              <a:t>01 February 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0846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Boeing 12 column grid" hidden="1"/>
          <p:cNvGrpSpPr/>
          <p:nvPr userDrawn="1"/>
        </p:nvGrpSpPr>
        <p:grpSpPr>
          <a:xfrm>
            <a:off x="-1590" y="-6713"/>
            <a:ext cx="12192015" cy="6858000"/>
            <a:chOff x="-3" y="0"/>
            <a:chExt cx="9144011" cy="6858000"/>
          </a:xfrm>
        </p:grpSpPr>
        <p:sp>
          <p:nvSpPr>
            <p:cNvPr id="123" name="Freeform 2"/>
            <p:cNvSpPr>
              <a:spLocks/>
            </p:cNvSpPr>
            <p:nvPr/>
          </p:nvSpPr>
          <p:spPr bwMode="auto">
            <a:xfrm>
              <a:off x="467170" y="6638306"/>
              <a:ext cx="8497925" cy="1064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4"/>
                </a:cxn>
                <a:cxn ang="0">
                  <a:pos x="779" y="284"/>
                </a:cxn>
                <a:cxn ang="0">
                  <a:pos x="779" y="0"/>
                </a:cxn>
              </a:cxnLst>
              <a:rect l="0" t="0" r="r" b="b"/>
              <a:pathLst>
                <a:path w="779" h="284">
                  <a:moveTo>
                    <a:pt x="0" y="0"/>
                  </a:moveTo>
                  <a:lnTo>
                    <a:pt x="0" y="284"/>
                  </a:lnTo>
                  <a:lnTo>
                    <a:pt x="779" y="284"/>
                  </a:lnTo>
                  <a:lnTo>
                    <a:pt x="779" y="0"/>
                  </a:lnTo>
                </a:path>
              </a:pathLst>
            </a:cu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FFFFFF"/>
                </a:solidFill>
                <a:latin typeface="Arial"/>
              </a:endParaRPr>
            </a:p>
          </p:txBody>
        </p:sp>
        <p:cxnSp>
          <p:nvCxnSpPr>
            <p:cNvPr id="124" name="Straight Connector 123"/>
            <p:cNvCxnSpPr/>
            <p:nvPr/>
          </p:nvCxnSpPr>
          <p:spPr>
            <a:xfrm>
              <a:off x="0" y="2178281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0" y="2391170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6" name="Straight Connector 125"/>
            <p:cNvCxnSpPr/>
            <p:nvPr userDrawn="1"/>
          </p:nvCxnSpPr>
          <p:spPr>
            <a:xfrm>
              <a:off x="0" y="4463773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7" name="Straight Connector 126"/>
            <p:cNvCxnSpPr/>
            <p:nvPr userDrawn="1"/>
          </p:nvCxnSpPr>
          <p:spPr>
            <a:xfrm>
              <a:off x="0" y="4680061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8" name="Rectangle 127"/>
            <p:cNvSpPr/>
            <p:nvPr/>
          </p:nvSpPr>
          <p:spPr>
            <a:xfrm>
              <a:off x="465826" y="456356"/>
              <a:ext cx="8220974" cy="5944444"/>
            </a:xfrm>
            <a:prstGeom prst="rect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Arial"/>
              </a:endParaRPr>
            </a:p>
          </p:txBody>
        </p:sp>
        <p:cxnSp>
          <p:nvCxnSpPr>
            <p:cNvPr id="129" name="Straight Connector 128"/>
            <p:cNvCxnSpPr/>
            <p:nvPr/>
          </p:nvCxnSpPr>
          <p:spPr>
            <a:xfrm>
              <a:off x="-3" y="2284726"/>
              <a:ext cx="9143998" cy="0"/>
            </a:xfrm>
            <a:prstGeom prst="line">
              <a:avLst/>
            </a:prstGeom>
            <a:noFill/>
            <a:ln w="190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380" y="3429000"/>
              <a:ext cx="9143628" cy="7005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-3" y="4572000"/>
              <a:ext cx="9143998" cy="0"/>
            </a:xfrm>
            <a:prstGeom prst="line">
              <a:avLst/>
            </a:prstGeom>
            <a:noFill/>
            <a:ln w="190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4570813" y="0"/>
              <a:ext cx="0" cy="685800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133" name="Group 37"/>
            <p:cNvGrpSpPr/>
            <p:nvPr/>
          </p:nvGrpSpPr>
          <p:grpSpPr>
            <a:xfrm>
              <a:off x="1001322" y="0"/>
              <a:ext cx="7134890" cy="6858000"/>
              <a:chOff x="595620" y="0"/>
              <a:chExt cx="7935974" cy="5943600"/>
            </a:xfrm>
          </p:grpSpPr>
          <p:cxnSp>
            <p:nvCxnSpPr>
              <p:cNvPr id="151" name="Straight Connector 20"/>
              <p:cNvCxnSpPr/>
              <p:nvPr/>
            </p:nvCxnSpPr>
            <p:spPr>
              <a:xfrm>
                <a:off x="59562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2" name="Straight Connector 15"/>
              <p:cNvCxnSpPr/>
              <p:nvPr/>
            </p:nvCxnSpPr>
            <p:spPr>
              <a:xfrm>
                <a:off x="7663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>
                <a:off x="137305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>
                <a:off x="232110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>
                <a:off x="3703236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>
                <a:off x="44809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464452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>
                <a:off x="525702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>
                <a:off x="5420405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>
                <a:off x="6026204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1" name="Straight Connector 160"/>
              <p:cNvCxnSpPr/>
              <p:nvPr userDrawn="1"/>
            </p:nvCxnSpPr>
            <p:spPr>
              <a:xfrm>
                <a:off x="1542111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2" name="Straight Connector 161"/>
              <p:cNvCxnSpPr/>
              <p:nvPr userDrawn="1"/>
            </p:nvCxnSpPr>
            <p:spPr>
              <a:xfrm>
                <a:off x="213540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3" name="Straight Connector 162"/>
              <p:cNvCxnSpPr/>
              <p:nvPr userDrawn="1"/>
            </p:nvCxnSpPr>
            <p:spPr>
              <a:xfrm>
                <a:off x="309744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4" name="Straight Connector 163"/>
              <p:cNvCxnSpPr/>
              <p:nvPr userDrawn="1"/>
            </p:nvCxnSpPr>
            <p:spPr>
              <a:xfrm>
                <a:off x="2925808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5" name="Straight Connector 164"/>
              <p:cNvCxnSpPr/>
              <p:nvPr userDrawn="1"/>
            </p:nvCxnSpPr>
            <p:spPr>
              <a:xfrm>
                <a:off x="386735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6" name="Straight Connector 165"/>
              <p:cNvCxnSpPr/>
              <p:nvPr userDrawn="1"/>
            </p:nvCxnSpPr>
            <p:spPr>
              <a:xfrm>
                <a:off x="620417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7" name="Straight Connector 166"/>
              <p:cNvCxnSpPr/>
              <p:nvPr userDrawn="1"/>
            </p:nvCxnSpPr>
            <p:spPr>
              <a:xfrm>
                <a:off x="68118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8" name="Straight Connector 167"/>
              <p:cNvCxnSpPr/>
              <p:nvPr userDrawn="1"/>
            </p:nvCxnSpPr>
            <p:spPr>
              <a:xfrm>
                <a:off x="6977246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9" name="Straight Connector 168"/>
              <p:cNvCxnSpPr/>
              <p:nvPr userDrawn="1"/>
            </p:nvCxnSpPr>
            <p:spPr>
              <a:xfrm>
                <a:off x="758791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0" name="Straight Connector 169"/>
              <p:cNvCxnSpPr/>
              <p:nvPr userDrawn="1"/>
            </p:nvCxnSpPr>
            <p:spPr>
              <a:xfrm>
                <a:off x="7749645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1" name="Straight Connector 170"/>
              <p:cNvCxnSpPr/>
              <p:nvPr userDrawn="1"/>
            </p:nvCxnSpPr>
            <p:spPr>
              <a:xfrm>
                <a:off x="836603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2" name="Straight Connector 171"/>
              <p:cNvCxnSpPr/>
              <p:nvPr userDrawn="1"/>
            </p:nvCxnSpPr>
            <p:spPr>
              <a:xfrm>
                <a:off x="8531594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34" name="Freeform 133"/>
            <p:cNvSpPr/>
            <p:nvPr/>
          </p:nvSpPr>
          <p:spPr>
            <a:xfrm>
              <a:off x="6417955" y="467138"/>
              <a:ext cx="2268894" cy="138287"/>
            </a:xfrm>
            <a:custGeom>
              <a:avLst/>
              <a:gdLst>
                <a:gd name="connsiteX0" fmla="*/ 1971675 w 1971675"/>
                <a:gd name="connsiteY0" fmla="*/ 0 h 152400"/>
                <a:gd name="connsiteX1" fmla="*/ 1971675 w 1971675"/>
                <a:gd name="connsiteY1" fmla="*/ 142875 h 152400"/>
                <a:gd name="connsiteX2" fmla="*/ 0 w 1971675"/>
                <a:gd name="connsiteY2" fmla="*/ 152400 h 152400"/>
                <a:gd name="connsiteX0" fmla="*/ 1971675 w 1971675"/>
                <a:gd name="connsiteY0" fmla="*/ 0 h 144517"/>
                <a:gd name="connsiteX1" fmla="*/ 1971675 w 1971675"/>
                <a:gd name="connsiteY1" fmla="*/ 142875 h 144517"/>
                <a:gd name="connsiteX2" fmla="*/ 0 w 1971675"/>
                <a:gd name="connsiteY2" fmla="*/ 144517 h 144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1675" h="144517">
                  <a:moveTo>
                    <a:pt x="1971675" y="0"/>
                  </a:moveTo>
                  <a:lnTo>
                    <a:pt x="1971675" y="142875"/>
                  </a:lnTo>
                  <a:lnTo>
                    <a:pt x="0" y="144517"/>
                  </a:lnTo>
                </a:path>
              </a:pathLst>
            </a:cu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Arial"/>
              </a:endParaRPr>
            </a:p>
          </p:txBody>
        </p:sp>
        <p:cxnSp>
          <p:nvCxnSpPr>
            <p:cNvPr id="135" name="Straight Connector 134"/>
            <p:cNvCxnSpPr/>
            <p:nvPr userDrawn="1"/>
          </p:nvCxnSpPr>
          <p:spPr>
            <a:xfrm>
              <a:off x="0" y="759628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 userDrawn="1"/>
          </p:nvCxnSpPr>
          <p:spPr>
            <a:xfrm>
              <a:off x="0" y="1520764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 userDrawn="1"/>
          </p:nvCxnSpPr>
          <p:spPr>
            <a:xfrm>
              <a:off x="0" y="3047137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 userDrawn="1"/>
          </p:nvCxnSpPr>
          <p:spPr>
            <a:xfrm>
              <a:off x="0" y="380827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 userDrawn="1"/>
          </p:nvCxnSpPr>
          <p:spPr>
            <a:xfrm>
              <a:off x="0" y="533766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 userDrawn="1"/>
          </p:nvCxnSpPr>
          <p:spPr>
            <a:xfrm>
              <a:off x="0" y="6098799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 userDrawn="1"/>
          </p:nvCxnSpPr>
          <p:spPr>
            <a:xfrm>
              <a:off x="8980098" y="759628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 userDrawn="1"/>
          </p:nvCxnSpPr>
          <p:spPr>
            <a:xfrm>
              <a:off x="8980098" y="1520764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 userDrawn="1"/>
          </p:nvCxnSpPr>
          <p:spPr>
            <a:xfrm>
              <a:off x="8980098" y="3047137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 userDrawn="1"/>
          </p:nvCxnSpPr>
          <p:spPr>
            <a:xfrm>
              <a:off x="8980098" y="380827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 userDrawn="1"/>
          </p:nvCxnSpPr>
          <p:spPr>
            <a:xfrm>
              <a:off x="8980098" y="533766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 userDrawn="1"/>
          </p:nvCxnSpPr>
          <p:spPr>
            <a:xfrm>
              <a:off x="8980098" y="6098799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 userDrawn="1"/>
          </p:nvCxnSpPr>
          <p:spPr>
            <a:xfrm flipH="1">
              <a:off x="7418717" y="4572000"/>
              <a:ext cx="1725283" cy="2286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 userDrawn="1"/>
          </p:nvCxnSpPr>
          <p:spPr>
            <a:xfrm flipH="1">
              <a:off x="5693434" y="2277373"/>
              <a:ext cx="3450568" cy="4572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 userDrawn="1"/>
          </p:nvCxnSpPr>
          <p:spPr>
            <a:xfrm flipH="1">
              <a:off x="6556076" y="3429000"/>
              <a:ext cx="2587926" cy="3429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 userDrawn="1"/>
          </p:nvCxnSpPr>
          <p:spPr>
            <a:xfrm>
              <a:off x="0" y="1097208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68" name="Title 1"/>
          <p:cNvSpPr>
            <a:spLocks noGrp="1"/>
          </p:cNvSpPr>
          <p:nvPr>
            <p:ph type="title" hasCustomPrompt="1"/>
          </p:nvPr>
        </p:nvSpPr>
        <p:spPr>
          <a:xfrm>
            <a:off x="433504" y="292"/>
            <a:ext cx="9402646" cy="381600"/>
          </a:xfrm>
        </p:spPr>
        <p:txBody>
          <a:bodyPr anchor="b">
            <a:normAutofit/>
          </a:bodyPr>
          <a:lstStyle>
            <a:lvl1pPr>
              <a:defRPr sz="14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7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2352675" y="653559"/>
            <a:ext cx="7483475" cy="486000"/>
          </a:xfrm>
        </p:spPr>
        <p:txBody>
          <a:bodyPr>
            <a:normAutofit/>
          </a:bodyPr>
          <a:lstStyle>
            <a:lvl1pPr marL="0" indent="0">
              <a:lnSpc>
                <a:spcPts val="2700"/>
              </a:lnSpc>
              <a:buFontTx/>
              <a:buNone/>
              <a:defRPr sz="2600" b="1" spc="-30" baseline="0">
                <a:solidFill>
                  <a:schemeClr val="accent1"/>
                </a:solidFill>
              </a:defRPr>
            </a:lvl1pPr>
          </a:lstStyle>
          <a:p>
            <a:pPr marL="227013" marR="0" lvl="0" indent="-227013" algn="l" defTabSz="820738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71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2352675" y="1138500"/>
            <a:ext cx="7483475" cy="4723137"/>
          </a:xfrm>
        </p:spPr>
        <p:txBody>
          <a:bodyPr>
            <a:normAutofit/>
          </a:bodyPr>
          <a:lstStyle>
            <a:lvl1pPr marL="0" marR="0" indent="0" algn="l" defTabSz="820738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Clr>
                <a:schemeClr val="tx2"/>
              </a:buClr>
              <a:buSzTx/>
              <a:buFontTx/>
              <a:buNone/>
              <a:tabLst/>
              <a:defRPr sz="2200" b="0" spc="-30" baseline="0">
                <a:solidFill>
                  <a:srgbClr val="394A59"/>
                </a:solidFill>
              </a:defRPr>
            </a:lvl1pPr>
          </a:lstStyle>
          <a:p>
            <a:pPr marL="227013" marR="0" lvl="0" indent="-227013" algn="l" defTabSz="820738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tabLst/>
              <a:defRPr/>
            </a:pPr>
            <a:r>
              <a:rPr lang="en-US" dirty="0" smtClean="0"/>
              <a:t>Click to edit content text</a:t>
            </a:r>
            <a:endParaRPr lang="en-US" dirty="0"/>
          </a:p>
        </p:txBody>
      </p:sp>
      <p:sp>
        <p:nvSpPr>
          <p:cNvPr id="62" name="Date Placeholder 1"/>
          <p:cNvSpPr>
            <a:spLocks noGrp="1"/>
          </p:cNvSpPr>
          <p:nvPr>
            <p:ph type="dt" sz="half" idx="2"/>
          </p:nvPr>
        </p:nvSpPr>
        <p:spPr>
          <a:xfrm>
            <a:off x="12009643" y="6793167"/>
            <a:ext cx="183403" cy="735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8BC0572A-B4F5-2A4E-AA83-BDE4EB7230CD}" type="datetimeFigureOut">
              <a:rPr lang="en-US" smtClean="0">
                <a:solidFill>
                  <a:srgbClr val="FFFFFF"/>
                </a:solidFill>
              </a:rPr>
              <a:pPr/>
              <a:t>2/1/2019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8" name="Date Placeholder 1"/>
          <p:cNvSpPr txBox="1">
            <a:spLocks/>
          </p:cNvSpPr>
          <p:nvPr userDrawn="1"/>
        </p:nvSpPr>
        <p:spPr>
          <a:xfrm>
            <a:off x="12009643" y="6793167"/>
            <a:ext cx="183403" cy="735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8BC0572A-B4F5-2A4E-AA83-BDE4EB7230CD}" type="datetimeFigureOut">
              <a:rPr lang="en-US" smtClean="0">
                <a:solidFill>
                  <a:srgbClr val="FFFFFF"/>
                </a:solidFill>
              </a:rPr>
              <a:pPr/>
              <a:t>2/1/2019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9" name="Picture 6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3098"/>
            <a:ext cx="12192000" cy="743712"/>
          </a:xfrm>
          <a:prstGeom prst="rect">
            <a:avLst/>
          </a:prstGeom>
        </p:spPr>
      </p:pic>
      <p:sp>
        <p:nvSpPr>
          <p:cNvPr id="61" name="TextBox 60"/>
          <p:cNvSpPr txBox="1"/>
          <p:nvPr userDrawn="1"/>
        </p:nvSpPr>
        <p:spPr>
          <a:xfrm>
            <a:off x="303525" y="6325489"/>
            <a:ext cx="798982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1" dirty="0" smtClean="0">
                <a:solidFill>
                  <a:srgbClr val="FFFFFF"/>
                </a:solidFill>
              </a:rPr>
              <a:t>Equity</a:t>
            </a:r>
            <a:r>
              <a:rPr lang="en-US" sz="1100" dirty="0" smtClean="0">
                <a:solidFill>
                  <a:srgbClr val="FFFFFF"/>
                </a:solidFill>
              </a:rPr>
              <a:t> </a:t>
            </a:r>
            <a:br>
              <a:rPr lang="en-US" sz="1100" dirty="0" smtClean="0">
                <a:solidFill>
                  <a:srgbClr val="FFFFFF"/>
                </a:solidFill>
              </a:rPr>
            </a:br>
            <a:r>
              <a:rPr lang="en-US" sz="1100" dirty="0" smtClean="0">
                <a:solidFill>
                  <a:srgbClr val="FFFFFF"/>
                </a:solidFill>
              </a:rPr>
              <a:t>of access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63" name="TextBox 62"/>
          <p:cNvSpPr txBox="1"/>
          <p:nvPr userDrawn="1"/>
        </p:nvSpPr>
        <p:spPr>
          <a:xfrm>
            <a:off x="1429423" y="6325489"/>
            <a:ext cx="798982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dirty="0" smtClean="0">
                <a:solidFill>
                  <a:srgbClr val="FFFFFF"/>
                </a:solidFill>
              </a:rPr>
              <a:t>Seamless</a:t>
            </a:r>
            <a:r>
              <a:rPr lang="en-US" sz="1100" b="1" dirty="0" smtClean="0">
                <a:solidFill>
                  <a:srgbClr val="FFFFFF"/>
                </a:solidFill>
              </a:rPr>
              <a:t> care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64" name="TextBox 63"/>
          <p:cNvSpPr txBox="1"/>
          <p:nvPr userDrawn="1"/>
        </p:nvSpPr>
        <p:spPr>
          <a:xfrm>
            <a:off x="2488864" y="6245036"/>
            <a:ext cx="896888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dirty="0" smtClean="0">
                <a:solidFill>
                  <a:srgbClr val="FFFFFF"/>
                </a:solidFill>
              </a:rPr>
              <a:t>Meeting </a:t>
            </a:r>
            <a:r>
              <a:rPr lang="en-US" sz="1100" b="1" dirty="0" smtClean="0">
                <a:solidFill>
                  <a:srgbClr val="FFFFFF"/>
                </a:solidFill>
              </a:rPr>
              <a:t>national standards</a:t>
            </a:r>
            <a:endParaRPr lang="en-US" sz="1100" b="1" dirty="0">
              <a:solidFill>
                <a:srgbClr val="FFFFFF"/>
              </a:solidFill>
            </a:endParaRPr>
          </a:p>
        </p:txBody>
      </p:sp>
      <p:sp>
        <p:nvSpPr>
          <p:cNvPr id="65" name="TextBox 64"/>
          <p:cNvSpPr txBox="1"/>
          <p:nvPr userDrawn="1"/>
        </p:nvSpPr>
        <p:spPr>
          <a:xfrm>
            <a:off x="3594668" y="6318663"/>
            <a:ext cx="1064274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dirty="0" smtClean="0">
                <a:solidFill>
                  <a:srgbClr val="FFFFFF"/>
                </a:solidFill>
              </a:rPr>
              <a:t>Continual </a:t>
            </a:r>
            <a:r>
              <a:rPr lang="en-US" sz="1100" b="1" dirty="0" smtClean="0">
                <a:solidFill>
                  <a:srgbClr val="FFFFFF"/>
                </a:solidFill>
              </a:rPr>
              <a:t>improvement</a:t>
            </a:r>
            <a:endParaRPr lang="en-US" sz="1100" b="1" dirty="0">
              <a:solidFill>
                <a:srgbClr val="FFFFFF"/>
              </a:solidFill>
            </a:endParaRPr>
          </a:p>
        </p:txBody>
      </p:sp>
      <p:sp>
        <p:nvSpPr>
          <p:cNvPr id="66" name="TextBox 65"/>
          <p:cNvSpPr txBox="1"/>
          <p:nvPr userDrawn="1"/>
        </p:nvSpPr>
        <p:spPr>
          <a:xfrm>
            <a:off x="4785127" y="6318663"/>
            <a:ext cx="882240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dirty="0" smtClean="0">
                <a:solidFill>
                  <a:srgbClr val="FFFFFF"/>
                </a:solidFill>
              </a:rPr>
              <a:t>Patient </a:t>
            </a:r>
            <a:r>
              <a:rPr lang="en-US" sz="1100" b="1" dirty="0" smtClean="0">
                <a:solidFill>
                  <a:srgbClr val="FFFFFF"/>
                </a:solidFill>
              </a:rPr>
              <a:t>voice</a:t>
            </a:r>
            <a:endParaRPr lang="en-US" sz="1100" b="1" dirty="0">
              <a:solidFill>
                <a:srgbClr val="FFFFFF"/>
              </a:solidFill>
            </a:endParaRPr>
          </a:p>
        </p:txBody>
      </p:sp>
      <p:pic>
        <p:nvPicPr>
          <p:cNvPr id="67" name="Picture 6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415" y="6120693"/>
            <a:ext cx="2021440" cy="75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8504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Boeing 12 column grid" hidden="1"/>
          <p:cNvGrpSpPr/>
          <p:nvPr userDrawn="1"/>
        </p:nvGrpSpPr>
        <p:grpSpPr>
          <a:xfrm>
            <a:off x="-1590" y="-6713"/>
            <a:ext cx="12192015" cy="6858000"/>
            <a:chOff x="-3" y="0"/>
            <a:chExt cx="9144011" cy="6858000"/>
          </a:xfrm>
        </p:grpSpPr>
        <p:sp>
          <p:nvSpPr>
            <p:cNvPr id="123" name="Freeform 2"/>
            <p:cNvSpPr>
              <a:spLocks/>
            </p:cNvSpPr>
            <p:nvPr/>
          </p:nvSpPr>
          <p:spPr bwMode="auto">
            <a:xfrm>
              <a:off x="467170" y="6638306"/>
              <a:ext cx="8497925" cy="1064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4"/>
                </a:cxn>
                <a:cxn ang="0">
                  <a:pos x="779" y="284"/>
                </a:cxn>
                <a:cxn ang="0">
                  <a:pos x="779" y="0"/>
                </a:cxn>
              </a:cxnLst>
              <a:rect l="0" t="0" r="r" b="b"/>
              <a:pathLst>
                <a:path w="779" h="284">
                  <a:moveTo>
                    <a:pt x="0" y="0"/>
                  </a:moveTo>
                  <a:lnTo>
                    <a:pt x="0" y="284"/>
                  </a:lnTo>
                  <a:lnTo>
                    <a:pt x="779" y="284"/>
                  </a:lnTo>
                  <a:lnTo>
                    <a:pt x="779" y="0"/>
                  </a:lnTo>
                </a:path>
              </a:pathLst>
            </a:cu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FFFFFF"/>
                </a:solidFill>
                <a:latin typeface="Arial"/>
              </a:endParaRPr>
            </a:p>
          </p:txBody>
        </p:sp>
        <p:cxnSp>
          <p:nvCxnSpPr>
            <p:cNvPr id="124" name="Straight Connector 123"/>
            <p:cNvCxnSpPr/>
            <p:nvPr/>
          </p:nvCxnSpPr>
          <p:spPr>
            <a:xfrm>
              <a:off x="0" y="2178281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0" y="2391170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6" name="Straight Connector 125"/>
            <p:cNvCxnSpPr/>
            <p:nvPr userDrawn="1"/>
          </p:nvCxnSpPr>
          <p:spPr>
            <a:xfrm>
              <a:off x="0" y="4463773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7" name="Straight Connector 126"/>
            <p:cNvCxnSpPr/>
            <p:nvPr userDrawn="1"/>
          </p:nvCxnSpPr>
          <p:spPr>
            <a:xfrm>
              <a:off x="0" y="4680061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8" name="Rectangle 127"/>
            <p:cNvSpPr/>
            <p:nvPr/>
          </p:nvSpPr>
          <p:spPr>
            <a:xfrm>
              <a:off x="465826" y="456356"/>
              <a:ext cx="8220974" cy="5944444"/>
            </a:xfrm>
            <a:prstGeom prst="rect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Arial"/>
              </a:endParaRPr>
            </a:p>
          </p:txBody>
        </p:sp>
        <p:cxnSp>
          <p:nvCxnSpPr>
            <p:cNvPr id="129" name="Straight Connector 128"/>
            <p:cNvCxnSpPr/>
            <p:nvPr/>
          </p:nvCxnSpPr>
          <p:spPr>
            <a:xfrm>
              <a:off x="-3" y="2284726"/>
              <a:ext cx="9143998" cy="0"/>
            </a:xfrm>
            <a:prstGeom prst="line">
              <a:avLst/>
            </a:prstGeom>
            <a:noFill/>
            <a:ln w="190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380" y="3429000"/>
              <a:ext cx="9143628" cy="7005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-3" y="4572000"/>
              <a:ext cx="9143998" cy="0"/>
            </a:xfrm>
            <a:prstGeom prst="line">
              <a:avLst/>
            </a:prstGeom>
            <a:noFill/>
            <a:ln w="190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4570813" y="0"/>
              <a:ext cx="0" cy="685800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133" name="Group 37"/>
            <p:cNvGrpSpPr/>
            <p:nvPr/>
          </p:nvGrpSpPr>
          <p:grpSpPr>
            <a:xfrm>
              <a:off x="1001322" y="0"/>
              <a:ext cx="7134890" cy="6858000"/>
              <a:chOff x="595620" y="0"/>
              <a:chExt cx="7935974" cy="5943600"/>
            </a:xfrm>
          </p:grpSpPr>
          <p:cxnSp>
            <p:nvCxnSpPr>
              <p:cNvPr id="151" name="Straight Connector 20"/>
              <p:cNvCxnSpPr/>
              <p:nvPr/>
            </p:nvCxnSpPr>
            <p:spPr>
              <a:xfrm>
                <a:off x="59562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2" name="Straight Connector 15"/>
              <p:cNvCxnSpPr/>
              <p:nvPr/>
            </p:nvCxnSpPr>
            <p:spPr>
              <a:xfrm>
                <a:off x="7663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>
                <a:off x="137305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>
                <a:off x="232110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>
                <a:off x="3703236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>
                <a:off x="44809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464452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>
                <a:off x="525702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>
                <a:off x="5420405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>
                <a:off x="6026204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1" name="Straight Connector 160"/>
              <p:cNvCxnSpPr/>
              <p:nvPr userDrawn="1"/>
            </p:nvCxnSpPr>
            <p:spPr>
              <a:xfrm>
                <a:off x="1542111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2" name="Straight Connector 161"/>
              <p:cNvCxnSpPr/>
              <p:nvPr userDrawn="1"/>
            </p:nvCxnSpPr>
            <p:spPr>
              <a:xfrm>
                <a:off x="213540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3" name="Straight Connector 162"/>
              <p:cNvCxnSpPr/>
              <p:nvPr userDrawn="1"/>
            </p:nvCxnSpPr>
            <p:spPr>
              <a:xfrm>
                <a:off x="309744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4" name="Straight Connector 163"/>
              <p:cNvCxnSpPr/>
              <p:nvPr userDrawn="1"/>
            </p:nvCxnSpPr>
            <p:spPr>
              <a:xfrm>
                <a:off x="2925808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5" name="Straight Connector 164"/>
              <p:cNvCxnSpPr/>
              <p:nvPr userDrawn="1"/>
            </p:nvCxnSpPr>
            <p:spPr>
              <a:xfrm>
                <a:off x="386735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6" name="Straight Connector 165"/>
              <p:cNvCxnSpPr/>
              <p:nvPr userDrawn="1"/>
            </p:nvCxnSpPr>
            <p:spPr>
              <a:xfrm>
                <a:off x="620417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7" name="Straight Connector 166"/>
              <p:cNvCxnSpPr/>
              <p:nvPr userDrawn="1"/>
            </p:nvCxnSpPr>
            <p:spPr>
              <a:xfrm>
                <a:off x="68118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8" name="Straight Connector 167"/>
              <p:cNvCxnSpPr/>
              <p:nvPr userDrawn="1"/>
            </p:nvCxnSpPr>
            <p:spPr>
              <a:xfrm>
                <a:off x="6977246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9" name="Straight Connector 168"/>
              <p:cNvCxnSpPr/>
              <p:nvPr userDrawn="1"/>
            </p:nvCxnSpPr>
            <p:spPr>
              <a:xfrm>
                <a:off x="758791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0" name="Straight Connector 169"/>
              <p:cNvCxnSpPr/>
              <p:nvPr userDrawn="1"/>
            </p:nvCxnSpPr>
            <p:spPr>
              <a:xfrm>
                <a:off x="7749645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1" name="Straight Connector 170"/>
              <p:cNvCxnSpPr/>
              <p:nvPr userDrawn="1"/>
            </p:nvCxnSpPr>
            <p:spPr>
              <a:xfrm>
                <a:off x="836603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2" name="Straight Connector 171"/>
              <p:cNvCxnSpPr/>
              <p:nvPr userDrawn="1"/>
            </p:nvCxnSpPr>
            <p:spPr>
              <a:xfrm>
                <a:off x="8531594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34" name="Freeform 133"/>
            <p:cNvSpPr/>
            <p:nvPr/>
          </p:nvSpPr>
          <p:spPr>
            <a:xfrm>
              <a:off x="6417955" y="467138"/>
              <a:ext cx="2268894" cy="138287"/>
            </a:xfrm>
            <a:custGeom>
              <a:avLst/>
              <a:gdLst>
                <a:gd name="connsiteX0" fmla="*/ 1971675 w 1971675"/>
                <a:gd name="connsiteY0" fmla="*/ 0 h 152400"/>
                <a:gd name="connsiteX1" fmla="*/ 1971675 w 1971675"/>
                <a:gd name="connsiteY1" fmla="*/ 142875 h 152400"/>
                <a:gd name="connsiteX2" fmla="*/ 0 w 1971675"/>
                <a:gd name="connsiteY2" fmla="*/ 152400 h 152400"/>
                <a:gd name="connsiteX0" fmla="*/ 1971675 w 1971675"/>
                <a:gd name="connsiteY0" fmla="*/ 0 h 144517"/>
                <a:gd name="connsiteX1" fmla="*/ 1971675 w 1971675"/>
                <a:gd name="connsiteY1" fmla="*/ 142875 h 144517"/>
                <a:gd name="connsiteX2" fmla="*/ 0 w 1971675"/>
                <a:gd name="connsiteY2" fmla="*/ 144517 h 144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1675" h="144517">
                  <a:moveTo>
                    <a:pt x="1971675" y="0"/>
                  </a:moveTo>
                  <a:lnTo>
                    <a:pt x="1971675" y="142875"/>
                  </a:lnTo>
                  <a:lnTo>
                    <a:pt x="0" y="144517"/>
                  </a:lnTo>
                </a:path>
              </a:pathLst>
            </a:cu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Arial"/>
              </a:endParaRPr>
            </a:p>
          </p:txBody>
        </p:sp>
        <p:cxnSp>
          <p:nvCxnSpPr>
            <p:cNvPr id="135" name="Straight Connector 134"/>
            <p:cNvCxnSpPr/>
            <p:nvPr userDrawn="1"/>
          </p:nvCxnSpPr>
          <p:spPr>
            <a:xfrm>
              <a:off x="0" y="759628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 userDrawn="1"/>
          </p:nvCxnSpPr>
          <p:spPr>
            <a:xfrm>
              <a:off x="0" y="1520764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 userDrawn="1"/>
          </p:nvCxnSpPr>
          <p:spPr>
            <a:xfrm>
              <a:off x="0" y="3047137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 userDrawn="1"/>
          </p:nvCxnSpPr>
          <p:spPr>
            <a:xfrm>
              <a:off x="0" y="380827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 userDrawn="1"/>
          </p:nvCxnSpPr>
          <p:spPr>
            <a:xfrm>
              <a:off x="0" y="533766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 userDrawn="1"/>
          </p:nvCxnSpPr>
          <p:spPr>
            <a:xfrm>
              <a:off x="0" y="6098799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 userDrawn="1"/>
          </p:nvCxnSpPr>
          <p:spPr>
            <a:xfrm>
              <a:off x="8980098" y="759628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 userDrawn="1"/>
          </p:nvCxnSpPr>
          <p:spPr>
            <a:xfrm>
              <a:off x="8980098" y="1520764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 userDrawn="1"/>
          </p:nvCxnSpPr>
          <p:spPr>
            <a:xfrm>
              <a:off x="8980098" y="3047137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 userDrawn="1"/>
          </p:nvCxnSpPr>
          <p:spPr>
            <a:xfrm>
              <a:off x="8980098" y="380827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 userDrawn="1"/>
          </p:nvCxnSpPr>
          <p:spPr>
            <a:xfrm>
              <a:off x="8980098" y="533766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 userDrawn="1"/>
          </p:nvCxnSpPr>
          <p:spPr>
            <a:xfrm>
              <a:off x="8980098" y="6098799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 userDrawn="1"/>
          </p:nvCxnSpPr>
          <p:spPr>
            <a:xfrm flipH="1">
              <a:off x="7418717" y="4572000"/>
              <a:ext cx="1725283" cy="2286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 userDrawn="1"/>
          </p:nvCxnSpPr>
          <p:spPr>
            <a:xfrm flipH="1">
              <a:off x="5693434" y="2277373"/>
              <a:ext cx="3450568" cy="4572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 userDrawn="1"/>
          </p:nvCxnSpPr>
          <p:spPr>
            <a:xfrm flipH="1">
              <a:off x="6556076" y="3429000"/>
              <a:ext cx="2587926" cy="3429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 userDrawn="1"/>
          </p:nvCxnSpPr>
          <p:spPr>
            <a:xfrm>
              <a:off x="0" y="1097208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68" name="Title 1"/>
          <p:cNvSpPr>
            <a:spLocks noGrp="1"/>
          </p:cNvSpPr>
          <p:nvPr>
            <p:ph type="title" hasCustomPrompt="1"/>
          </p:nvPr>
        </p:nvSpPr>
        <p:spPr>
          <a:xfrm>
            <a:off x="433504" y="292"/>
            <a:ext cx="9368060" cy="381600"/>
          </a:xfrm>
        </p:spPr>
        <p:txBody>
          <a:bodyPr anchor="b">
            <a:normAutofit/>
          </a:bodyPr>
          <a:lstStyle>
            <a:lvl1pPr>
              <a:defRPr sz="14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7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2372346" y="652166"/>
            <a:ext cx="3636000" cy="486000"/>
          </a:xfrm>
        </p:spPr>
        <p:txBody>
          <a:bodyPr>
            <a:normAutofit/>
          </a:bodyPr>
          <a:lstStyle>
            <a:lvl1pPr marL="0" indent="0">
              <a:lnSpc>
                <a:spcPts val="2700"/>
              </a:lnSpc>
              <a:buFontTx/>
              <a:buNone/>
              <a:defRPr sz="2600" b="1" spc="-30" baseline="0">
                <a:solidFill>
                  <a:schemeClr val="accent1"/>
                </a:solidFill>
              </a:defRPr>
            </a:lvl1pPr>
          </a:lstStyle>
          <a:p>
            <a:pPr marL="227013" marR="0" lvl="0" indent="-227013" algn="l" defTabSz="820738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71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2372346" y="1138166"/>
            <a:ext cx="3636000" cy="4723471"/>
          </a:xfrm>
        </p:spPr>
        <p:txBody>
          <a:bodyPr>
            <a:normAutofit/>
          </a:bodyPr>
          <a:lstStyle>
            <a:lvl1pPr marL="0" marR="0" indent="0" algn="l" defTabSz="820738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Clr>
                <a:schemeClr val="tx2"/>
              </a:buClr>
              <a:buSzTx/>
              <a:buFontTx/>
              <a:buNone/>
              <a:tabLst/>
              <a:defRPr sz="2200" b="0" spc="-30" baseline="0">
                <a:solidFill>
                  <a:srgbClr val="394A59"/>
                </a:solidFill>
              </a:defRPr>
            </a:lvl1pPr>
          </a:lstStyle>
          <a:p>
            <a:pPr marL="227013" marR="0" lvl="0" indent="-227013" algn="l" defTabSz="820738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tabLst/>
              <a:defRPr/>
            </a:pPr>
            <a:r>
              <a:rPr lang="en-US" dirty="0" smtClean="0"/>
              <a:t>Click to edit content text</a:t>
            </a:r>
            <a:endParaRPr lang="en-US" dirty="0"/>
          </a:p>
        </p:txBody>
      </p:sp>
      <p:sp>
        <p:nvSpPr>
          <p:cNvPr id="72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6165564" y="652166"/>
            <a:ext cx="3636000" cy="486000"/>
          </a:xfrm>
        </p:spPr>
        <p:txBody>
          <a:bodyPr>
            <a:normAutofit/>
          </a:bodyPr>
          <a:lstStyle>
            <a:lvl1pPr marL="0" indent="0">
              <a:lnSpc>
                <a:spcPts val="2700"/>
              </a:lnSpc>
              <a:buFontTx/>
              <a:buNone/>
              <a:defRPr sz="2600" b="1" spc="-30" baseline="0">
                <a:solidFill>
                  <a:schemeClr val="accent1"/>
                </a:solidFill>
              </a:defRPr>
            </a:lvl1pPr>
          </a:lstStyle>
          <a:p>
            <a:pPr marL="227013" marR="0" lvl="0" indent="-227013" algn="l" defTabSz="820738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73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6165564" y="1138166"/>
            <a:ext cx="3636000" cy="4723471"/>
          </a:xfrm>
        </p:spPr>
        <p:txBody>
          <a:bodyPr>
            <a:normAutofit/>
          </a:bodyPr>
          <a:lstStyle>
            <a:lvl1pPr marL="0" marR="0" indent="0" algn="l" defTabSz="820738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Clr>
                <a:schemeClr val="tx2"/>
              </a:buClr>
              <a:buSzTx/>
              <a:buFontTx/>
              <a:buNone/>
              <a:tabLst/>
              <a:defRPr sz="2200" b="0" spc="-30" baseline="0">
                <a:solidFill>
                  <a:srgbClr val="394A59"/>
                </a:solidFill>
              </a:defRPr>
            </a:lvl1pPr>
          </a:lstStyle>
          <a:p>
            <a:pPr marL="227013" marR="0" lvl="0" indent="-227013" algn="l" defTabSz="820738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tabLst/>
              <a:defRPr/>
            </a:pPr>
            <a:r>
              <a:rPr lang="en-US" dirty="0" smtClean="0"/>
              <a:t>Click to edit content text</a:t>
            </a:r>
            <a:endParaRPr lang="en-US" dirty="0"/>
          </a:p>
        </p:txBody>
      </p:sp>
      <p:sp>
        <p:nvSpPr>
          <p:cNvPr id="60" name="Date Placeholder 1"/>
          <p:cNvSpPr>
            <a:spLocks noGrp="1"/>
          </p:cNvSpPr>
          <p:nvPr>
            <p:ph type="dt" sz="half" idx="2"/>
          </p:nvPr>
        </p:nvSpPr>
        <p:spPr>
          <a:xfrm>
            <a:off x="12009643" y="6793167"/>
            <a:ext cx="183403" cy="735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8BC0572A-B4F5-2A4E-AA83-BDE4EB7230CD}" type="datetimeFigureOut">
              <a:rPr lang="en-US" smtClean="0">
                <a:solidFill>
                  <a:srgbClr val="FFFFFF"/>
                </a:solidFill>
              </a:rPr>
              <a:pPr/>
              <a:t>2/1/2019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4" name="TextBox 63"/>
          <p:cNvSpPr txBox="1"/>
          <p:nvPr userDrawn="1"/>
        </p:nvSpPr>
        <p:spPr>
          <a:xfrm>
            <a:off x="303525" y="6325489"/>
            <a:ext cx="798982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1" dirty="0" smtClean="0">
                <a:solidFill>
                  <a:srgbClr val="FFFFFF"/>
                </a:solidFill>
              </a:rPr>
              <a:t>Equity</a:t>
            </a:r>
            <a:r>
              <a:rPr lang="en-US" sz="1100" dirty="0" smtClean="0">
                <a:solidFill>
                  <a:srgbClr val="FFFFFF"/>
                </a:solidFill>
              </a:rPr>
              <a:t> </a:t>
            </a:r>
            <a:br>
              <a:rPr lang="en-US" sz="1100" dirty="0" smtClean="0">
                <a:solidFill>
                  <a:srgbClr val="FFFFFF"/>
                </a:solidFill>
              </a:rPr>
            </a:br>
            <a:r>
              <a:rPr lang="en-US" sz="1100" dirty="0" smtClean="0">
                <a:solidFill>
                  <a:srgbClr val="FFFFFF"/>
                </a:solidFill>
              </a:rPr>
              <a:t>of access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65" name="TextBox 64"/>
          <p:cNvSpPr txBox="1"/>
          <p:nvPr userDrawn="1"/>
        </p:nvSpPr>
        <p:spPr>
          <a:xfrm>
            <a:off x="1429423" y="6325489"/>
            <a:ext cx="798982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dirty="0" smtClean="0">
                <a:solidFill>
                  <a:srgbClr val="FFFFFF"/>
                </a:solidFill>
              </a:rPr>
              <a:t>Seamless</a:t>
            </a:r>
            <a:r>
              <a:rPr lang="en-US" sz="1100" b="1" dirty="0" smtClean="0">
                <a:solidFill>
                  <a:srgbClr val="FFFFFF"/>
                </a:solidFill>
              </a:rPr>
              <a:t> care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66" name="TextBox 65"/>
          <p:cNvSpPr txBox="1"/>
          <p:nvPr userDrawn="1"/>
        </p:nvSpPr>
        <p:spPr>
          <a:xfrm>
            <a:off x="2488864" y="6245036"/>
            <a:ext cx="896888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dirty="0" smtClean="0">
                <a:solidFill>
                  <a:srgbClr val="FFFFFF"/>
                </a:solidFill>
              </a:rPr>
              <a:t>Meeting </a:t>
            </a:r>
            <a:r>
              <a:rPr lang="en-US" sz="1100" b="1" dirty="0" smtClean="0">
                <a:solidFill>
                  <a:srgbClr val="FFFFFF"/>
                </a:solidFill>
              </a:rPr>
              <a:t>national standards</a:t>
            </a:r>
            <a:endParaRPr lang="en-US" sz="1100" b="1" dirty="0">
              <a:solidFill>
                <a:srgbClr val="FFFFFF"/>
              </a:solidFill>
            </a:endParaRPr>
          </a:p>
        </p:txBody>
      </p:sp>
      <p:sp>
        <p:nvSpPr>
          <p:cNvPr id="67" name="TextBox 66"/>
          <p:cNvSpPr txBox="1"/>
          <p:nvPr userDrawn="1"/>
        </p:nvSpPr>
        <p:spPr>
          <a:xfrm>
            <a:off x="3594668" y="6318663"/>
            <a:ext cx="1064274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dirty="0" smtClean="0">
                <a:solidFill>
                  <a:srgbClr val="FFFFFF"/>
                </a:solidFill>
              </a:rPr>
              <a:t>Continual </a:t>
            </a:r>
            <a:r>
              <a:rPr lang="en-US" sz="1100" b="1" dirty="0" smtClean="0">
                <a:solidFill>
                  <a:srgbClr val="FFFFFF"/>
                </a:solidFill>
              </a:rPr>
              <a:t>improvement</a:t>
            </a:r>
            <a:endParaRPr lang="en-US" sz="1100" b="1" dirty="0">
              <a:solidFill>
                <a:srgbClr val="FFFFFF"/>
              </a:solidFill>
            </a:endParaRPr>
          </a:p>
        </p:txBody>
      </p:sp>
      <p:sp>
        <p:nvSpPr>
          <p:cNvPr id="69" name="TextBox 68"/>
          <p:cNvSpPr txBox="1"/>
          <p:nvPr userDrawn="1"/>
        </p:nvSpPr>
        <p:spPr>
          <a:xfrm>
            <a:off x="4785127" y="6318663"/>
            <a:ext cx="882240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dirty="0" smtClean="0">
                <a:solidFill>
                  <a:srgbClr val="FFFFFF"/>
                </a:solidFill>
              </a:rPr>
              <a:t>Patient </a:t>
            </a:r>
            <a:r>
              <a:rPr lang="en-US" sz="1100" b="1" dirty="0" smtClean="0">
                <a:solidFill>
                  <a:srgbClr val="FFFFFF"/>
                </a:solidFill>
              </a:rPr>
              <a:t>voice</a:t>
            </a:r>
            <a:endParaRPr lang="en-US" sz="1100" b="1" dirty="0">
              <a:solidFill>
                <a:srgbClr val="FFFFFF"/>
              </a:solidFill>
            </a:endParaRPr>
          </a:p>
        </p:txBody>
      </p:sp>
      <p:pic>
        <p:nvPicPr>
          <p:cNvPr id="74" name="Picture 7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415" y="6120693"/>
            <a:ext cx="2021440" cy="750474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285498"/>
            <a:ext cx="12192000" cy="743712"/>
          </a:xfrm>
          <a:prstGeom prst="rect">
            <a:avLst/>
          </a:prstGeom>
        </p:spPr>
      </p:pic>
      <p:sp>
        <p:nvSpPr>
          <p:cNvPr id="76" name="TextBox 75"/>
          <p:cNvSpPr txBox="1"/>
          <p:nvPr userDrawn="1"/>
        </p:nvSpPr>
        <p:spPr>
          <a:xfrm>
            <a:off x="455925" y="6477889"/>
            <a:ext cx="798982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1" dirty="0" smtClean="0">
                <a:solidFill>
                  <a:srgbClr val="FFFFFF"/>
                </a:solidFill>
              </a:rPr>
              <a:t>Equity</a:t>
            </a:r>
            <a:r>
              <a:rPr lang="en-US" sz="1100" dirty="0" smtClean="0">
                <a:solidFill>
                  <a:srgbClr val="FFFFFF"/>
                </a:solidFill>
              </a:rPr>
              <a:t> </a:t>
            </a:r>
            <a:br>
              <a:rPr lang="en-US" sz="1100" dirty="0" smtClean="0">
                <a:solidFill>
                  <a:srgbClr val="FFFFFF"/>
                </a:solidFill>
              </a:rPr>
            </a:br>
            <a:r>
              <a:rPr lang="en-US" sz="1100" dirty="0" smtClean="0">
                <a:solidFill>
                  <a:srgbClr val="FFFFFF"/>
                </a:solidFill>
              </a:rPr>
              <a:t>of access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77" name="TextBox 76"/>
          <p:cNvSpPr txBox="1"/>
          <p:nvPr userDrawn="1"/>
        </p:nvSpPr>
        <p:spPr>
          <a:xfrm>
            <a:off x="1581823" y="6477889"/>
            <a:ext cx="798982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dirty="0" smtClean="0">
                <a:solidFill>
                  <a:srgbClr val="FFFFFF"/>
                </a:solidFill>
              </a:rPr>
              <a:t>Seamless</a:t>
            </a:r>
            <a:r>
              <a:rPr lang="en-US" sz="1100" b="1" dirty="0" smtClean="0">
                <a:solidFill>
                  <a:srgbClr val="FFFFFF"/>
                </a:solidFill>
              </a:rPr>
              <a:t> care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78" name="TextBox 77"/>
          <p:cNvSpPr txBox="1"/>
          <p:nvPr userDrawn="1"/>
        </p:nvSpPr>
        <p:spPr>
          <a:xfrm>
            <a:off x="2641264" y="6397436"/>
            <a:ext cx="896888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dirty="0" smtClean="0">
                <a:solidFill>
                  <a:srgbClr val="FFFFFF"/>
                </a:solidFill>
              </a:rPr>
              <a:t>Meeting </a:t>
            </a:r>
            <a:r>
              <a:rPr lang="en-US" sz="1100" b="1" dirty="0" smtClean="0">
                <a:solidFill>
                  <a:srgbClr val="FFFFFF"/>
                </a:solidFill>
              </a:rPr>
              <a:t>national standards</a:t>
            </a:r>
            <a:endParaRPr lang="en-US" sz="1100" b="1" dirty="0">
              <a:solidFill>
                <a:srgbClr val="FFFFFF"/>
              </a:solidFill>
            </a:endParaRPr>
          </a:p>
        </p:txBody>
      </p:sp>
      <p:sp>
        <p:nvSpPr>
          <p:cNvPr id="79" name="TextBox 78"/>
          <p:cNvSpPr txBox="1"/>
          <p:nvPr userDrawn="1"/>
        </p:nvSpPr>
        <p:spPr>
          <a:xfrm>
            <a:off x="3747068" y="6471063"/>
            <a:ext cx="1064274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dirty="0" smtClean="0">
                <a:solidFill>
                  <a:srgbClr val="FFFFFF"/>
                </a:solidFill>
              </a:rPr>
              <a:t>Continual </a:t>
            </a:r>
            <a:r>
              <a:rPr lang="en-US" sz="1100" b="1" dirty="0" smtClean="0">
                <a:solidFill>
                  <a:srgbClr val="FFFFFF"/>
                </a:solidFill>
              </a:rPr>
              <a:t>improvement</a:t>
            </a:r>
            <a:endParaRPr lang="en-US" sz="1100" b="1" dirty="0">
              <a:solidFill>
                <a:srgbClr val="FFFFFF"/>
              </a:solidFill>
            </a:endParaRPr>
          </a:p>
        </p:txBody>
      </p:sp>
      <p:sp>
        <p:nvSpPr>
          <p:cNvPr id="80" name="TextBox 79"/>
          <p:cNvSpPr txBox="1"/>
          <p:nvPr userDrawn="1"/>
        </p:nvSpPr>
        <p:spPr>
          <a:xfrm>
            <a:off x="4937527" y="6471063"/>
            <a:ext cx="882240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dirty="0" smtClean="0">
                <a:solidFill>
                  <a:srgbClr val="FFFFFF"/>
                </a:solidFill>
              </a:rPr>
              <a:t>Patient </a:t>
            </a:r>
            <a:r>
              <a:rPr lang="en-US" sz="1100" b="1" dirty="0" smtClean="0">
                <a:solidFill>
                  <a:srgbClr val="FFFFFF"/>
                </a:solidFill>
              </a:rPr>
              <a:t>voice</a:t>
            </a:r>
            <a:endParaRPr lang="en-US" sz="1100" b="1" dirty="0">
              <a:solidFill>
                <a:srgbClr val="FFFFFF"/>
              </a:solidFill>
            </a:endParaRPr>
          </a:p>
        </p:txBody>
      </p:sp>
      <p:pic>
        <p:nvPicPr>
          <p:cNvPr id="81" name="Picture 8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815" y="6273093"/>
            <a:ext cx="2021440" cy="75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4996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Leads Text 50:5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Boeing 12 column grid" hidden="1"/>
          <p:cNvGrpSpPr/>
          <p:nvPr userDrawn="1"/>
        </p:nvGrpSpPr>
        <p:grpSpPr>
          <a:xfrm>
            <a:off x="-1590" y="-6713"/>
            <a:ext cx="12192015" cy="6858000"/>
            <a:chOff x="-3" y="0"/>
            <a:chExt cx="9144011" cy="6858000"/>
          </a:xfrm>
        </p:grpSpPr>
        <p:sp>
          <p:nvSpPr>
            <p:cNvPr id="123" name="Freeform 2"/>
            <p:cNvSpPr>
              <a:spLocks/>
            </p:cNvSpPr>
            <p:nvPr/>
          </p:nvSpPr>
          <p:spPr bwMode="auto">
            <a:xfrm>
              <a:off x="467170" y="6638306"/>
              <a:ext cx="8497925" cy="1064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4"/>
                </a:cxn>
                <a:cxn ang="0">
                  <a:pos x="779" y="284"/>
                </a:cxn>
                <a:cxn ang="0">
                  <a:pos x="779" y="0"/>
                </a:cxn>
              </a:cxnLst>
              <a:rect l="0" t="0" r="r" b="b"/>
              <a:pathLst>
                <a:path w="779" h="284">
                  <a:moveTo>
                    <a:pt x="0" y="0"/>
                  </a:moveTo>
                  <a:lnTo>
                    <a:pt x="0" y="284"/>
                  </a:lnTo>
                  <a:lnTo>
                    <a:pt x="779" y="284"/>
                  </a:lnTo>
                  <a:lnTo>
                    <a:pt x="779" y="0"/>
                  </a:lnTo>
                </a:path>
              </a:pathLst>
            </a:cu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FFFFFF"/>
                </a:solidFill>
                <a:latin typeface="Arial"/>
              </a:endParaRPr>
            </a:p>
          </p:txBody>
        </p:sp>
        <p:cxnSp>
          <p:nvCxnSpPr>
            <p:cNvPr id="124" name="Straight Connector 123"/>
            <p:cNvCxnSpPr/>
            <p:nvPr/>
          </p:nvCxnSpPr>
          <p:spPr>
            <a:xfrm>
              <a:off x="0" y="2178281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0" y="2391170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6" name="Straight Connector 125"/>
            <p:cNvCxnSpPr/>
            <p:nvPr userDrawn="1"/>
          </p:nvCxnSpPr>
          <p:spPr>
            <a:xfrm>
              <a:off x="0" y="4463773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7" name="Straight Connector 126"/>
            <p:cNvCxnSpPr/>
            <p:nvPr userDrawn="1"/>
          </p:nvCxnSpPr>
          <p:spPr>
            <a:xfrm>
              <a:off x="0" y="4680061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8" name="Rectangle 127"/>
            <p:cNvSpPr/>
            <p:nvPr/>
          </p:nvSpPr>
          <p:spPr>
            <a:xfrm>
              <a:off x="465826" y="456356"/>
              <a:ext cx="8220974" cy="5944444"/>
            </a:xfrm>
            <a:prstGeom prst="rect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Arial"/>
              </a:endParaRPr>
            </a:p>
          </p:txBody>
        </p:sp>
        <p:cxnSp>
          <p:nvCxnSpPr>
            <p:cNvPr id="129" name="Straight Connector 128"/>
            <p:cNvCxnSpPr/>
            <p:nvPr/>
          </p:nvCxnSpPr>
          <p:spPr>
            <a:xfrm>
              <a:off x="-3" y="2284726"/>
              <a:ext cx="9143998" cy="0"/>
            </a:xfrm>
            <a:prstGeom prst="line">
              <a:avLst/>
            </a:prstGeom>
            <a:noFill/>
            <a:ln w="190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380" y="3429000"/>
              <a:ext cx="9143628" cy="7005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-3" y="4572000"/>
              <a:ext cx="9143998" cy="0"/>
            </a:xfrm>
            <a:prstGeom prst="line">
              <a:avLst/>
            </a:prstGeom>
            <a:noFill/>
            <a:ln w="190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4570813" y="0"/>
              <a:ext cx="0" cy="685800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133" name="Group 37"/>
            <p:cNvGrpSpPr/>
            <p:nvPr/>
          </p:nvGrpSpPr>
          <p:grpSpPr>
            <a:xfrm>
              <a:off x="1001322" y="0"/>
              <a:ext cx="7134890" cy="6858000"/>
              <a:chOff x="595620" y="0"/>
              <a:chExt cx="7935974" cy="5943600"/>
            </a:xfrm>
          </p:grpSpPr>
          <p:cxnSp>
            <p:nvCxnSpPr>
              <p:cNvPr id="151" name="Straight Connector 20"/>
              <p:cNvCxnSpPr/>
              <p:nvPr/>
            </p:nvCxnSpPr>
            <p:spPr>
              <a:xfrm>
                <a:off x="59562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2" name="Straight Connector 15"/>
              <p:cNvCxnSpPr/>
              <p:nvPr/>
            </p:nvCxnSpPr>
            <p:spPr>
              <a:xfrm>
                <a:off x="7663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>
                <a:off x="137305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>
                <a:off x="232110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>
                <a:off x="3703236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>
                <a:off x="44809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464452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>
                <a:off x="525702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>
                <a:off x="5420405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>
                <a:off x="6026204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1" name="Straight Connector 160"/>
              <p:cNvCxnSpPr/>
              <p:nvPr userDrawn="1"/>
            </p:nvCxnSpPr>
            <p:spPr>
              <a:xfrm>
                <a:off x="1542111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2" name="Straight Connector 161"/>
              <p:cNvCxnSpPr/>
              <p:nvPr userDrawn="1"/>
            </p:nvCxnSpPr>
            <p:spPr>
              <a:xfrm>
                <a:off x="213540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3" name="Straight Connector 162"/>
              <p:cNvCxnSpPr/>
              <p:nvPr userDrawn="1"/>
            </p:nvCxnSpPr>
            <p:spPr>
              <a:xfrm>
                <a:off x="309744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4" name="Straight Connector 163"/>
              <p:cNvCxnSpPr/>
              <p:nvPr userDrawn="1"/>
            </p:nvCxnSpPr>
            <p:spPr>
              <a:xfrm>
                <a:off x="2925808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5" name="Straight Connector 164"/>
              <p:cNvCxnSpPr/>
              <p:nvPr userDrawn="1"/>
            </p:nvCxnSpPr>
            <p:spPr>
              <a:xfrm>
                <a:off x="386735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6" name="Straight Connector 165"/>
              <p:cNvCxnSpPr/>
              <p:nvPr userDrawn="1"/>
            </p:nvCxnSpPr>
            <p:spPr>
              <a:xfrm>
                <a:off x="620417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7" name="Straight Connector 166"/>
              <p:cNvCxnSpPr/>
              <p:nvPr userDrawn="1"/>
            </p:nvCxnSpPr>
            <p:spPr>
              <a:xfrm>
                <a:off x="68118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8" name="Straight Connector 167"/>
              <p:cNvCxnSpPr/>
              <p:nvPr userDrawn="1"/>
            </p:nvCxnSpPr>
            <p:spPr>
              <a:xfrm>
                <a:off x="6977246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9" name="Straight Connector 168"/>
              <p:cNvCxnSpPr/>
              <p:nvPr userDrawn="1"/>
            </p:nvCxnSpPr>
            <p:spPr>
              <a:xfrm>
                <a:off x="758791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0" name="Straight Connector 169"/>
              <p:cNvCxnSpPr/>
              <p:nvPr userDrawn="1"/>
            </p:nvCxnSpPr>
            <p:spPr>
              <a:xfrm>
                <a:off x="7749645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1" name="Straight Connector 170"/>
              <p:cNvCxnSpPr/>
              <p:nvPr userDrawn="1"/>
            </p:nvCxnSpPr>
            <p:spPr>
              <a:xfrm>
                <a:off x="836603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2" name="Straight Connector 171"/>
              <p:cNvCxnSpPr/>
              <p:nvPr userDrawn="1"/>
            </p:nvCxnSpPr>
            <p:spPr>
              <a:xfrm>
                <a:off x="8531594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34" name="Freeform 133"/>
            <p:cNvSpPr/>
            <p:nvPr/>
          </p:nvSpPr>
          <p:spPr>
            <a:xfrm>
              <a:off x="6417955" y="467138"/>
              <a:ext cx="2268894" cy="138287"/>
            </a:xfrm>
            <a:custGeom>
              <a:avLst/>
              <a:gdLst>
                <a:gd name="connsiteX0" fmla="*/ 1971675 w 1971675"/>
                <a:gd name="connsiteY0" fmla="*/ 0 h 152400"/>
                <a:gd name="connsiteX1" fmla="*/ 1971675 w 1971675"/>
                <a:gd name="connsiteY1" fmla="*/ 142875 h 152400"/>
                <a:gd name="connsiteX2" fmla="*/ 0 w 1971675"/>
                <a:gd name="connsiteY2" fmla="*/ 152400 h 152400"/>
                <a:gd name="connsiteX0" fmla="*/ 1971675 w 1971675"/>
                <a:gd name="connsiteY0" fmla="*/ 0 h 144517"/>
                <a:gd name="connsiteX1" fmla="*/ 1971675 w 1971675"/>
                <a:gd name="connsiteY1" fmla="*/ 142875 h 144517"/>
                <a:gd name="connsiteX2" fmla="*/ 0 w 1971675"/>
                <a:gd name="connsiteY2" fmla="*/ 144517 h 144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1675" h="144517">
                  <a:moveTo>
                    <a:pt x="1971675" y="0"/>
                  </a:moveTo>
                  <a:lnTo>
                    <a:pt x="1971675" y="142875"/>
                  </a:lnTo>
                  <a:lnTo>
                    <a:pt x="0" y="144517"/>
                  </a:lnTo>
                </a:path>
              </a:pathLst>
            </a:cu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Arial"/>
              </a:endParaRPr>
            </a:p>
          </p:txBody>
        </p:sp>
        <p:cxnSp>
          <p:nvCxnSpPr>
            <p:cNvPr id="135" name="Straight Connector 134"/>
            <p:cNvCxnSpPr/>
            <p:nvPr userDrawn="1"/>
          </p:nvCxnSpPr>
          <p:spPr>
            <a:xfrm>
              <a:off x="0" y="759628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 userDrawn="1"/>
          </p:nvCxnSpPr>
          <p:spPr>
            <a:xfrm>
              <a:off x="0" y="1520764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 userDrawn="1"/>
          </p:nvCxnSpPr>
          <p:spPr>
            <a:xfrm>
              <a:off x="0" y="3047137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 userDrawn="1"/>
          </p:nvCxnSpPr>
          <p:spPr>
            <a:xfrm>
              <a:off x="0" y="380827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 userDrawn="1"/>
          </p:nvCxnSpPr>
          <p:spPr>
            <a:xfrm>
              <a:off x="0" y="533766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 userDrawn="1"/>
          </p:nvCxnSpPr>
          <p:spPr>
            <a:xfrm>
              <a:off x="0" y="6098799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 userDrawn="1"/>
          </p:nvCxnSpPr>
          <p:spPr>
            <a:xfrm>
              <a:off x="8980098" y="759628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 userDrawn="1"/>
          </p:nvCxnSpPr>
          <p:spPr>
            <a:xfrm>
              <a:off x="8980098" y="1520764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 userDrawn="1"/>
          </p:nvCxnSpPr>
          <p:spPr>
            <a:xfrm>
              <a:off x="8980098" y="3047137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 userDrawn="1"/>
          </p:nvCxnSpPr>
          <p:spPr>
            <a:xfrm>
              <a:off x="8980098" y="380827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 userDrawn="1"/>
          </p:nvCxnSpPr>
          <p:spPr>
            <a:xfrm>
              <a:off x="8980098" y="533766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 userDrawn="1"/>
          </p:nvCxnSpPr>
          <p:spPr>
            <a:xfrm>
              <a:off x="8980098" y="6098799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 userDrawn="1"/>
          </p:nvCxnSpPr>
          <p:spPr>
            <a:xfrm flipH="1">
              <a:off x="7418717" y="4572000"/>
              <a:ext cx="1725283" cy="2286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 userDrawn="1"/>
          </p:nvCxnSpPr>
          <p:spPr>
            <a:xfrm flipH="1">
              <a:off x="5693434" y="2277373"/>
              <a:ext cx="3450568" cy="4572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 userDrawn="1"/>
          </p:nvCxnSpPr>
          <p:spPr>
            <a:xfrm flipH="1">
              <a:off x="6556076" y="3429000"/>
              <a:ext cx="2587926" cy="3429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 userDrawn="1"/>
          </p:nvCxnSpPr>
          <p:spPr>
            <a:xfrm>
              <a:off x="0" y="1097208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68" name="Title 1"/>
          <p:cNvSpPr>
            <a:spLocks noGrp="1"/>
          </p:cNvSpPr>
          <p:nvPr>
            <p:ph type="title" hasCustomPrompt="1"/>
          </p:nvPr>
        </p:nvSpPr>
        <p:spPr>
          <a:xfrm>
            <a:off x="433504" y="292"/>
            <a:ext cx="11312842" cy="381600"/>
          </a:xfrm>
        </p:spPr>
        <p:txBody>
          <a:bodyPr anchor="b">
            <a:normAutofit/>
          </a:bodyPr>
          <a:lstStyle>
            <a:lvl1pPr>
              <a:defRPr sz="14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73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6202346" y="1126388"/>
            <a:ext cx="5544000" cy="4735250"/>
          </a:xfrm>
        </p:spPr>
        <p:txBody>
          <a:bodyPr>
            <a:normAutofit/>
          </a:bodyPr>
          <a:lstStyle>
            <a:lvl1pPr marL="0" marR="0" indent="0" algn="l" defTabSz="820738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Clr>
                <a:schemeClr val="tx2"/>
              </a:buClr>
              <a:buSzTx/>
              <a:buFontTx/>
              <a:buNone/>
              <a:tabLst/>
              <a:defRPr sz="2200" b="0" spc="-30" baseline="0">
                <a:solidFill>
                  <a:srgbClr val="394A59"/>
                </a:solidFill>
              </a:defRPr>
            </a:lvl1pPr>
          </a:lstStyle>
          <a:p>
            <a:pPr marL="227013" marR="0" lvl="0" indent="-227013" algn="l" defTabSz="820738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tabLst/>
              <a:defRPr/>
            </a:pPr>
            <a:r>
              <a:rPr lang="en-US" dirty="0" smtClean="0"/>
              <a:t>Click to edit content text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3388" y="643097"/>
            <a:ext cx="5518150" cy="5218540"/>
          </a:xfrm>
        </p:spPr>
        <p:txBody>
          <a:bodyPr/>
          <a:lstStyle/>
          <a:p>
            <a:endParaRPr lang="en-US"/>
          </a:p>
        </p:txBody>
      </p:sp>
      <p:sp>
        <p:nvSpPr>
          <p:cNvPr id="70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6202346" y="640387"/>
            <a:ext cx="5547521" cy="486000"/>
          </a:xfrm>
        </p:spPr>
        <p:txBody>
          <a:bodyPr>
            <a:normAutofit/>
          </a:bodyPr>
          <a:lstStyle>
            <a:lvl1pPr marL="0" indent="0">
              <a:lnSpc>
                <a:spcPts val="2700"/>
              </a:lnSpc>
              <a:buFontTx/>
              <a:buNone/>
              <a:defRPr sz="2600" b="1" spc="-30" baseline="0">
                <a:solidFill>
                  <a:schemeClr val="accent1"/>
                </a:solidFill>
              </a:defRPr>
            </a:lvl1pPr>
          </a:lstStyle>
          <a:p>
            <a:pPr marL="227013" marR="0" lvl="0" indent="-227013" algn="l" defTabSz="820738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subtitle</a:t>
            </a:r>
            <a:endParaRPr lang="en-US" dirty="0"/>
          </a:p>
        </p:txBody>
      </p:sp>
      <p:pic>
        <p:nvPicPr>
          <p:cNvPr id="83" name="Picture 8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3098"/>
            <a:ext cx="12192000" cy="743712"/>
          </a:xfrm>
          <a:prstGeom prst="rect">
            <a:avLst/>
          </a:prstGeom>
        </p:spPr>
      </p:pic>
      <p:sp>
        <p:nvSpPr>
          <p:cNvPr id="84" name="TextBox 83"/>
          <p:cNvSpPr txBox="1"/>
          <p:nvPr userDrawn="1"/>
        </p:nvSpPr>
        <p:spPr>
          <a:xfrm>
            <a:off x="303525" y="6325489"/>
            <a:ext cx="798982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1" dirty="0" smtClean="0">
                <a:solidFill>
                  <a:srgbClr val="FFFFFF"/>
                </a:solidFill>
              </a:rPr>
              <a:t>Equity</a:t>
            </a:r>
            <a:r>
              <a:rPr lang="en-US" sz="1100" dirty="0" smtClean="0">
                <a:solidFill>
                  <a:srgbClr val="FFFFFF"/>
                </a:solidFill>
              </a:rPr>
              <a:t> </a:t>
            </a:r>
            <a:br>
              <a:rPr lang="en-US" sz="1100" dirty="0" smtClean="0">
                <a:solidFill>
                  <a:srgbClr val="FFFFFF"/>
                </a:solidFill>
              </a:rPr>
            </a:br>
            <a:r>
              <a:rPr lang="en-US" sz="1100" dirty="0" smtClean="0">
                <a:solidFill>
                  <a:srgbClr val="FFFFFF"/>
                </a:solidFill>
              </a:rPr>
              <a:t>of access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86" name="TextBox 85"/>
          <p:cNvSpPr txBox="1"/>
          <p:nvPr userDrawn="1"/>
        </p:nvSpPr>
        <p:spPr>
          <a:xfrm>
            <a:off x="1429423" y="6325489"/>
            <a:ext cx="798982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dirty="0" smtClean="0">
                <a:solidFill>
                  <a:srgbClr val="FFFFFF"/>
                </a:solidFill>
              </a:rPr>
              <a:t>Seamless</a:t>
            </a:r>
            <a:r>
              <a:rPr lang="en-US" sz="1100" b="1" dirty="0" smtClean="0">
                <a:solidFill>
                  <a:srgbClr val="FFFFFF"/>
                </a:solidFill>
              </a:rPr>
              <a:t> care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87" name="TextBox 86"/>
          <p:cNvSpPr txBox="1"/>
          <p:nvPr userDrawn="1"/>
        </p:nvSpPr>
        <p:spPr>
          <a:xfrm>
            <a:off x="2488864" y="6245036"/>
            <a:ext cx="896888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dirty="0" smtClean="0">
                <a:solidFill>
                  <a:srgbClr val="FFFFFF"/>
                </a:solidFill>
              </a:rPr>
              <a:t>Meeting </a:t>
            </a:r>
            <a:r>
              <a:rPr lang="en-US" sz="1100" b="1" dirty="0" smtClean="0">
                <a:solidFill>
                  <a:srgbClr val="FFFFFF"/>
                </a:solidFill>
              </a:rPr>
              <a:t>national standards</a:t>
            </a:r>
            <a:endParaRPr lang="en-US" sz="1100" b="1" dirty="0">
              <a:solidFill>
                <a:srgbClr val="FFFFFF"/>
              </a:solidFill>
            </a:endParaRPr>
          </a:p>
        </p:txBody>
      </p:sp>
      <p:sp>
        <p:nvSpPr>
          <p:cNvPr id="88" name="TextBox 87"/>
          <p:cNvSpPr txBox="1"/>
          <p:nvPr userDrawn="1"/>
        </p:nvSpPr>
        <p:spPr>
          <a:xfrm>
            <a:off x="3594668" y="6318663"/>
            <a:ext cx="1064274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dirty="0" smtClean="0">
                <a:solidFill>
                  <a:srgbClr val="FFFFFF"/>
                </a:solidFill>
              </a:rPr>
              <a:t>Continual </a:t>
            </a:r>
            <a:r>
              <a:rPr lang="en-US" sz="1100" b="1" dirty="0" smtClean="0">
                <a:solidFill>
                  <a:srgbClr val="FFFFFF"/>
                </a:solidFill>
              </a:rPr>
              <a:t>improvement</a:t>
            </a:r>
            <a:endParaRPr lang="en-US" sz="1100" b="1" dirty="0">
              <a:solidFill>
                <a:srgbClr val="FFFFFF"/>
              </a:solidFill>
            </a:endParaRPr>
          </a:p>
        </p:txBody>
      </p:sp>
      <p:sp>
        <p:nvSpPr>
          <p:cNvPr id="89" name="TextBox 88"/>
          <p:cNvSpPr txBox="1"/>
          <p:nvPr userDrawn="1"/>
        </p:nvSpPr>
        <p:spPr>
          <a:xfrm>
            <a:off x="4785127" y="6318663"/>
            <a:ext cx="882240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dirty="0" smtClean="0">
                <a:solidFill>
                  <a:srgbClr val="FFFFFF"/>
                </a:solidFill>
              </a:rPr>
              <a:t>Patient </a:t>
            </a:r>
            <a:r>
              <a:rPr lang="en-US" sz="1100" b="1" dirty="0" smtClean="0">
                <a:solidFill>
                  <a:srgbClr val="FFFFFF"/>
                </a:solidFill>
              </a:rPr>
              <a:t>voice</a:t>
            </a:r>
            <a:endParaRPr lang="en-US" sz="1100" b="1" dirty="0">
              <a:solidFill>
                <a:srgbClr val="FFFFFF"/>
              </a:solidFill>
            </a:endParaRPr>
          </a:p>
        </p:txBody>
      </p:sp>
      <p:pic>
        <p:nvPicPr>
          <p:cNvPr id="90" name="Picture 8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415" y="6120693"/>
            <a:ext cx="2021440" cy="75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3111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gram Leads Text 4:2 Spl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Boeing 12 column grid" hidden="1"/>
          <p:cNvGrpSpPr/>
          <p:nvPr userDrawn="1"/>
        </p:nvGrpSpPr>
        <p:grpSpPr>
          <a:xfrm>
            <a:off x="-1590" y="-6713"/>
            <a:ext cx="12192015" cy="6858000"/>
            <a:chOff x="-3" y="0"/>
            <a:chExt cx="9144011" cy="6858000"/>
          </a:xfrm>
        </p:grpSpPr>
        <p:sp>
          <p:nvSpPr>
            <p:cNvPr id="123" name="Freeform 2"/>
            <p:cNvSpPr>
              <a:spLocks/>
            </p:cNvSpPr>
            <p:nvPr/>
          </p:nvSpPr>
          <p:spPr bwMode="auto">
            <a:xfrm>
              <a:off x="467170" y="6638306"/>
              <a:ext cx="8497925" cy="1064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4"/>
                </a:cxn>
                <a:cxn ang="0">
                  <a:pos x="779" y="284"/>
                </a:cxn>
                <a:cxn ang="0">
                  <a:pos x="779" y="0"/>
                </a:cxn>
              </a:cxnLst>
              <a:rect l="0" t="0" r="r" b="b"/>
              <a:pathLst>
                <a:path w="779" h="284">
                  <a:moveTo>
                    <a:pt x="0" y="0"/>
                  </a:moveTo>
                  <a:lnTo>
                    <a:pt x="0" y="284"/>
                  </a:lnTo>
                  <a:lnTo>
                    <a:pt x="779" y="284"/>
                  </a:lnTo>
                  <a:lnTo>
                    <a:pt x="779" y="0"/>
                  </a:lnTo>
                </a:path>
              </a:pathLst>
            </a:cu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FFFFFF"/>
                </a:solidFill>
                <a:latin typeface="Arial"/>
              </a:endParaRPr>
            </a:p>
          </p:txBody>
        </p:sp>
        <p:cxnSp>
          <p:nvCxnSpPr>
            <p:cNvPr id="124" name="Straight Connector 123"/>
            <p:cNvCxnSpPr/>
            <p:nvPr/>
          </p:nvCxnSpPr>
          <p:spPr>
            <a:xfrm>
              <a:off x="0" y="2178281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0" y="2391170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6" name="Straight Connector 125"/>
            <p:cNvCxnSpPr/>
            <p:nvPr userDrawn="1"/>
          </p:nvCxnSpPr>
          <p:spPr>
            <a:xfrm>
              <a:off x="0" y="4463773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7" name="Straight Connector 126"/>
            <p:cNvCxnSpPr/>
            <p:nvPr userDrawn="1"/>
          </p:nvCxnSpPr>
          <p:spPr>
            <a:xfrm>
              <a:off x="0" y="4680061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8" name="Rectangle 127"/>
            <p:cNvSpPr/>
            <p:nvPr/>
          </p:nvSpPr>
          <p:spPr>
            <a:xfrm>
              <a:off x="465826" y="456356"/>
              <a:ext cx="8220974" cy="5944444"/>
            </a:xfrm>
            <a:prstGeom prst="rect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Arial"/>
              </a:endParaRPr>
            </a:p>
          </p:txBody>
        </p:sp>
        <p:cxnSp>
          <p:nvCxnSpPr>
            <p:cNvPr id="129" name="Straight Connector 128"/>
            <p:cNvCxnSpPr/>
            <p:nvPr/>
          </p:nvCxnSpPr>
          <p:spPr>
            <a:xfrm>
              <a:off x="-3" y="2284726"/>
              <a:ext cx="9143998" cy="0"/>
            </a:xfrm>
            <a:prstGeom prst="line">
              <a:avLst/>
            </a:prstGeom>
            <a:noFill/>
            <a:ln w="190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380" y="3429000"/>
              <a:ext cx="9143628" cy="7005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-3" y="4572000"/>
              <a:ext cx="9143998" cy="0"/>
            </a:xfrm>
            <a:prstGeom prst="line">
              <a:avLst/>
            </a:prstGeom>
            <a:noFill/>
            <a:ln w="190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4570813" y="0"/>
              <a:ext cx="0" cy="685800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133" name="Group 37"/>
            <p:cNvGrpSpPr/>
            <p:nvPr/>
          </p:nvGrpSpPr>
          <p:grpSpPr>
            <a:xfrm>
              <a:off x="1001322" y="0"/>
              <a:ext cx="7134890" cy="6858000"/>
              <a:chOff x="595620" y="0"/>
              <a:chExt cx="7935974" cy="5943600"/>
            </a:xfrm>
          </p:grpSpPr>
          <p:cxnSp>
            <p:nvCxnSpPr>
              <p:cNvPr id="151" name="Straight Connector 20"/>
              <p:cNvCxnSpPr/>
              <p:nvPr/>
            </p:nvCxnSpPr>
            <p:spPr>
              <a:xfrm>
                <a:off x="59562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2" name="Straight Connector 15"/>
              <p:cNvCxnSpPr/>
              <p:nvPr/>
            </p:nvCxnSpPr>
            <p:spPr>
              <a:xfrm>
                <a:off x="7663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>
                <a:off x="137305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>
                <a:off x="232110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>
                <a:off x="3703236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>
                <a:off x="44809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464452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>
                <a:off x="525702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>
                <a:off x="5420405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>
                <a:off x="6026204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1" name="Straight Connector 160"/>
              <p:cNvCxnSpPr/>
              <p:nvPr userDrawn="1"/>
            </p:nvCxnSpPr>
            <p:spPr>
              <a:xfrm>
                <a:off x="1542111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2" name="Straight Connector 161"/>
              <p:cNvCxnSpPr/>
              <p:nvPr userDrawn="1"/>
            </p:nvCxnSpPr>
            <p:spPr>
              <a:xfrm>
                <a:off x="213540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3" name="Straight Connector 162"/>
              <p:cNvCxnSpPr/>
              <p:nvPr userDrawn="1"/>
            </p:nvCxnSpPr>
            <p:spPr>
              <a:xfrm>
                <a:off x="309744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4" name="Straight Connector 163"/>
              <p:cNvCxnSpPr/>
              <p:nvPr userDrawn="1"/>
            </p:nvCxnSpPr>
            <p:spPr>
              <a:xfrm>
                <a:off x="2925808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5" name="Straight Connector 164"/>
              <p:cNvCxnSpPr/>
              <p:nvPr userDrawn="1"/>
            </p:nvCxnSpPr>
            <p:spPr>
              <a:xfrm>
                <a:off x="386735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6" name="Straight Connector 165"/>
              <p:cNvCxnSpPr/>
              <p:nvPr userDrawn="1"/>
            </p:nvCxnSpPr>
            <p:spPr>
              <a:xfrm>
                <a:off x="620417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7" name="Straight Connector 166"/>
              <p:cNvCxnSpPr/>
              <p:nvPr userDrawn="1"/>
            </p:nvCxnSpPr>
            <p:spPr>
              <a:xfrm>
                <a:off x="68118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8" name="Straight Connector 167"/>
              <p:cNvCxnSpPr/>
              <p:nvPr userDrawn="1"/>
            </p:nvCxnSpPr>
            <p:spPr>
              <a:xfrm>
                <a:off x="6977246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9" name="Straight Connector 168"/>
              <p:cNvCxnSpPr/>
              <p:nvPr userDrawn="1"/>
            </p:nvCxnSpPr>
            <p:spPr>
              <a:xfrm>
                <a:off x="758791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0" name="Straight Connector 169"/>
              <p:cNvCxnSpPr/>
              <p:nvPr userDrawn="1"/>
            </p:nvCxnSpPr>
            <p:spPr>
              <a:xfrm>
                <a:off x="7749645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1" name="Straight Connector 170"/>
              <p:cNvCxnSpPr/>
              <p:nvPr userDrawn="1"/>
            </p:nvCxnSpPr>
            <p:spPr>
              <a:xfrm>
                <a:off x="836603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2" name="Straight Connector 171"/>
              <p:cNvCxnSpPr/>
              <p:nvPr userDrawn="1"/>
            </p:nvCxnSpPr>
            <p:spPr>
              <a:xfrm>
                <a:off x="8531594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34" name="Freeform 133"/>
            <p:cNvSpPr/>
            <p:nvPr/>
          </p:nvSpPr>
          <p:spPr>
            <a:xfrm>
              <a:off x="6417955" y="467138"/>
              <a:ext cx="2268894" cy="138287"/>
            </a:xfrm>
            <a:custGeom>
              <a:avLst/>
              <a:gdLst>
                <a:gd name="connsiteX0" fmla="*/ 1971675 w 1971675"/>
                <a:gd name="connsiteY0" fmla="*/ 0 h 152400"/>
                <a:gd name="connsiteX1" fmla="*/ 1971675 w 1971675"/>
                <a:gd name="connsiteY1" fmla="*/ 142875 h 152400"/>
                <a:gd name="connsiteX2" fmla="*/ 0 w 1971675"/>
                <a:gd name="connsiteY2" fmla="*/ 152400 h 152400"/>
                <a:gd name="connsiteX0" fmla="*/ 1971675 w 1971675"/>
                <a:gd name="connsiteY0" fmla="*/ 0 h 144517"/>
                <a:gd name="connsiteX1" fmla="*/ 1971675 w 1971675"/>
                <a:gd name="connsiteY1" fmla="*/ 142875 h 144517"/>
                <a:gd name="connsiteX2" fmla="*/ 0 w 1971675"/>
                <a:gd name="connsiteY2" fmla="*/ 144517 h 144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1675" h="144517">
                  <a:moveTo>
                    <a:pt x="1971675" y="0"/>
                  </a:moveTo>
                  <a:lnTo>
                    <a:pt x="1971675" y="142875"/>
                  </a:lnTo>
                  <a:lnTo>
                    <a:pt x="0" y="144517"/>
                  </a:lnTo>
                </a:path>
              </a:pathLst>
            </a:cu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Arial"/>
              </a:endParaRPr>
            </a:p>
          </p:txBody>
        </p:sp>
        <p:cxnSp>
          <p:nvCxnSpPr>
            <p:cNvPr id="135" name="Straight Connector 134"/>
            <p:cNvCxnSpPr/>
            <p:nvPr userDrawn="1"/>
          </p:nvCxnSpPr>
          <p:spPr>
            <a:xfrm>
              <a:off x="0" y="759628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 userDrawn="1"/>
          </p:nvCxnSpPr>
          <p:spPr>
            <a:xfrm>
              <a:off x="0" y="1520764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 userDrawn="1"/>
          </p:nvCxnSpPr>
          <p:spPr>
            <a:xfrm>
              <a:off x="0" y="3047137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 userDrawn="1"/>
          </p:nvCxnSpPr>
          <p:spPr>
            <a:xfrm>
              <a:off x="0" y="380827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 userDrawn="1"/>
          </p:nvCxnSpPr>
          <p:spPr>
            <a:xfrm>
              <a:off x="0" y="533766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 userDrawn="1"/>
          </p:nvCxnSpPr>
          <p:spPr>
            <a:xfrm>
              <a:off x="0" y="6098799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 userDrawn="1"/>
          </p:nvCxnSpPr>
          <p:spPr>
            <a:xfrm>
              <a:off x="8980098" y="759628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 userDrawn="1"/>
          </p:nvCxnSpPr>
          <p:spPr>
            <a:xfrm>
              <a:off x="8980098" y="1520764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 userDrawn="1"/>
          </p:nvCxnSpPr>
          <p:spPr>
            <a:xfrm>
              <a:off x="8980098" y="3047137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 userDrawn="1"/>
          </p:nvCxnSpPr>
          <p:spPr>
            <a:xfrm>
              <a:off x="8980098" y="380827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 userDrawn="1"/>
          </p:nvCxnSpPr>
          <p:spPr>
            <a:xfrm>
              <a:off x="8980098" y="533766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 userDrawn="1"/>
          </p:nvCxnSpPr>
          <p:spPr>
            <a:xfrm>
              <a:off x="8980098" y="6098799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 userDrawn="1"/>
          </p:nvCxnSpPr>
          <p:spPr>
            <a:xfrm flipH="1">
              <a:off x="7418717" y="4572000"/>
              <a:ext cx="1725283" cy="2286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 userDrawn="1"/>
          </p:nvCxnSpPr>
          <p:spPr>
            <a:xfrm flipH="1">
              <a:off x="5693434" y="2277373"/>
              <a:ext cx="3450568" cy="4572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 userDrawn="1"/>
          </p:nvCxnSpPr>
          <p:spPr>
            <a:xfrm flipH="1">
              <a:off x="6556076" y="3429000"/>
              <a:ext cx="2587926" cy="3429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 userDrawn="1"/>
          </p:nvCxnSpPr>
          <p:spPr>
            <a:xfrm>
              <a:off x="0" y="1097208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68" name="Title 1"/>
          <p:cNvSpPr>
            <a:spLocks noGrp="1"/>
          </p:cNvSpPr>
          <p:nvPr>
            <p:ph type="title" hasCustomPrompt="1"/>
          </p:nvPr>
        </p:nvSpPr>
        <p:spPr>
          <a:xfrm>
            <a:off x="433503" y="292"/>
            <a:ext cx="11316363" cy="381600"/>
          </a:xfrm>
        </p:spPr>
        <p:txBody>
          <a:bodyPr anchor="b">
            <a:normAutofit/>
          </a:bodyPr>
          <a:lstStyle>
            <a:lvl1pPr>
              <a:defRPr sz="14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74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8113867" y="595154"/>
            <a:ext cx="3636000" cy="486000"/>
          </a:xfrm>
        </p:spPr>
        <p:txBody>
          <a:bodyPr>
            <a:normAutofit/>
          </a:bodyPr>
          <a:lstStyle>
            <a:lvl1pPr marL="0" indent="0">
              <a:lnSpc>
                <a:spcPts val="2700"/>
              </a:lnSpc>
              <a:buFontTx/>
              <a:buNone/>
              <a:defRPr sz="2600" b="1" spc="-30" baseline="0">
                <a:solidFill>
                  <a:schemeClr val="accent1"/>
                </a:solidFill>
              </a:defRPr>
            </a:lvl1pPr>
          </a:lstStyle>
          <a:p>
            <a:pPr marL="227013" marR="0" lvl="0" indent="-227013" algn="l" defTabSz="820738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75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8113867" y="1081154"/>
            <a:ext cx="3636000" cy="4780483"/>
          </a:xfrm>
        </p:spPr>
        <p:txBody>
          <a:bodyPr>
            <a:normAutofit/>
          </a:bodyPr>
          <a:lstStyle>
            <a:lvl1pPr marL="0" marR="0" indent="0" algn="l" defTabSz="820738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Clr>
                <a:schemeClr val="tx2"/>
              </a:buClr>
              <a:buSzTx/>
              <a:buFontTx/>
              <a:buNone/>
              <a:tabLst/>
              <a:defRPr sz="2200" b="0" spc="-30" baseline="0">
                <a:solidFill>
                  <a:srgbClr val="394A59"/>
                </a:solidFill>
              </a:defRPr>
            </a:lvl1pPr>
          </a:lstStyle>
          <a:p>
            <a:pPr marL="227013" marR="0" lvl="0" indent="-227013" algn="l" defTabSz="820738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tabLst/>
              <a:defRPr/>
            </a:pPr>
            <a:r>
              <a:rPr lang="en-US" dirty="0" smtClean="0"/>
              <a:t>Click to edit content text</a:t>
            </a:r>
            <a:endParaRPr lang="en-US" dirty="0"/>
          </a:p>
        </p:txBody>
      </p:sp>
      <p:sp>
        <p:nvSpPr>
          <p:cNvPr id="76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433388" y="598713"/>
            <a:ext cx="7409926" cy="5262924"/>
          </a:xfrm>
        </p:spPr>
        <p:txBody>
          <a:bodyPr/>
          <a:lstStyle/>
          <a:p>
            <a:endParaRPr lang="en-US"/>
          </a:p>
        </p:txBody>
      </p:sp>
      <p:sp>
        <p:nvSpPr>
          <p:cNvPr id="59" name="Date Placeholder 1"/>
          <p:cNvSpPr>
            <a:spLocks noGrp="1"/>
          </p:cNvSpPr>
          <p:nvPr>
            <p:ph type="dt" sz="half" idx="2"/>
          </p:nvPr>
        </p:nvSpPr>
        <p:spPr>
          <a:xfrm>
            <a:off x="12009643" y="6793167"/>
            <a:ext cx="183403" cy="735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8BC0572A-B4F5-2A4E-AA83-BDE4EB7230CD}" type="datetimeFigureOut">
              <a:rPr lang="en-US" smtClean="0">
                <a:solidFill>
                  <a:srgbClr val="FFFFFF"/>
                </a:solidFill>
              </a:rPr>
              <a:pPr/>
              <a:t>2/1/2019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0" name="Picture 6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3098"/>
            <a:ext cx="12192000" cy="743712"/>
          </a:xfrm>
          <a:prstGeom prst="rect">
            <a:avLst/>
          </a:prstGeom>
        </p:spPr>
      </p:pic>
      <p:sp>
        <p:nvSpPr>
          <p:cNvPr id="71" name="TextBox 70"/>
          <p:cNvSpPr txBox="1"/>
          <p:nvPr userDrawn="1"/>
        </p:nvSpPr>
        <p:spPr>
          <a:xfrm>
            <a:off x="303525" y="6325489"/>
            <a:ext cx="798982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1" dirty="0" smtClean="0">
                <a:solidFill>
                  <a:srgbClr val="FFFFFF"/>
                </a:solidFill>
              </a:rPr>
              <a:t>Equity</a:t>
            </a:r>
            <a:r>
              <a:rPr lang="en-US" sz="1100" dirty="0" smtClean="0">
                <a:solidFill>
                  <a:srgbClr val="FFFFFF"/>
                </a:solidFill>
              </a:rPr>
              <a:t> </a:t>
            </a:r>
            <a:br>
              <a:rPr lang="en-US" sz="1100" dirty="0" smtClean="0">
                <a:solidFill>
                  <a:srgbClr val="FFFFFF"/>
                </a:solidFill>
              </a:rPr>
            </a:br>
            <a:r>
              <a:rPr lang="en-US" sz="1100" dirty="0" smtClean="0">
                <a:solidFill>
                  <a:srgbClr val="FFFFFF"/>
                </a:solidFill>
              </a:rPr>
              <a:t>of access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72" name="TextBox 71"/>
          <p:cNvSpPr txBox="1"/>
          <p:nvPr userDrawn="1"/>
        </p:nvSpPr>
        <p:spPr>
          <a:xfrm>
            <a:off x="1429423" y="6325489"/>
            <a:ext cx="798982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dirty="0" smtClean="0">
                <a:solidFill>
                  <a:srgbClr val="FFFFFF"/>
                </a:solidFill>
              </a:rPr>
              <a:t>Seamless</a:t>
            </a:r>
            <a:r>
              <a:rPr lang="en-US" sz="1100" b="1" dirty="0" smtClean="0">
                <a:solidFill>
                  <a:srgbClr val="FFFFFF"/>
                </a:solidFill>
              </a:rPr>
              <a:t> care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73" name="TextBox 72"/>
          <p:cNvSpPr txBox="1"/>
          <p:nvPr userDrawn="1"/>
        </p:nvSpPr>
        <p:spPr>
          <a:xfrm>
            <a:off x="2488864" y="6245036"/>
            <a:ext cx="896888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dirty="0" smtClean="0">
                <a:solidFill>
                  <a:srgbClr val="FFFFFF"/>
                </a:solidFill>
              </a:rPr>
              <a:t>Meeting </a:t>
            </a:r>
            <a:r>
              <a:rPr lang="en-US" sz="1100" b="1" dirty="0" smtClean="0">
                <a:solidFill>
                  <a:srgbClr val="FFFFFF"/>
                </a:solidFill>
              </a:rPr>
              <a:t>national standards</a:t>
            </a:r>
            <a:endParaRPr lang="en-US" sz="1100" b="1" dirty="0">
              <a:solidFill>
                <a:srgbClr val="FFFFFF"/>
              </a:solidFill>
            </a:endParaRPr>
          </a:p>
        </p:txBody>
      </p:sp>
      <p:sp>
        <p:nvSpPr>
          <p:cNvPr id="77" name="TextBox 76"/>
          <p:cNvSpPr txBox="1"/>
          <p:nvPr userDrawn="1"/>
        </p:nvSpPr>
        <p:spPr>
          <a:xfrm>
            <a:off x="3594668" y="6318663"/>
            <a:ext cx="1064274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dirty="0" smtClean="0">
                <a:solidFill>
                  <a:srgbClr val="FFFFFF"/>
                </a:solidFill>
              </a:rPr>
              <a:t>Continual </a:t>
            </a:r>
            <a:r>
              <a:rPr lang="en-US" sz="1100" b="1" dirty="0" smtClean="0">
                <a:solidFill>
                  <a:srgbClr val="FFFFFF"/>
                </a:solidFill>
              </a:rPr>
              <a:t>improvement</a:t>
            </a:r>
            <a:endParaRPr lang="en-US" sz="1100" b="1" dirty="0">
              <a:solidFill>
                <a:srgbClr val="FFFFFF"/>
              </a:solidFill>
            </a:endParaRPr>
          </a:p>
        </p:txBody>
      </p:sp>
      <p:sp>
        <p:nvSpPr>
          <p:cNvPr id="78" name="TextBox 77"/>
          <p:cNvSpPr txBox="1"/>
          <p:nvPr userDrawn="1"/>
        </p:nvSpPr>
        <p:spPr>
          <a:xfrm>
            <a:off x="4785127" y="6318663"/>
            <a:ext cx="882240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dirty="0" smtClean="0">
                <a:solidFill>
                  <a:srgbClr val="FFFFFF"/>
                </a:solidFill>
              </a:rPr>
              <a:t>Patient </a:t>
            </a:r>
            <a:r>
              <a:rPr lang="en-US" sz="1100" b="1" dirty="0" smtClean="0">
                <a:solidFill>
                  <a:srgbClr val="FFFFFF"/>
                </a:solidFill>
              </a:rPr>
              <a:t>voice</a:t>
            </a:r>
            <a:endParaRPr lang="en-US" sz="1100" b="1" dirty="0">
              <a:solidFill>
                <a:srgbClr val="FFFFFF"/>
              </a:solidFill>
            </a:endParaRPr>
          </a:p>
        </p:txBody>
      </p:sp>
      <p:pic>
        <p:nvPicPr>
          <p:cNvPr id="79" name="Picture 7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415" y="6120693"/>
            <a:ext cx="2021440" cy="75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2421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Width Feature Image or Diagra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Boeing 12 column grid" hidden="1"/>
          <p:cNvGrpSpPr/>
          <p:nvPr userDrawn="1"/>
        </p:nvGrpSpPr>
        <p:grpSpPr>
          <a:xfrm>
            <a:off x="-1590" y="-6713"/>
            <a:ext cx="12192015" cy="6858000"/>
            <a:chOff x="-3" y="0"/>
            <a:chExt cx="9144011" cy="6858000"/>
          </a:xfrm>
        </p:grpSpPr>
        <p:sp>
          <p:nvSpPr>
            <p:cNvPr id="123" name="Freeform 2"/>
            <p:cNvSpPr>
              <a:spLocks/>
            </p:cNvSpPr>
            <p:nvPr/>
          </p:nvSpPr>
          <p:spPr bwMode="auto">
            <a:xfrm>
              <a:off x="467170" y="6638306"/>
              <a:ext cx="8497925" cy="1064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4"/>
                </a:cxn>
                <a:cxn ang="0">
                  <a:pos x="779" y="284"/>
                </a:cxn>
                <a:cxn ang="0">
                  <a:pos x="779" y="0"/>
                </a:cxn>
              </a:cxnLst>
              <a:rect l="0" t="0" r="r" b="b"/>
              <a:pathLst>
                <a:path w="779" h="284">
                  <a:moveTo>
                    <a:pt x="0" y="0"/>
                  </a:moveTo>
                  <a:lnTo>
                    <a:pt x="0" y="284"/>
                  </a:lnTo>
                  <a:lnTo>
                    <a:pt x="779" y="284"/>
                  </a:lnTo>
                  <a:lnTo>
                    <a:pt x="779" y="0"/>
                  </a:lnTo>
                </a:path>
              </a:pathLst>
            </a:cu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FFFFFF"/>
                </a:solidFill>
                <a:latin typeface="Arial"/>
              </a:endParaRPr>
            </a:p>
          </p:txBody>
        </p:sp>
        <p:cxnSp>
          <p:nvCxnSpPr>
            <p:cNvPr id="124" name="Straight Connector 123"/>
            <p:cNvCxnSpPr/>
            <p:nvPr/>
          </p:nvCxnSpPr>
          <p:spPr>
            <a:xfrm>
              <a:off x="0" y="2178281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0" y="2391170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6" name="Straight Connector 125"/>
            <p:cNvCxnSpPr/>
            <p:nvPr userDrawn="1"/>
          </p:nvCxnSpPr>
          <p:spPr>
            <a:xfrm>
              <a:off x="0" y="4463773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7" name="Straight Connector 126"/>
            <p:cNvCxnSpPr/>
            <p:nvPr userDrawn="1"/>
          </p:nvCxnSpPr>
          <p:spPr>
            <a:xfrm>
              <a:off x="0" y="4680061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8" name="Rectangle 127"/>
            <p:cNvSpPr/>
            <p:nvPr/>
          </p:nvSpPr>
          <p:spPr>
            <a:xfrm>
              <a:off x="465826" y="456356"/>
              <a:ext cx="8220974" cy="5944444"/>
            </a:xfrm>
            <a:prstGeom prst="rect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Arial"/>
              </a:endParaRPr>
            </a:p>
          </p:txBody>
        </p:sp>
        <p:cxnSp>
          <p:nvCxnSpPr>
            <p:cNvPr id="129" name="Straight Connector 128"/>
            <p:cNvCxnSpPr/>
            <p:nvPr/>
          </p:nvCxnSpPr>
          <p:spPr>
            <a:xfrm>
              <a:off x="-3" y="2284726"/>
              <a:ext cx="9143998" cy="0"/>
            </a:xfrm>
            <a:prstGeom prst="line">
              <a:avLst/>
            </a:prstGeom>
            <a:noFill/>
            <a:ln w="190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380" y="3429000"/>
              <a:ext cx="9143628" cy="7005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-3" y="4572000"/>
              <a:ext cx="9143998" cy="0"/>
            </a:xfrm>
            <a:prstGeom prst="line">
              <a:avLst/>
            </a:prstGeom>
            <a:noFill/>
            <a:ln w="190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4570813" y="0"/>
              <a:ext cx="0" cy="685800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133" name="Group 37"/>
            <p:cNvGrpSpPr/>
            <p:nvPr/>
          </p:nvGrpSpPr>
          <p:grpSpPr>
            <a:xfrm>
              <a:off x="1001322" y="0"/>
              <a:ext cx="7134890" cy="6858000"/>
              <a:chOff x="595620" y="0"/>
              <a:chExt cx="7935974" cy="5943600"/>
            </a:xfrm>
          </p:grpSpPr>
          <p:cxnSp>
            <p:nvCxnSpPr>
              <p:cNvPr id="151" name="Straight Connector 20"/>
              <p:cNvCxnSpPr/>
              <p:nvPr/>
            </p:nvCxnSpPr>
            <p:spPr>
              <a:xfrm>
                <a:off x="59562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2" name="Straight Connector 15"/>
              <p:cNvCxnSpPr/>
              <p:nvPr/>
            </p:nvCxnSpPr>
            <p:spPr>
              <a:xfrm>
                <a:off x="7663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>
                <a:off x="137305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>
                <a:off x="232110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>
                <a:off x="3703236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>
                <a:off x="44809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464452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>
                <a:off x="525702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>
                <a:off x="5420405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>
                <a:off x="6026204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1" name="Straight Connector 160"/>
              <p:cNvCxnSpPr/>
              <p:nvPr userDrawn="1"/>
            </p:nvCxnSpPr>
            <p:spPr>
              <a:xfrm>
                <a:off x="1542111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2" name="Straight Connector 161"/>
              <p:cNvCxnSpPr/>
              <p:nvPr userDrawn="1"/>
            </p:nvCxnSpPr>
            <p:spPr>
              <a:xfrm>
                <a:off x="213540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3" name="Straight Connector 162"/>
              <p:cNvCxnSpPr/>
              <p:nvPr userDrawn="1"/>
            </p:nvCxnSpPr>
            <p:spPr>
              <a:xfrm>
                <a:off x="309744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4" name="Straight Connector 163"/>
              <p:cNvCxnSpPr/>
              <p:nvPr userDrawn="1"/>
            </p:nvCxnSpPr>
            <p:spPr>
              <a:xfrm>
                <a:off x="2925808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5" name="Straight Connector 164"/>
              <p:cNvCxnSpPr/>
              <p:nvPr userDrawn="1"/>
            </p:nvCxnSpPr>
            <p:spPr>
              <a:xfrm>
                <a:off x="386735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6" name="Straight Connector 165"/>
              <p:cNvCxnSpPr/>
              <p:nvPr userDrawn="1"/>
            </p:nvCxnSpPr>
            <p:spPr>
              <a:xfrm>
                <a:off x="620417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7" name="Straight Connector 166"/>
              <p:cNvCxnSpPr/>
              <p:nvPr userDrawn="1"/>
            </p:nvCxnSpPr>
            <p:spPr>
              <a:xfrm>
                <a:off x="68118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8" name="Straight Connector 167"/>
              <p:cNvCxnSpPr/>
              <p:nvPr userDrawn="1"/>
            </p:nvCxnSpPr>
            <p:spPr>
              <a:xfrm>
                <a:off x="6977246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9" name="Straight Connector 168"/>
              <p:cNvCxnSpPr/>
              <p:nvPr userDrawn="1"/>
            </p:nvCxnSpPr>
            <p:spPr>
              <a:xfrm>
                <a:off x="758791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0" name="Straight Connector 169"/>
              <p:cNvCxnSpPr/>
              <p:nvPr userDrawn="1"/>
            </p:nvCxnSpPr>
            <p:spPr>
              <a:xfrm>
                <a:off x="7749645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1" name="Straight Connector 170"/>
              <p:cNvCxnSpPr/>
              <p:nvPr userDrawn="1"/>
            </p:nvCxnSpPr>
            <p:spPr>
              <a:xfrm>
                <a:off x="836603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2" name="Straight Connector 171"/>
              <p:cNvCxnSpPr/>
              <p:nvPr userDrawn="1"/>
            </p:nvCxnSpPr>
            <p:spPr>
              <a:xfrm>
                <a:off x="8531594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34" name="Freeform 133"/>
            <p:cNvSpPr/>
            <p:nvPr/>
          </p:nvSpPr>
          <p:spPr>
            <a:xfrm>
              <a:off x="6417955" y="467138"/>
              <a:ext cx="2268894" cy="138287"/>
            </a:xfrm>
            <a:custGeom>
              <a:avLst/>
              <a:gdLst>
                <a:gd name="connsiteX0" fmla="*/ 1971675 w 1971675"/>
                <a:gd name="connsiteY0" fmla="*/ 0 h 152400"/>
                <a:gd name="connsiteX1" fmla="*/ 1971675 w 1971675"/>
                <a:gd name="connsiteY1" fmla="*/ 142875 h 152400"/>
                <a:gd name="connsiteX2" fmla="*/ 0 w 1971675"/>
                <a:gd name="connsiteY2" fmla="*/ 152400 h 152400"/>
                <a:gd name="connsiteX0" fmla="*/ 1971675 w 1971675"/>
                <a:gd name="connsiteY0" fmla="*/ 0 h 144517"/>
                <a:gd name="connsiteX1" fmla="*/ 1971675 w 1971675"/>
                <a:gd name="connsiteY1" fmla="*/ 142875 h 144517"/>
                <a:gd name="connsiteX2" fmla="*/ 0 w 1971675"/>
                <a:gd name="connsiteY2" fmla="*/ 144517 h 144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1675" h="144517">
                  <a:moveTo>
                    <a:pt x="1971675" y="0"/>
                  </a:moveTo>
                  <a:lnTo>
                    <a:pt x="1971675" y="142875"/>
                  </a:lnTo>
                  <a:lnTo>
                    <a:pt x="0" y="144517"/>
                  </a:lnTo>
                </a:path>
              </a:pathLst>
            </a:cu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Arial"/>
              </a:endParaRPr>
            </a:p>
          </p:txBody>
        </p:sp>
        <p:cxnSp>
          <p:nvCxnSpPr>
            <p:cNvPr id="135" name="Straight Connector 134"/>
            <p:cNvCxnSpPr/>
            <p:nvPr userDrawn="1"/>
          </p:nvCxnSpPr>
          <p:spPr>
            <a:xfrm>
              <a:off x="0" y="759628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 userDrawn="1"/>
          </p:nvCxnSpPr>
          <p:spPr>
            <a:xfrm>
              <a:off x="0" y="1520764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 userDrawn="1"/>
          </p:nvCxnSpPr>
          <p:spPr>
            <a:xfrm>
              <a:off x="0" y="3047137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 userDrawn="1"/>
          </p:nvCxnSpPr>
          <p:spPr>
            <a:xfrm>
              <a:off x="0" y="380827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 userDrawn="1"/>
          </p:nvCxnSpPr>
          <p:spPr>
            <a:xfrm>
              <a:off x="0" y="533766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 userDrawn="1"/>
          </p:nvCxnSpPr>
          <p:spPr>
            <a:xfrm>
              <a:off x="0" y="6098799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 userDrawn="1"/>
          </p:nvCxnSpPr>
          <p:spPr>
            <a:xfrm>
              <a:off x="8980098" y="759628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 userDrawn="1"/>
          </p:nvCxnSpPr>
          <p:spPr>
            <a:xfrm>
              <a:off x="8980098" y="1520764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 userDrawn="1"/>
          </p:nvCxnSpPr>
          <p:spPr>
            <a:xfrm>
              <a:off x="8980098" y="3047137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 userDrawn="1"/>
          </p:nvCxnSpPr>
          <p:spPr>
            <a:xfrm>
              <a:off x="8980098" y="380827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 userDrawn="1"/>
          </p:nvCxnSpPr>
          <p:spPr>
            <a:xfrm>
              <a:off x="8980098" y="533766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 userDrawn="1"/>
          </p:nvCxnSpPr>
          <p:spPr>
            <a:xfrm>
              <a:off x="8980098" y="6098799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 userDrawn="1"/>
          </p:nvCxnSpPr>
          <p:spPr>
            <a:xfrm flipH="1">
              <a:off x="7418717" y="4572000"/>
              <a:ext cx="1725283" cy="2286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 userDrawn="1"/>
          </p:nvCxnSpPr>
          <p:spPr>
            <a:xfrm flipH="1">
              <a:off x="5693434" y="2277373"/>
              <a:ext cx="3450568" cy="4572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 userDrawn="1"/>
          </p:nvCxnSpPr>
          <p:spPr>
            <a:xfrm flipH="1">
              <a:off x="6556076" y="3429000"/>
              <a:ext cx="2587926" cy="3429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 userDrawn="1"/>
          </p:nvCxnSpPr>
          <p:spPr>
            <a:xfrm>
              <a:off x="0" y="1097208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68" name="Title 1"/>
          <p:cNvSpPr>
            <a:spLocks noGrp="1"/>
          </p:cNvSpPr>
          <p:nvPr>
            <p:ph type="title" hasCustomPrompt="1"/>
          </p:nvPr>
        </p:nvSpPr>
        <p:spPr>
          <a:xfrm>
            <a:off x="433504" y="292"/>
            <a:ext cx="8576190" cy="381600"/>
          </a:xfrm>
        </p:spPr>
        <p:txBody>
          <a:bodyPr anchor="b">
            <a:normAutofit/>
          </a:bodyPr>
          <a:lstStyle>
            <a:lvl1pPr>
              <a:defRPr sz="14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76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5784" y="820666"/>
            <a:ext cx="12184624" cy="5316677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433386" y="5812248"/>
            <a:ext cx="5085137" cy="326119"/>
          </a:xfrm>
          <a:solidFill>
            <a:srgbClr val="630D2E"/>
          </a:solidFill>
        </p:spPr>
        <p:txBody>
          <a:bodyPr anchor="b">
            <a:normAutofit/>
          </a:bodyPr>
          <a:lstStyle>
            <a:lvl1pPr marL="0" indent="0">
              <a:lnSpc>
                <a:spcPts val="1300"/>
              </a:lnSpc>
              <a:buFontTx/>
              <a:buNone/>
              <a:defRPr sz="1200" i="1">
                <a:solidFill>
                  <a:schemeClr val="bg1"/>
                </a:solidFill>
              </a:defRPr>
            </a:lvl1pPr>
          </a:lstStyle>
          <a:p>
            <a:pPr marL="227013" marR="0" lvl="0" indent="-227013" algn="l" defTabSz="820738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insert caption text</a:t>
            </a:r>
            <a:endParaRPr lang="en-US" dirty="0"/>
          </a:p>
        </p:txBody>
      </p:sp>
      <p:sp>
        <p:nvSpPr>
          <p:cNvPr id="58" name="Date Placeholder 1"/>
          <p:cNvSpPr>
            <a:spLocks noGrp="1"/>
          </p:cNvSpPr>
          <p:nvPr>
            <p:ph type="dt" sz="half" idx="2"/>
          </p:nvPr>
        </p:nvSpPr>
        <p:spPr>
          <a:xfrm>
            <a:off x="12009643" y="6793167"/>
            <a:ext cx="183403" cy="735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8BC0572A-B4F5-2A4E-AA83-BDE4EB7230CD}" type="datetimeFigureOut">
              <a:rPr lang="en-US" smtClean="0">
                <a:solidFill>
                  <a:srgbClr val="FFFFFF"/>
                </a:solidFill>
              </a:rPr>
              <a:pPr/>
              <a:t>2/1/2019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9" name="Picture 6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3098"/>
            <a:ext cx="12192000" cy="743712"/>
          </a:xfrm>
          <a:prstGeom prst="rect">
            <a:avLst/>
          </a:prstGeom>
        </p:spPr>
      </p:pic>
      <p:sp>
        <p:nvSpPr>
          <p:cNvPr id="70" name="TextBox 69"/>
          <p:cNvSpPr txBox="1"/>
          <p:nvPr userDrawn="1"/>
        </p:nvSpPr>
        <p:spPr>
          <a:xfrm>
            <a:off x="303525" y="6325489"/>
            <a:ext cx="798982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1" dirty="0" smtClean="0">
                <a:solidFill>
                  <a:srgbClr val="FFFFFF"/>
                </a:solidFill>
              </a:rPr>
              <a:t>Equity</a:t>
            </a:r>
            <a:r>
              <a:rPr lang="en-US" sz="1100" dirty="0" smtClean="0">
                <a:solidFill>
                  <a:srgbClr val="FFFFFF"/>
                </a:solidFill>
              </a:rPr>
              <a:t> </a:t>
            </a:r>
            <a:br>
              <a:rPr lang="en-US" sz="1100" dirty="0" smtClean="0">
                <a:solidFill>
                  <a:srgbClr val="FFFFFF"/>
                </a:solidFill>
              </a:rPr>
            </a:br>
            <a:r>
              <a:rPr lang="en-US" sz="1100" dirty="0" smtClean="0">
                <a:solidFill>
                  <a:srgbClr val="FFFFFF"/>
                </a:solidFill>
              </a:rPr>
              <a:t>of access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71" name="TextBox 70"/>
          <p:cNvSpPr txBox="1"/>
          <p:nvPr userDrawn="1"/>
        </p:nvSpPr>
        <p:spPr>
          <a:xfrm>
            <a:off x="1429423" y="6325489"/>
            <a:ext cx="798982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dirty="0" smtClean="0">
                <a:solidFill>
                  <a:srgbClr val="FFFFFF"/>
                </a:solidFill>
              </a:rPr>
              <a:t>Seamless</a:t>
            </a:r>
            <a:r>
              <a:rPr lang="en-US" sz="1100" b="1" dirty="0" smtClean="0">
                <a:solidFill>
                  <a:srgbClr val="FFFFFF"/>
                </a:solidFill>
              </a:rPr>
              <a:t> care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72" name="TextBox 71"/>
          <p:cNvSpPr txBox="1"/>
          <p:nvPr userDrawn="1"/>
        </p:nvSpPr>
        <p:spPr>
          <a:xfrm>
            <a:off x="2488864" y="6245036"/>
            <a:ext cx="896888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dirty="0" smtClean="0">
                <a:solidFill>
                  <a:srgbClr val="FFFFFF"/>
                </a:solidFill>
              </a:rPr>
              <a:t>Meeting </a:t>
            </a:r>
            <a:r>
              <a:rPr lang="en-US" sz="1100" b="1" dirty="0" smtClean="0">
                <a:solidFill>
                  <a:srgbClr val="FFFFFF"/>
                </a:solidFill>
              </a:rPr>
              <a:t>national standards</a:t>
            </a:r>
            <a:endParaRPr lang="en-US" sz="1100" b="1" dirty="0">
              <a:solidFill>
                <a:srgbClr val="FFFFFF"/>
              </a:solidFill>
            </a:endParaRPr>
          </a:p>
        </p:txBody>
      </p:sp>
      <p:sp>
        <p:nvSpPr>
          <p:cNvPr id="73" name="TextBox 72"/>
          <p:cNvSpPr txBox="1"/>
          <p:nvPr userDrawn="1"/>
        </p:nvSpPr>
        <p:spPr>
          <a:xfrm>
            <a:off x="3594668" y="6318663"/>
            <a:ext cx="1064274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dirty="0" smtClean="0">
                <a:solidFill>
                  <a:srgbClr val="FFFFFF"/>
                </a:solidFill>
              </a:rPr>
              <a:t>Continual </a:t>
            </a:r>
            <a:r>
              <a:rPr lang="en-US" sz="1100" b="1" dirty="0" smtClean="0">
                <a:solidFill>
                  <a:srgbClr val="FFFFFF"/>
                </a:solidFill>
              </a:rPr>
              <a:t>improvement</a:t>
            </a:r>
            <a:endParaRPr lang="en-US" sz="1100" b="1" dirty="0">
              <a:solidFill>
                <a:srgbClr val="FFFFFF"/>
              </a:solidFill>
            </a:endParaRPr>
          </a:p>
        </p:txBody>
      </p:sp>
      <p:sp>
        <p:nvSpPr>
          <p:cNvPr id="74" name="TextBox 73"/>
          <p:cNvSpPr txBox="1"/>
          <p:nvPr userDrawn="1"/>
        </p:nvSpPr>
        <p:spPr>
          <a:xfrm>
            <a:off x="4785127" y="6318663"/>
            <a:ext cx="882240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dirty="0" smtClean="0">
                <a:solidFill>
                  <a:srgbClr val="FFFFFF"/>
                </a:solidFill>
              </a:rPr>
              <a:t>Patient </a:t>
            </a:r>
            <a:r>
              <a:rPr lang="en-US" sz="1100" b="1" dirty="0" smtClean="0">
                <a:solidFill>
                  <a:srgbClr val="FFFFFF"/>
                </a:solidFill>
              </a:rPr>
              <a:t>voice</a:t>
            </a:r>
            <a:endParaRPr lang="en-US" sz="1100" b="1" dirty="0">
              <a:solidFill>
                <a:srgbClr val="FFFFFF"/>
              </a:solidFill>
            </a:endParaRPr>
          </a:p>
        </p:txBody>
      </p:sp>
      <p:pic>
        <p:nvPicPr>
          <p:cNvPr id="75" name="Picture 7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415" y="6120693"/>
            <a:ext cx="2021440" cy="75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4486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Boeing 12 column grid" hidden="1"/>
          <p:cNvGrpSpPr/>
          <p:nvPr userDrawn="1"/>
        </p:nvGrpSpPr>
        <p:grpSpPr>
          <a:xfrm>
            <a:off x="-1590" y="-6713"/>
            <a:ext cx="12192015" cy="6858000"/>
            <a:chOff x="-3" y="0"/>
            <a:chExt cx="9144011" cy="6858000"/>
          </a:xfrm>
        </p:grpSpPr>
        <p:sp>
          <p:nvSpPr>
            <p:cNvPr id="123" name="Freeform 2"/>
            <p:cNvSpPr>
              <a:spLocks/>
            </p:cNvSpPr>
            <p:nvPr/>
          </p:nvSpPr>
          <p:spPr bwMode="auto">
            <a:xfrm>
              <a:off x="467170" y="6638306"/>
              <a:ext cx="8497925" cy="1064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4"/>
                </a:cxn>
                <a:cxn ang="0">
                  <a:pos x="779" y="284"/>
                </a:cxn>
                <a:cxn ang="0">
                  <a:pos x="779" y="0"/>
                </a:cxn>
              </a:cxnLst>
              <a:rect l="0" t="0" r="r" b="b"/>
              <a:pathLst>
                <a:path w="779" h="284">
                  <a:moveTo>
                    <a:pt x="0" y="0"/>
                  </a:moveTo>
                  <a:lnTo>
                    <a:pt x="0" y="284"/>
                  </a:lnTo>
                  <a:lnTo>
                    <a:pt x="779" y="284"/>
                  </a:lnTo>
                  <a:lnTo>
                    <a:pt x="779" y="0"/>
                  </a:lnTo>
                </a:path>
              </a:pathLst>
            </a:cu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24" name="Straight Connector 123"/>
            <p:cNvCxnSpPr/>
            <p:nvPr/>
          </p:nvCxnSpPr>
          <p:spPr>
            <a:xfrm>
              <a:off x="0" y="2178281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0" y="2391170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6" name="Straight Connector 125"/>
            <p:cNvCxnSpPr/>
            <p:nvPr userDrawn="1"/>
          </p:nvCxnSpPr>
          <p:spPr>
            <a:xfrm>
              <a:off x="0" y="4463773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7" name="Straight Connector 126"/>
            <p:cNvCxnSpPr/>
            <p:nvPr userDrawn="1"/>
          </p:nvCxnSpPr>
          <p:spPr>
            <a:xfrm>
              <a:off x="0" y="4680061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8" name="Rectangle 127"/>
            <p:cNvSpPr/>
            <p:nvPr/>
          </p:nvSpPr>
          <p:spPr>
            <a:xfrm>
              <a:off x="465826" y="456356"/>
              <a:ext cx="8220974" cy="5944444"/>
            </a:xfrm>
            <a:prstGeom prst="rect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29" name="Straight Connector 128"/>
            <p:cNvCxnSpPr/>
            <p:nvPr/>
          </p:nvCxnSpPr>
          <p:spPr>
            <a:xfrm>
              <a:off x="-3" y="2284726"/>
              <a:ext cx="9143998" cy="0"/>
            </a:xfrm>
            <a:prstGeom prst="line">
              <a:avLst/>
            </a:prstGeom>
            <a:noFill/>
            <a:ln w="190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380" y="3429000"/>
              <a:ext cx="9143628" cy="7005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-3" y="4572000"/>
              <a:ext cx="9143998" cy="0"/>
            </a:xfrm>
            <a:prstGeom prst="line">
              <a:avLst/>
            </a:prstGeom>
            <a:noFill/>
            <a:ln w="190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4570813" y="0"/>
              <a:ext cx="0" cy="685800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133" name="Group 37"/>
            <p:cNvGrpSpPr/>
            <p:nvPr/>
          </p:nvGrpSpPr>
          <p:grpSpPr>
            <a:xfrm>
              <a:off x="1001322" y="0"/>
              <a:ext cx="7134890" cy="6858000"/>
              <a:chOff x="595620" y="0"/>
              <a:chExt cx="7935974" cy="5943600"/>
            </a:xfrm>
          </p:grpSpPr>
          <p:cxnSp>
            <p:nvCxnSpPr>
              <p:cNvPr id="151" name="Straight Connector 20"/>
              <p:cNvCxnSpPr/>
              <p:nvPr/>
            </p:nvCxnSpPr>
            <p:spPr>
              <a:xfrm>
                <a:off x="59562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2" name="Straight Connector 15"/>
              <p:cNvCxnSpPr/>
              <p:nvPr/>
            </p:nvCxnSpPr>
            <p:spPr>
              <a:xfrm>
                <a:off x="7663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>
                <a:off x="137305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>
                <a:off x="232110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>
                <a:off x="3703236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>
                <a:off x="44809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464452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>
                <a:off x="525702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>
                <a:off x="5420405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>
                <a:off x="6026204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1" name="Straight Connector 160"/>
              <p:cNvCxnSpPr/>
              <p:nvPr userDrawn="1"/>
            </p:nvCxnSpPr>
            <p:spPr>
              <a:xfrm>
                <a:off x="1542111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2" name="Straight Connector 161"/>
              <p:cNvCxnSpPr/>
              <p:nvPr userDrawn="1"/>
            </p:nvCxnSpPr>
            <p:spPr>
              <a:xfrm>
                <a:off x="213540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3" name="Straight Connector 162"/>
              <p:cNvCxnSpPr/>
              <p:nvPr userDrawn="1"/>
            </p:nvCxnSpPr>
            <p:spPr>
              <a:xfrm>
                <a:off x="309744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4" name="Straight Connector 163"/>
              <p:cNvCxnSpPr/>
              <p:nvPr userDrawn="1"/>
            </p:nvCxnSpPr>
            <p:spPr>
              <a:xfrm>
                <a:off x="2925808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5" name="Straight Connector 164"/>
              <p:cNvCxnSpPr/>
              <p:nvPr userDrawn="1"/>
            </p:nvCxnSpPr>
            <p:spPr>
              <a:xfrm>
                <a:off x="386735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6" name="Straight Connector 165"/>
              <p:cNvCxnSpPr/>
              <p:nvPr userDrawn="1"/>
            </p:nvCxnSpPr>
            <p:spPr>
              <a:xfrm>
                <a:off x="620417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7" name="Straight Connector 166"/>
              <p:cNvCxnSpPr/>
              <p:nvPr userDrawn="1"/>
            </p:nvCxnSpPr>
            <p:spPr>
              <a:xfrm>
                <a:off x="68118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8" name="Straight Connector 167"/>
              <p:cNvCxnSpPr/>
              <p:nvPr userDrawn="1"/>
            </p:nvCxnSpPr>
            <p:spPr>
              <a:xfrm>
                <a:off x="6977246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9" name="Straight Connector 168"/>
              <p:cNvCxnSpPr/>
              <p:nvPr userDrawn="1"/>
            </p:nvCxnSpPr>
            <p:spPr>
              <a:xfrm>
                <a:off x="758791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0" name="Straight Connector 169"/>
              <p:cNvCxnSpPr/>
              <p:nvPr userDrawn="1"/>
            </p:nvCxnSpPr>
            <p:spPr>
              <a:xfrm>
                <a:off x="7749645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1" name="Straight Connector 170"/>
              <p:cNvCxnSpPr/>
              <p:nvPr userDrawn="1"/>
            </p:nvCxnSpPr>
            <p:spPr>
              <a:xfrm>
                <a:off x="836603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2" name="Straight Connector 171"/>
              <p:cNvCxnSpPr/>
              <p:nvPr userDrawn="1"/>
            </p:nvCxnSpPr>
            <p:spPr>
              <a:xfrm>
                <a:off x="8531594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34" name="Freeform 133"/>
            <p:cNvSpPr/>
            <p:nvPr/>
          </p:nvSpPr>
          <p:spPr>
            <a:xfrm>
              <a:off x="6417955" y="467138"/>
              <a:ext cx="2268894" cy="138287"/>
            </a:xfrm>
            <a:custGeom>
              <a:avLst/>
              <a:gdLst>
                <a:gd name="connsiteX0" fmla="*/ 1971675 w 1971675"/>
                <a:gd name="connsiteY0" fmla="*/ 0 h 152400"/>
                <a:gd name="connsiteX1" fmla="*/ 1971675 w 1971675"/>
                <a:gd name="connsiteY1" fmla="*/ 142875 h 152400"/>
                <a:gd name="connsiteX2" fmla="*/ 0 w 1971675"/>
                <a:gd name="connsiteY2" fmla="*/ 152400 h 152400"/>
                <a:gd name="connsiteX0" fmla="*/ 1971675 w 1971675"/>
                <a:gd name="connsiteY0" fmla="*/ 0 h 144517"/>
                <a:gd name="connsiteX1" fmla="*/ 1971675 w 1971675"/>
                <a:gd name="connsiteY1" fmla="*/ 142875 h 144517"/>
                <a:gd name="connsiteX2" fmla="*/ 0 w 1971675"/>
                <a:gd name="connsiteY2" fmla="*/ 144517 h 144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1675" h="144517">
                  <a:moveTo>
                    <a:pt x="1971675" y="0"/>
                  </a:moveTo>
                  <a:lnTo>
                    <a:pt x="1971675" y="142875"/>
                  </a:lnTo>
                  <a:lnTo>
                    <a:pt x="0" y="144517"/>
                  </a:lnTo>
                </a:path>
              </a:pathLst>
            </a:cu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35" name="Straight Connector 134"/>
            <p:cNvCxnSpPr/>
            <p:nvPr userDrawn="1"/>
          </p:nvCxnSpPr>
          <p:spPr>
            <a:xfrm>
              <a:off x="0" y="759628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 userDrawn="1"/>
          </p:nvCxnSpPr>
          <p:spPr>
            <a:xfrm>
              <a:off x="0" y="1520764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 userDrawn="1"/>
          </p:nvCxnSpPr>
          <p:spPr>
            <a:xfrm>
              <a:off x="0" y="3047137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 userDrawn="1"/>
          </p:nvCxnSpPr>
          <p:spPr>
            <a:xfrm>
              <a:off x="0" y="380827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 userDrawn="1"/>
          </p:nvCxnSpPr>
          <p:spPr>
            <a:xfrm>
              <a:off x="0" y="533766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 userDrawn="1"/>
          </p:nvCxnSpPr>
          <p:spPr>
            <a:xfrm>
              <a:off x="0" y="6098799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 userDrawn="1"/>
          </p:nvCxnSpPr>
          <p:spPr>
            <a:xfrm>
              <a:off x="8980098" y="759628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 userDrawn="1"/>
          </p:nvCxnSpPr>
          <p:spPr>
            <a:xfrm>
              <a:off x="8980098" y="1520764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 userDrawn="1"/>
          </p:nvCxnSpPr>
          <p:spPr>
            <a:xfrm>
              <a:off x="8980098" y="3047137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 userDrawn="1"/>
          </p:nvCxnSpPr>
          <p:spPr>
            <a:xfrm>
              <a:off x="8980098" y="380827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 userDrawn="1"/>
          </p:nvCxnSpPr>
          <p:spPr>
            <a:xfrm>
              <a:off x="8980098" y="533766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 userDrawn="1"/>
          </p:nvCxnSpPr>
          <p:spPr>
            <a:xfrm>
              <a:off x="8980098" y="6098799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 userDrawn="1"/>
          </p:nvCxnSpPr>
          <p:spPr>
            <a:xfrm flipH="1">
              <a:off x="7418717" y="4572000"/>
              <a:ext cx="1725283" cy="2286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 userDrawn="1"/>
          </p:nvCxnSpPr>
          <p:spPr>
            <a:xfrm flipH="1">
              <a:off x="5693434" y="2277373"/>
              <a:ext cx="3450568" cy="4572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 userDrawn="1"/>
          </p:nvCxnSpPr>
          <p:spPr>
            <a:xfrm flipH="1">
              <a:off x="6556076" y="3429000"/>
              <a:ext cx="2587926" cy="3429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 userDrawn="1"/>
          </p:nvCxnSpPr>
          <p:spPr>
            <a:xfrm>
              <a:off x="0" y="1097208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430410" y="4118994"/>
            <a:ext cx="9682171" cy="860581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ts val="6300"/>
              </a:lnSpc>
              <a:defRPr sz="5100" b="1" kern="1200" spc="-25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2" hasCustomPrompt="1"/>
          </p:nvPr>
        </p:nvSpPr>
        <p:spPr>
          <a:xfrm>
            <a:off x="441325" y="5004995"/>
            <a:ext cx="9671256" cy="523875"/>
          </a:xfrm>
        </p:spPr>
        <p:txBody>
          <a:bodyPr/>
          <a:lstStyle>
            <a:lvl1pPr marL="0" indent="0">
              <a:buFontTx/>
              <a:buNone/>
              <a:defRPr b="1" kern="1200" spc="-20" baseline="0">
                <a:solidFill>
                  <a:schemeClr val="accent6"/>
                </a:solidFill>
              </a:defRPr>
            </a:lvl1pPr>
          </a:lstStyle>
          <a:p>
            <a:pPr marL="227013" marR="0" lvl="0" indent="-227013" algn="l" defTabSz="820738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3"/>
          </p:nvPr>
        </p:nvSpPr>
        <p:spPr>
          <a:xfrm>
            <a:off x="472480" y="5733256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0261AF-D39F-EC42-8AAA-179F004E1E0F}" type="datetime4">
              <a:rPr lang="en-GB" smtClean="0">
                <a:solidFill>
                  <a:srgbClr val="FFFFFF"/>
                </a:solidFill>
              </a:rPr>
              <a:pPr/>
              <a:t>01 February 2019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3671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 Column Wide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Boeing 12 column grid" hidden="1"/>
          <p:cNvGrpSpPr/>
          <p:nvPr userDrawn="1"/>
        </p:nvGrpSpPr>
        <p:grpSpPr>
          <a:xfrm>
            <a:off x="-1590" y="-6713"/>
            <a:ext cx="12192015" cy="6858000"/>
            <a:chOff x="-3" y="0"/>
            <a:chExt cx="9144011" cy="6858000"/>
          </a:xfrm>
        </p:grpSpPr>
        <p:sp>
          <p:nvSpPr>
            <p:cNvPr id="123" name="Freeform 2"/>
            <p:cNvSpPr>
              <a:spLocks/>
            </p:cNvSpPr>
            <p:nvPr/>
          </p:nvSpPr>
          <p:spPr bwMode="auto">
            <a:xfrm>
              <a:off x="467170" y="6638306"/>
              <a:ext cx="8497925" cy="1064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4"/>
                </a:cxn>
                <a:cxn ang="0">
                  <a:pos x="779" y="284"/>
                </a:cxn>
                <a:cxn ang="0">
                  <a:pos x="779" y="0"/>
                </a:cxn>
              </a:cxnLst>
              <a:rect l="0" t="0" r="r" b="b"/>
              <a:pathLst>
                <a:path w="779" h="284">
                  <a:moveTo>
                    <a:pt x="0" y="0"/>
                  </a:moveTo>
                  <a:lnTo>
                    <a:pt x="0" y="284"/>
                  </a:lnTo>
                  <a:lnTo>
                    <a:pt x="779" y="284"/>
                  </a:lnTo>
                  <a:lnTo>
                    <a:pt x="779" y="0"/>
                  </a:lnTo>
                </a:path>
              </a:pathLst>
            </a:cu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24" name="Straight Connector 123"/>
            <p:cNvCxnSpPr/>
            <p:nvPr/>
          </p:nvCxnSpPr>
          <p:spPr>
            <a:xfrm>
              <a:off x="0" y="2178281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0" y="2391170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6" name="Straight Connector 125"/>
            <p:cNvCxnSpPr/>
            <p:nvPr userDrawn="1"/>
          </p:nvCxnSpPr>
          <p:spPr>
            <a:xfrm>
              <a:off x="0" y="4463773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7" name="Straight Connector 126"/>
            <p:cNvCxnSpPr/>
            <p:nvPr userDrawn="1"/>
          </p:nvCxnSpPr>
          <p:spPr>
            <a:xfrm>
              <a:off x="0" y="4680061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8" name="Rectangle 127"/>
            <p:cNvSpPr/>
            <p:nvPr/>
          </p:nvSpPr>
          <p:spPr>
            <a:xfrm>
              <a:off x="465826" y="456356"/>
              <a:ext cx="8220974" cy="5944444"/>
            </a:xfrm>
            <a:prstGeom prst="rect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29" name="Straight Connector 128"/>
            <p:cNvCxnSpPr/>
            <p:nvPr/>
          </p:nvCxnSpPr>
          <p:spPr>
            <a:xfrm>
              <a:off x="-3" y="2284726"/>
              <a:ext cx="9143998" cy="0"/>
            </a:xfrm>
            <a:prstGeom prst="line">
              <a:avLst/>
            </a:prstGeom>
            <a:noFill/>
            <a:ln w="190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380" y="3429000"/>
              <a:ext cx="9143628" cy="7005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-3" y="4572000"/>
              <a:ext cx="9143998" cy="0"/>
            </a:xfrm>
            <a:prstGeom prst="line">
              <a:avLst/>
            </a:prstGeom>
            <a:noFill/>
            <a:ln w="190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4570813" y="0"/>
              <a:ext cx="0" cy="685800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133" name="Group 37"/>
            <p:cNvGrpSpPr/>
            <p:nvPr/>
          </p:nvGrpSpPr>
          <p:grpSpPr>
            <a:xfrm>
              <a:off x="1001322" y="0"/>
              <a:ext cx="7134890" cy="6858000"/>
              <a:chOff x="595620" y="0"/>
              <a:chExt cx="7935974" cy="5943600"/>
            </a:xfrm>
          </p:grpSpPr>
          <p:cxnSp>
            <p:nvCxnSpPr>
              <p:cNvPr id="151" name="Straight Connector 20"/>
              <p:cNvCxnSpPr/>
              <p:nvPr/>
            </p:nvCxnSpPr>
            <p:spPr>
              <a:xfrm>
                <a:off x="59562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2" name="Straight Connector 15"/>
              <p:cNvCxnSpPr/>
              <p:nvPr/>
            </p:nvCxnSpPr>
            <p:spPr>
              <a:xfrm>
                <a:off x="7663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>
                <a:off x="137305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>
                <a:off x="232110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>
                <a:off x="3703236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>
                <a:off x="44809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464452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>
                <a:off x="525702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>
                <a:off x="5420405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>
                <a:off x="6026204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1" name="Straight Connector 160"/>
              <p:cNvCxnSpPr/>
              <p:nvPr userDrawn="1"/>
            </p:nvCxnSpPr>
            <p:spPr>
              <a:xfrm>
                <a:off x="1542111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2" name="Straight Connector 161"/>
              <p:cNvCxnSpPr/>
              <p:nvPr userDrawn="1"/>
            </p:nvCxnSpPr>
            <p:spPr>
              <a:xfrm>
                <a:off x="213540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3" name="Straight Connector 162"/>
              <p:cNvCxnSpPr/>
              <p:nvPr userDrawn="1"/>
            </p:nvCxnSpPr>
            <p:spPr>
              <a:xfrm>
                <a:off x="309744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4" name="Straight Connector 163"/>
              <p:cNvCxnSpPr/>
              <p:nvPr userDrawn="1"/>
            </p:nvCxnSpPr>
            <p:spPr>
              <a:xfrm>
                <a:off x="2925808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5" name="Straight Connector 164"/>
              <p:cNvCxnSpPr/>
              <p:nvPr userDrawn="1"/>
            </p:nvCxnSpPr>
            <p:spPr>
              <a:xfrm>
                <a:off x="386735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6" name="Straight Connector 165"/>
              <p:cNvCxnSpPr/>
              <p:nvPr userDrawn="1"/>
            </p:nvCxnSpPr>
            <p:spPr>
              <a:xfrm>
                <a:off x="620417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7" name="Straight Connector 166"/>
              <p:cNvCxnSpPr/>
              <p:nvPr userDrawn="1"/>
            </p:nvCxnSpPr>
            <p:spPr>
              <a:xfrm>
                <a:off x="68118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8" name="Straight Connector 167"/>
              <p:cNvCxnSpPr/>
              <p:nvPr userDrawn="1"/>
            </p:nvCxnSpPr>
            <p:spPr>
              <a:xfrm>
                <a:off x="6977246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9" name="Straight Connector 168"/>
              <p:cNvCxnSpPr/>
              <p:nvPr userDrawn="1"/>
            </p:nvCxnSpPr>
            <p:spPr>
              <a:xfrm>
                <a:off x="758791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0" name="Straight Connector 169"/>
              <p:cNvCxnSpPr/>
              <p:nvPr userDrawn="1"/>
            </p:nvCxnSpPr>
            <p:spPr>
              <a:xfrm>
                <a:off x="7749645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1" name="Straight Connector 170"/>
              <p:cNvCxnSpPr/>
              <p:nvPr userDrawn="1"/>
            </p:nvCxnSpPr>
            <p:spPr>
              <a:xfrm>
                <a:off x="836603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2" name="Straight Connector 171"/>
              <p:cNvCxnSpPr/>
              <p:nvPr userDrawn="1"/>
            </p:nvCxnSpPr>
            <p:spPr>
              <a:xfrm>
                <a:off x="8531594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34" name="Freeform 133"/>
            <p:cNvSpPr/>
            <p:nvPr/>
          </p:nvSpPr>
          <p:spPr>
            <a:xfrm>
              <a:off x="6417955" y="467138"/>
              <a:ext cx="2268894" cy="138287"/>
            </a:xfrm>
            <a:custGeom>
              <a:avLst/>
              <a:gdLst>
                <a:gd name="connsiteX0" fmla="*/ 1971675 w 1971675"/>
                <a:gd name="connsiteY0" fmla="*/ 0 h 152400"/>
                <a:gd name="connsiteX1" fmla="*/ 1971675 w 1971675"/>
                <a:gd name="connsiteY1" fmla="*/ 142875 h 152400"/>
                <a:gd name="connsiteX2" fmla="*/ 0 w 1971675"/>
                <a:gd name="connsiteY2" fmla="*/ 152400 h 152400"/>
                <a:gd name="connsiteX0" fmla="*/ 1971675 w 1971675"/>
                <a:gd name="connsiteY0" fmla="*/ 0 h 144517"/>
                <a:gd name="connsiteX1" fmla="*/ 1971675 w 1971675"/>
                <a:gd name="connsiteY1" fmla="*/ 142875 h 144517"/>
                <a:gd name="connsiteX2" fmla="*/ 0 w 1971675"/>
                <a:gd name="connsiteY2" fmla="*/ 144517 h 144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1675" h="144517">
                  <a:moveTo>
                    <a:pt x="1971675" y="0"/>
                  </a:moveTo>
                  <a:lnTo>
                    <a:pt x="1971675" y="142875"/>
                  </a:lnTo>
                  <a:lnTo>
                    <a:pt x="0" y="144517"/>
                  </a:lnTo>
                </a:path>
              </a:pathLst>
            </a:cu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35" name="Straight Connector 134"/>
            <p:cNvCxnSpPr/>
            <p:nvPr userDrawn="1"/>
          </p:nvCxnSpPr>
          <p:spPr>
            <a:xfrm>
              <a:off x="0" y="759628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 userDrawn="1"/>
          </p:nvCxnSpPr>
          <p:spPr>
            <a:xfrm>
              <a:off x="0" y="1520764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 userDrawn="1"/>
          </p:nvCxnSpPr>
          <p:spPr>
            <a:xfrm>
              <a:off x="0" y="3047137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 userDrawn="1"/>
          </p:nvCxnSpPr>
          <p:spPr>
            <a:xfrm>
              <a:off x="0" y="380827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 userDrawn="1"/>
          </p:nvCxnSpPr>
          <p:spPr>
            <a:xfrm>
              <a:off x="0" y="533766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 userDrawn="1"/>
          </p:nvCxnSpPr>
          <p:spPr>
            <a:xfrm>
              <a:off x="0" y="6098799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 userDrawn="1"/>
          </p:nvCxnSpPr>
          <p:spPr>
            <a:xfrm>
              <a:off x="8980098" y="759628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 userDrawn="1"/>
          </p:nvCxnSpPr>
          <p:spPr>
            <a:xfrm>
              <a:off x="8980098" y="1520764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 userDrawn="1"/>
          </p:nvCxnSpPr>
          <p:spPr>
            <a:xfrm>
              <a:off x="8980098" y="3047137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 userDrawn="1"/>
          </p:nvCxnSpPr>
          <p:spPr>
            <a:xfrm>
              <a:off x="8980098" y="380827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 userDrawn="1"/>
          </p:nvCxnSpPr>
          <p:spPr>
            <a:xfrm>
              <a:off x="8980098" y="533766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 userDrawn="1"/>
          </p:nvCxnSpPr>
          <p:spPr>
            <a:xfrm>
              <a:off x="8980098" y="6098799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 userDrawn="1"/>
          </p:nvCxnSpPr>
          <p:spPr>
            <a:xfrm flipH="1">
              <a:off x="7418717" y="4572000"/>
              <a:ext cx="1725283" cy="2286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 userDrawn="1"/>
          </p:nvCxnSpPr>
          <p:spPr>
            <a:xfrm flipH="1">
              <a:off x="5693434" y="2277373"/>
              <a:ext cx="3450568" cy="4572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 userDrawn="1"/>
          </p:nvCxnSpPr>
          <p:spPr>
            <a:xfrm flipH="1">
              <a:off x="6556076" y="3429000"/>
              <a:ext cx="2587926" cy="3429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 userDrawn="1"/>
          </p:nvCxnSpPr>
          <p:spPr>
            <a:xfrm>
              <a:off x="0" y="1097208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71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42479" y="752916"/>
            <a:ext cx="11303868" cy="5108722"/>
          </a:xfrm>
        </p:spPr>
        <p:txBody>
          <a:bodyPr>
            <a:normAutofit/>
          </a:bodyPr>
          <a:lstStyle>
            <a:lvl1pPr marL="0" marR="0" indent="0" algn="l" defTabSz="820738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Clr>
                <a:schemeClr val="tx2"/>
              </a:buClr>
              <a:buSzTx/>
              <a:buFontTx/>
              <a:buNone/>
              <a:tabLst/>
              <a:defRPr sz="2200" b="0" spc="-30" baseline="0">
                <a:solidFill>
                  <a:srgbClr val="394A59"/>
                </a:solidFill>
              </a:defRPr>
            </a:lvl1pPr>
          </a:lstStyle>
          <a:p>
            <a:pPr marL="227013" marR="0" lvl="0" indent="-227013" algn="l" defTabSz="820738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tabLst/>
              <a:defRPr/>
            </a:pPr>
            <a:r>
              <a:rPr lang="en-US" dirty="0" smtClean="0"/>
              <a:t>Click to edit content text</a:t>
            </a:r>
            <a:endParaRPr lang="en-US" dirty="0"/>
          </a:p>
        </p:txBody>
      </p:sp>
      <p:sp>
        <p:nvSpPr>
          <p:cNvPr id="62" name="Date Placeholder 1"/>
          <p:cNvSpPr>
            <a:spLocks noGrp="1"/>
          </p:cNvSpPr>
          <p:nvPr>
            <p:ph type="dt" sz="half" idx="2"/>
          </p:nvPr>
        </p:nvSpPr>
        <p:spPr>
          <a:xfrm>
            <a:off x="12009643" y="6793167"/>
            <a:ext cx="183403" cy="735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8BC0572A-B4F5-2A4E-AA83-BDE4EB7230CD}" type="datetimeFigureOut">
              <a:rPr lang="en-US" smtClean="0">
                <a:solidFill>
                  <a:srgbClr val="FFFFFF"/>
                </a:solidFill>
              </a:rPr>
              <a:pPr/>
              <a:t>2/1/2019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42478" y="116633"/>
            <a:ext cx="11303868" cy="482080"/>
          </a:xfrm>
        </p:spPr>
        <p:txBody>
          <a:bodyPr>
            <a:normAutofit/>
          </a:bodyPr>
          <a:lstStyle>
            <a:lvl1pPr marL="0" indent="0">
              <a:lnSpc>
                <a:spcPts val="2700"/>
              </a:lnSpc>
              <a:buFontTx/>
              <a:buNone/>
              <a:defRPr sz="2600" b="1" spc="-30" baseline="0">
                <a:solidFill>
                  <a:schemeClr val="accent1"/>
                </a:solidFill>
              </a:defRPr>
            </a:lvl1pPr>
          </a:lstStyle>
          <a:p>
            <a:pPr marL="227013" marR="0" lvl="0" indent="-227013" algn="l" defTabSz="820738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3011"/>
            <a:ext cx="12192000" cy="743712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303525" y="6325489"/>
            <a:ext cx="798982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1" dirty="0" smtClean="0">
                <a:solidFill>
                  <a:srgbClr val="FFFFFF"/>
                </a:solidFill>
              </a:rPr>
              <a:t>Equity</a:t>
            </a:r>
            <a:r>
              <a:rPr lang="en-US" sz="1100" dirty="0" smtClean="0">
                <a:solidFill>
                  <a:srgbClr val="FFFFFF"/>
                </a:solidFill>
              </a:rPr>
              <a:t> </a:t>
            </a:r>
            <a:br>
              <a:rPr lang="en-US" sz="1100" dirty="0" smtClean="0">
                <a:solidFill>
                  <a:srgbClr val="FFFFFF"/>
                </a:solidFill>
              </a:rPr>
            </a:br>
            <a:r>
              <a:rPr lang="en-US" sz="1100" dirty="0" smtClean="0">
                <a:solidFill>
                  <a:srgbClr val="FFFFFF"/>
                </a:solidFill>
              </a:rPr>
              <a:t>of access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61" name="TextBox 60"/>
          <p:cNvSpPr txBox="1"/>
          <p:nvPr userDrawn="1"/>
        </p:nvSpPr>
        <p:spPr>
          <a:xfrm>
            <a:off x="1429423" y="6325489"/>
            <a:ext cx="798982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dirty="0" smtClean="0">
                <a:solidFill>
                  <a:srgbClr val="FFFFFF"/>
                </a:solidFill>
              </a:rPr>
              <a:t>Seamless</a:t>
            </a:r>
            <a:r>
              <a:rPr lang="en-US" sz="1100" b="1" dirty="0" smtClean="0">
                <a:solidFill>
                  <a:srgbClr val="FFFFFF"/>
                </a:solidFill>
              </a:rPr>
              <a:t> care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63" name="TextBox 62"/>
          <p:cNvSpPr txBox="1"/>
          <p:nvPr userDrawn="1"/>
        </p:nvSpPr>
        <p:spPr>
          <a:xfrm>
            <a:off x="2488864" y="6245036"/>
            <a:ext cx="896888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dirty="0" smtClean="0">
                <a:solidFill>
                  <a:srgbClr val="FFFFFF"/>
                </a:solidFill>
              </a:rPr>
              <a:t>Meeting </a:t>
            </a:r>
            <a:r>
              <a:rPr lang="en-US" sz="1100" b="1" dirty="0" smtClean="0">
                <a:solidFill>
                  <a:srgbClr val="FFFFFF"/>
                </a:solidFill>
              </a:rPr>
              <a:t>national standards</a:t>
            </a:r>
            <a:endParaRPr lang="en-US" sz="1100" b="1" dirty="0">
              <a:solidFill>
                <a:srgbClr val="FFFFFF"/>
              </a:solidFill>
            </a:endParaRPr>
          </a:p>
        </p:txBody>
      </p:sp>
      <p:sp>
        <p:nvSpPr>
          <p:cNvPr id="64" name="TextBox 63"/>
          <p:cNvSpPr txBox="1"/>
          <p:nvPr userDrawn="1"/>
        </p:nvSpPr>
        <p:spPr>
          <a:xfrm>
            <a:off x="3594668" y="6318663"/>
            <a:ext cx="1064274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dirty="0" smtClean="0">
                <a:solidFill>
                  <a:srgbClr val="FFFFFF"/>
                </a:solidFill>
              </a:rPr>
              <a:t>Continual </a:t>
            </a:r>
            <a:r>
              <a:rPr lang="en-US" sz="1100" b="1" dirty="0" smtClean="0">
                <a:solidFill>
                  <a:srgbClr val="FFFFFF"/>
                </a:solidFill>
              </a:rPr>
              <a:t>improvement</a:t>
            </a:r>
            <a:endParaRPr lang="en-US" sz="1100" b="1" dirty="0">
              <a:solidFill>
                <a:srgbClr val="FFFFFF"/>
              </a:solidFill>
            </a:endParaRPr>
          </a:p>
        </p:txBody>
      </p:sp>
      <p:sp>
        <p:nvSpPr>
          <p:cNvPr id="65" name="TextBox 64"/>
          <p:cNvSpPr txBox="1"/>
          <p:nvPr userDrawn="1"/>
        </p:nvSpPr>
        <p:spPr>
          <a:xfrm>
            <a:off x="4785127" y="6318663"/>
            <a:ext cx="882240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dirty="0" smtClean="0">
                <a:solidFill>
                  <a:srgbClr val="FFFFFF"/>
                </a:solidFill>
              </a:rPr>
              <a:t>Patient </a:t>
            </a:r>
            <a:r>
              <a:rPr lang="en-US" sz="1100" b="1" dirty="0" smtClean="0">
                <a:solidFill>
                  <a:srgbClr val="FFFFFF"/>
                </a:solidFill>
              </a:rPr>
              <a:t>voice</a:t>
            </a:r>
            <a:endParaRPr lang="en-US" sz="1100" b="1" dirty="0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415" y="6120693"/>
            <a:ext cx="2021440" cy="750474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479376" y="598712"/>
            <a:ext cx="112332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99307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Boeing 12 column grid" hidden="1"/>
          <p:cNvGrpSpPr/>
          <p:nvPr userDrawn="1"/>
        </p:nvGrpSpPr>
        <p:grpSpPr>
          <a:xfrm>
            <a:off x="-1590" y="-6713"/>
            <a:ext cx="12192015" cy="6858000"/>
            <a:chOff x="-3" y="0"/>
            <a:chExt cx="9144011" cy="6858000"/>
          </a:xfrm>
        </p:grpSpPr>
        <p:sp>
          <p:nvSpPr>
            <p:cNvPr id="123" name="Freeform 2"/>
            <p:cNvSpPr>
              <a:spLocks/>
            </p:cNvSpPr>
            <p:nvPr/>
          </p:nvSpPr>
          <p:spPr bwMode="auto">
            <a:xfrm>
              <a:off x="467170" y="6638306"/>
              <a:ext cx="8497925" cy="1064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4"/>
                </a:cxn>
                <a:cxn ang="0">
                  <a:pos x="779" y="284"/>
                </a:cxn>
                <a:cxn ang="0">
                  <a:pos x="779" y="0"/>
                </a:cxn>
              </a:cxnLst>
              <a:rect l="0" t="0" r="r" b="b"/>
              <a:pathLst>
                <a:path w="779" h="284">
                  <a:moveTo>
                    <a:pt x="0" y="0"/>
                  </a:moveTo>
                  <a:lnTo>
                    <a:pt x="0" y="284"/>
                  </a:lnTo>
                  <a:lnTo>
                    <a:pt x="779" y="284"/>
                  </a:lnTo>
                  <a:lnTo>
                    <a:pt x="779" y="0"/>
                  </a:lnTo>
                </a:path>
              </a:pathLst>
            </a:cu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24" name="Straight Connector 123"/>
            <p:cNvCxnSpPr/>
            <p:nvPr/>
          </p:nvCxnSpPr>
          <p:spPr>
            <a:xfrm>
              <a:off x="0" y="2178281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0" y="2391170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6" name="Straight Connector 125"/>
            <p:cNvCxnSpPr/>
            <p:nvPr userDrawn="1"/>
          </p:nvCxnSpPr>
          <p:spPr>
            <a:xfrm>
              <a:off x="0" y="4463773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7" name="Straight Connector 126"/>
            <p:cNvCxnSpPr/>
            <p:nvPr userDrawn="1"/>
          </p:nvCxnSpPr>
          <p:spPr>
            <a:xfrm>
              <a:off x="0" y="4680061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8" name="Rectangle 127"/>
            <p:cNvSpPr/>
            <p:nvPr/>
          </p:nvSpPr>
          <p:spPr>
            <a:xfrm>
              <a:off x="465826" y="456356"/>
              <a:ext cx="8220974" cy="5944444"/>
            </a:xfrm>
            <a:prstGeom prst="rect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29" name="Straight Connector 128"/>
            <p:cNvCxnSpPr/>
            <p:nvPr/>
          </p:nvCxnSpPr>
          <p:spPr>
            <a:xfrm>
              <a:off x="-3" y="2284726"/>
              <a:ext cx="9143998" cy="0"/>
            </a:xfrm>
            <a:prstGeom prst="line">
              <a:avLst/>
            </a:prstGeom>
            <a:noFill/>
            <a:ln w="190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380" y="3429000"/>
              <a:ext cx="9143628" cy="7005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-3" y="4572000"/>
              <a:ext cx="9143998" cy="0"/>
            </a:xfrm>
            <a:prstGeom prst="line">
              <a:avLst/>
            </a:prstGeom>
            <a:noFill/>
            <a:ln w="190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4570813" y="0"/>
              <a:ext cx="0" cy="685800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133" name="Group 37"/>
            <p:cNvGrpSpPr/>
            <p:nvPr/>
          </p:nvGrpSpPr>
          <p:grpSpPr>
            <a:xfrm>
              <a:off x="1001322" y="0"/>
              <a:ext cx="7134890" cy="6858000"/>
              <a:chOff x="595620" y="0"/>
              <a:chExt cx="7935974" cy="5943600"/>
            </a:xfrm>
          </p:grpSpPr>
          <p:cxnSp>
            <p:nvCxnSpPr>
              <p:cNvPr id="151" name="Straight Connector 20"/>
              <p:cNvCxnSpPr/>
              <p:nvPr/>
            </p:nvCxnSpPr>
            <p:spPr>
              <a:xfrm>
                <a:off x="59562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2" name="Straight Connector 15"/>
              <p:cNvCxnSpPr/>
              <p:nvPr/>
            </p:nvCxnSpPr>
            <p:spPr>
              <a:xfrm>
                <a:off x="7663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>
                <a:off x="137305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>
                <a:off x="232110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>
                <a:off x="3703236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>
                <a:off x="44809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464452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>
                <a:off x="525702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>
                <a:off x="5420405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>
                <a:off x="6026204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1" name="Straight Connector 160"/>
              <p:cNvCxnSpPr/>
              <p:nvPr userDrawn="1"/>
            </p:nvCxnSpPr>
            <p:spPr>
              <a:xfrm>
                <a:off x="1542111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2" name="Straight Connector 161"/>
              <p:cNvCxnSpPr/>
              <p:nvPr userDrawn="1"/>
            </p:nvCxnSpPr>
            <p:spPr>
              <a:xfrm>
                <a:off x="213540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3" name="Straight Connector 162"/>
              <p:cNvCxnSpPr/>
              <p:nvPr userDrawn="1"/>
            </p:nvCxnSpPr>
            <p:spPr>
              <a:xfrm>
                <a:off x="309744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4" name="Straight Connector 163"/>
              <p:cNvCxnSpPr/>
              <p:nvPr userDrawn="1"/>
            </p:nvCxnSpPr>
            <p:spPr>
              <a:xfrm>
                <a:off x="2925808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5" name="Straight Connector 164"/>
              <p:cNvCxnSpPr/>
              <p:nvPr userDrawn="1"/>
            </p:nvCxnSpPr>
            <p:spPr>
              <a:xfrm>
                <a:off x="386735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6" name="Straight Connector 165"/>
              <p:cNvCxnSpPr/>
              <p:nvPr userDrawn="1"/>
            </p:nvCxnSpPr>
            <p:spPr>
              <a:xfrm>
                <a:off x="620417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7" name="Straight Connector 166"/>
              <p:cNvCxnSpPr/>
              <p:nvPr userDrawn="1"/>
            </p:nvCxnSpPr>
            <p:spPr>
              <a:xfrm>
                <a:off x="68118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8" name="Straight Connector 167"/>
              <p:cNvCxnSpPr/>
              <p:nvPr userDrawn="1"/>
            </p:nvCxnSpPr>
            <p:spPr>
              <a:xfrm>
                <a:off x="6977246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9" name="Straight Connector 168"/>
              <p:cNvCxnSpPr/>
              <p:nvPr userDrawn="1"/>
            </p:nvCxnSpPr>
            <p:spPr>
              <a:xfrm>
                <a:off x="758791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0" name="Straight Connector 169"/>
              <p:cNvCxnSpPr/>
              <p:nvPr userDrawn="1"/>
            </p:nvCxnSpPr>
            <p:spPr>
              <a:xfrm>
                <a:off x="7749645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1" name="Straight Connector 170"/>
              <p:cNvCxnSpPr/>
              <p:nvPr userDrawn="1"/>
            </p:nvCxnSpPr>
            <p:spPr>
              <a:xfrm>
                <a:off x="836603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2" name="Straight Connector 171"/>
              <p:cNvCxnSpPr/>
              <p:nvPr userDrawn="1"/>
            </p:nvCxnSpPr>
            <p:spPr>
              <a:xfrm>
                <a:off x="8531594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34" name="Freeform 133"/>
            <p:cNvSpPr/>
            <p:nvPr/>
          </p:nvSpPr>
          <p:spPr>
            <a:xfrm>
              <a:off x="6417955" y="467138"/>
              <a:ext cx="2268894" cy="138287"/>
            </a:xfrm>
            <a:custGeom>
              <a:avLst/>
              <a:gdLst>
                <a:gd name="connsiteX0" fmla="*/ 1971675 w 1971675"/>
                <a:gd name="connsiteY0" fmla="*/ 0 h 152400"/>
                <a:gd name="connsiteX1" fmla="*/ 1971675 w 1971675"/>
                <a:gd name="connsiteY1" fmla="*/ 142875 h 152400"/>
                <a:gd name="connsiteX2" fmla="*/ 0 w 1971675"/>
                <a:gd name="connsiteY2" fmla="*/ 152400 h 152400"/>
                <a:gd name="connsiteX0" fmla="*/ 1971675 w 1971675"/>
                <a:gd name="connsiteY0" fmla="*/ 0 h 144517"/>
                <a:gd name="connsiteX1" fmla="*/ 1971675 w 1971675"/>
                <a:gd name="connsiteY1" fmla="*/ 142875 h 144517"/>
                <a:gd name="connsiteX2" fmla="*/ 0 w 1971675"/>
                <a:gd name="connsiteY2" fmla="*/ 144517 h 144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1675" h="144517">
                  <a:moveTo>
                    <a:pt x="1971675" y="0"/>
                  </a:moveTo>
                  <a:lnTo>
                    <a:pt x="1971675" y="142875"/>
                  </a:lnTo>
                  <a:lnTo>
                    <a:pt x="0" y="144517"/>
                  </a:lnTo>
                </a:path>
              </a:pathLst>
            </a:cu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35" name="Straight Connector 134"/>
            <p:cNvCxnSpPr/>
            <p:nvPr userDrawn="1"/>
          </p:nvCxnSpPr>
          <p:spPr>
            <a:xfrm>
              <a:off x="0" y="759628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 userDrawn="1"/>
          </p:nvCxnSpPr>
          <p:spPr>
            <a:xfrm>
              <a:off x="0" y="1520764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 userDrawn="1"/>
          </p:nvCxnSpPr>
          <p:spPr>
            <a:xfrm>
              <a:off x="0" y="3047137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 userDrawn="1"/>
          </p:nvCxnSpPr>
          <p:spPr>
            <a:xfrm>
              <a:off x="0" y="380827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 userDrawn="1"/>
          </p:nvCxnSpPr>
          <p:spPr>
            <a:xfrm>
              <a:off x="0" y="533766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 userDrawn="1"/>
          </p:nvCxnSpPr>
          <p:spPr>
            <a:xfrm>
              <a:off x="0" y="6098799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 userDrawn="1"/>
          </p:nvCxnSpPr>
          <p:spPr>
            <a:xfrm>
              <a:off x="8980098" y="759628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 userDrawn="1"/>
          </p:nvCxnSpPr>
          <p:spPr>
            <a:xfrm>
              <a:off x="8980098" y="1520764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 userDrawn="1"/>
          </p:nvCxnSpPr>
          <p:spPr>
            <a:xfrm>
              <a:off x="8980098" y="3047137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 userDrawn="1"/>
          </p:nvCxnSpPr>
          <p:spPr>
            <a:xfrm>
              <a:off x="8980098" y="380827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 userDrawn="1"/>
          </p:nvCxnSpPr>
          <p:spPr>
            <a:xfrm>
              <a:off x="8980098" y="533766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 userDrawn="1"/>
          </p:nvCxnSpPr>
          <p:spPr>
            <a:xfrm>
              <a:off x="8980098" y="6098799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 userDrawn="1"/>
          </p:nvCxnSpPr>
          <p:spPr>
            <a:xfrm flipH="1">
              <a:off x="7418717" y="4572000"/>
              <a:ext cx="1725283" cy="2286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 userDrawn="1"/>
          </p:nvCxnSpPr>
          <p:spPr>
            <a:xfrm flipH="1">
              <a:off x="5693434" y="2277373"/>
              <a:ext cx="3450568" cy="4572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 userDrawn="1"/>
          </p:nvCxnSpPr>
          <p:spPr>
            <a:xfrm flipH="1">
              <a:off x="6556076" y="3429000"/>
              <a:ext cx="2587926" cy="3429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 userDrawn="1"/>
          </p:nvCxnSpPr>
          <p:spPr>
            <a:xfrm>
              <a:off x="0" y="1097208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68" name="Title 1"/>
          <p:cNvSpPr>
            <a:spLocks noGrp="1"/>
          </p:cNvSpPr>
          <p:nvPr>
            <p:ph type="title" hasCustomPrompt="1"/>
          </p:nvPr>
        </p:nvSpPr>
        <p:spPr>
          <a:xfrm>
            <a:off x="433504" y="292"/>
            <a:ext cx="9402646" cy="381600"/>
          </a:xfrm>
        </p:spPr>
        <p:txBody>
          <a:bodyPr anchor="b">
            <a:normAutofit/>
          </a:bodyPr>
          <a:lstStyle>
            <a:lvl1pPr>
              <a:defRPr sz="14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7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2352675" y="653559"/>
            <a:ext cx="7483475" cy="486000"/>
          </a:xfrm>
        </p:spPr>
        <p:txBody>
          <a:bodyPr>
            <a:normAutofit/>
          </a:bodyPr>
          <a:lstStyle>
            <a:lvl1pPr marL="0" indent="0">
              <a:lnSpc>
                <a:spcPts val="2700"/>
              </a:lnSpc>
              <a:buFontTx/>
              <a:buNone/>
              <a:defRPr sz="2600" b="1" spc="-30" baseline="0">
                <a:solidFill>
                  <a:schemeClr val="accent1"/>
                </a:solidFill>
              </a:defRPr>
            </a:lvl1pPr>
          </a:lstStyle>
          <a:p>
            <a:pPr marL="227013" marR="0" lvl="0" indent="-227013" algn="l" defTabSz="820738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71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2352675" y="1138500"/>
            <a:ext cx="7483475" cy="4723137"/>
          </a:xfrm>
        </p:spPr>
        <p:txBody>
          <a:bodyPr>
            <a:normAutofit/>
          </a:bodyPr>
          <a:lstStyle>
            <a:lvl1pPr marL="0" marR="0" indent="0" algn="l" defTabSz="820738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Clr>
                <a:schemeClr val="tx2"/>
              </a:buClr>
              <a:buSzTx/>
              <a:buFontTx/>
              <a:buNone/>
              <a:tabLst/>
              <a:defRPr sz="2200" b="0" spc="-30" baseline="0">
                <a:solidFill>
                  <a:srgbClr val="394A59"/>
                </a:solidFill>
              </a:defRPr>
            </a:lvl1pPr>
          </a:lstStyle>
          <a:p>
            <a:pPr marL="227013" marR="0" lvl="0" indent="-227013" algn="l" defTabSz="820738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tabLst/>
              <a:defRPr/>
            </a:pPr>
            <a:r>
              <a:rPr lang="en-US" dirty="0" smtClean="0"/>
              <a:t>Click to edit content text</a:t>
            </a:r>
            <a:endParaRPr lang="en-US" dirty="0"/>
          </a:p>
        </p:txBody>
      </p:sp>
      <p:sp>
        <p:nvSpPr>
          <p:cNvPr id="62" name="Date Placeholder 1"/>
          <p:cNvSpPr>
            <a:spLocks noGrp="1"/>
          </p:cNvSpPr>
          <p:nvPr>
            <p:ph type="dt" sz="half" idx="2"/>
          </p:nvPr>
        </p:nvSpPr>
        <p:spPr>
          <a:xfrm>
            <a:off x="12009643" y="6793167"/>
            <a:ext cx="183403" cy="735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8BC0572A-B4F5-2A4E-AA83-BDE4EB7230CD}" type="datetimeFigureOut">
              <a:rPr lang="en-US" smtClean="0">
                <a:solidFill>
                  <a:srgbClr val="FFFFFF"/>
                </a:solidFill>
              </a:rPr>
              <a:pPr/>
              <a:t>2/1/2019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8" name="Date Placeholder 1"/>
          <p:cNvSpPr txBox="1">
            <a:spLocks/>
          </p:cNvSpPr>
          <p:nvPr userDrawn="1"/>
        </p:nvSpPr>
        <p:spPr>
          <a:xfrm>
            <a:off x="12009643" y="6793167"/>
            <a:ext cx="183403" cy="735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8BC0572A-B4F5-2A4E-AA83-BDE4EB7230CD}" type="datetimeFigureOut">
              <a:rPr lang="en-US" smtClean="0">
                <a:solidFill>
                  <a:srgbClr val="FFFFFF"/>
                </a:solidFill>
              </a:rPr>
              <a:pPr/>
              <a:t>2/1/2019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9" name="Picture 6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3098"/>
            <a:ext cx="12192000" cy="743712"/>
          </a:xfrm>
          <a:prstGeom prst="rect">
            <a:avLst/>
          </a:prstGeom>
        </p:spPr>
      </p:pic>
      <p:sp>
        <p:nvSpPr>
          <p:cNvPr id="61" name="TextBox 60"/>
          <p:cNvSpPr txBox="1"/>
          <p:nvPr userDrawn="1"/>
        </p:nvSpPr>
        <p:spPr>
          <a:xfrm>
            <a:off x="303525" y="6325489"/>
            <a:ext cx="798982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1" dirty="0" smtClean="0">
                <a:solidFill>
                  <a:srgbClr val="FFFFFF"/>
                </a:solidFill>
              </a:rPr>
              <a:t>Equity</a:t>
            </a:r>
            <a:r>
              <a:rPr lang="en-US" sz="1100" dirty="0" smtClean="0">
                <a:solidFill>
                  <a:srgbClr val="FFFFFF"/>
                </a:solidFill>
              </a:rPr>
              <a:t> </a:t>
            </a:r>
            <a:br>
              <a:rPr lang="en-US" sz="1100" dirty="0" smtClean="0">
                <a:solidFill>
                  <a:srgbClr val="FFFFFF"/>
                </a:solidFill>
              </a:rPr>
            </a:br>
            <a:r>
              <a:rPr lang="en-US" sz="1100" dirty="0" smtClean="0">
                <a:solidFill>
                  <a:srgbClr val="FFFFFF"/>
                </a:solidFill>
              </a:rPr>
              <a:t>of access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63" name="TextBox 62"/>
          <p:cNvSpPr txBox="1"/>
          <p:nvPr userDrawn="1"/>
        </p:nvSpPr>
        <p:spPr>
          <a:xfrm>
            <a:off x="1429423" y="6325489"/>
            <a:ext cx="798982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dirty="0" smtClean="0">
                <a:solidFill>
                  <a:srgbClr val="FFFFFF"/>
                </a:solidFill>
              </a:rPr>
              <a:t>Seamless</a:t>
            </a:r>
            <a:r>
              <a:rPr lang="en-US" sz="1100" b="1" dirty="0" smtClean="0">
                <a:solidFill>
                  <a:srgbClr val="FFFFFF"/>
                </a:solidFill>
              </a:rPr>
              <a:t> care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64" name="TextBox 63"/>
          <p:cNvSpPr txBox="1"/>
          <p:nvPr userDrawn="1"/>
        </p:nvSpPr>
        <p:spPr>
          <a:xfrm>
            <a:off x="2488864" y="6245036"/>
            <a:ext cx="896888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dirty="0" smtClean="0">
                <a:solidFill>
                  <a:srgbClr val="FFFFFF"/>
                </a:solidFill>
              </a:rPr>
              <a:t>Meeting </a:t>
            </a:r>
            <a:r>
              <a:rPr lang="en-US" sz="1100" b="1" dirty="0" smtClean="0">
                <a:solidFill>
                  <a:srgbClr val="FFFFFF"/>
                </a:solidFill>
              </a:rPr>
              <a:t>national standards</a:t>
            </a:r>
            <a:endParaRPr lang="en-US" sz="1100" b="1" dirty="0">
              <a:solidFill>
                <a:srgbClr val="FFFFFF"/>
              </a:solidFill>
            </a:endParaRPr>
          </a:p>
        </p:txBody>
      </p:sp>
      <p:sp>
        <p:nvSpPr>
          <p:cNvPr id="65" name="TextBox 64"/>
          <p:cNvSpPr txBox="1"/>
          <p:nvPr userDrawn="1"/>
        </p:nvSpPr>
        <p:spPr>
          <a:xfrm>
            <a:off x="3594668" y="6318663"/>
            <a:ext cx="1064274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dirty="0" smtClean="0">
                <a:solidFill>
                  <a:srgbClr val="FFFFFF"/>
                </a:solidFill>
              </a:rPr>
              <a:t>Continual </a:t>
            </a:r>
            <a:r>
              <a:rPr lang="en-US" sz="1100" b="1" dirty="0" smtClean="0">
                <a:solidFill>
                  <a:srgbClr val="FFFFFF"/>
                </a:solidFill>
              </a:rPr>
              <a:t>improvement</a:t>
            </a:r>
            <a:endParaRPr lang="en-US" sz="1100" b="1" dirty="0">
              <a:solidFill>
                <a:srgbClr val="FFFFFF"/>
              </a:solidFill>
            </a:endParaRPr>
          </a:p>
        </p:txBody>
      </p:sp>
      <p:sp>
        <p:nvSpPr>
          <p:cNvPr id="66" name="TextBox 65"/>
          <p:cNvSpPr txBox="1"/>
          <p:nvPr userDrawn="1"/>
        </p:nvSpPr>
        <p:spPr>
          <a:xfrm>
            <a:off x="4785127" y="6318663"/>
            <a:ext cx="882240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dirty="0" smtClean="0">
                <a:solidFill>
                  <a:srgbClr val="FFFFFF"/>
                </a:solidFill>
              </a:rPr>
              <a:t>Patient </a:t>
            </a:r>
            <a:r>
              <a:rPr lang="en-US" sz="1100" b="1" dirty="0" smtClean="0">
                <a:solidFill>
                  <a:srgbClr val="FFFFFF"/>
                </a:solidFill>
              </a:rPr>
              <a:t>voice</a:t>
            </a:r>
            <a:endParaRPr lang="en-US" sz="1100" b="1" dirty="0">
              <a:solidFill>
                <a:srgbClr val="FFFFFF"/>
              </a:solidFill>
            </a:endParaRPr>
          </a:p>
        </p:txBody>
      </p:sp>
      <p:pic>
        <p:nvPicPr>
          <p:cNvPr id="67" name="Picture 6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415" y="6120693"/>
            <a:ext cx="2021440" cy="75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6235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Boeing 12 column grid" hidden="1"/>
          <p:cNvGrpSpPr/>
          <p:nvPr userDrawn="1"/>
        </p:nvGrpSpPr>
        <p:grpSpPr>
          <a:xfrm>
            <a:off x="-1590" y="-6713"/>
            <a:ext cx="12192015" cy="6858000"/>
            <a:chOff x="-3" y="0"/>
            <a:chExt cx="9144011" cy="6858000"/>
          </a:xfrm>
        </p:grpSpPr>
        <p:sp>
          <p:nvSpPr>
            <p:cNvPr id="123" name="Freeform 2"/>
            <p:cNvSpPr>
              <a:spLocks/>
            </p:cNvSpPr>
            <p:nvPr/>
          </p:nvSpPr>
          <p:spPr bwMode="auto">
            <a:xfrm>
              <a:off x="467170" y="6638306"/>
              <a:ext cx="8497925" cy="1064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4"/>
                </a:cxn>
                <a:cxn ang="0">
                  <a:pos x="779" y="284"/>
                </a:cxn>
                <a:cxn ang="0">
                  <a:pos x="779" y="0"/>
                </a:cxn>
              </a:cxnLst>
              <a:rect l="0" t="0" r="r" b="b"/>
              <a:pathLst>
                <a:path w="779" h="284">
                  <a:moveTo>
                    <a:pt x="0" y="0"/>
                  </a:moveTo>
                  <a:lnTo>
                    <a:pt x="0" y="284"/>
                  </a:lnTo>
                  <a:lnTo>
                    <a:pt x="779" y="284"/>
                  </a:lnTo>
                  <a:lnTo>
                    <a:pt x="779" y="0"/>
                  </a:lnTo>
                </a:path>
              </a:pathLst>
            </a:cu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24" name="Straight Connector 123"/>
            <p:cNvCxnSpPr/>
            <p:nvPr/>
          </p:nvCxnSpPr>
          <p:spPr>
            <a:xfrm>
              <a:off x="0" y="2178281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0" y="2391170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6" name="Straight Connector 125"/>
            <p:cNvCxnSpPr/>
            <p:nvPr userDrawn="1"/>
          </p:nvCxnSpPr>
          <p:spPr>
            <a:xfrm>
              <a:off x="0" y="4463773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7" name="Straight Connector 126"/>
            <p:cNvCxnSpPr/>
            <p:nvPr userDrawn="1"/>
          </p:nvCxnSpPr>
          <p:spPr>
            <a:xfrm>
              <a:off x="0" y="4680061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8" name="Rectangle 127"/>
            <p:cNvSpPr/>
            <p:nvPr/>
          </p:nvSpPr>
          <p:spPr>
            <a:xfrm>
              <a:off x="465826" y="456356"/>
              <a:ext cx="8220974" cy="5944444"/>
            </a:xfrm>
            <a:prstGeom prst="rect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29" name="Straight Connector 128"/>
            <p:cNvCxnSpPr/>
            <p:nvPr/>
          </p:nvCxnSpPr>
          <p:spPr>
            <a:xfrm>
              <a:off x="-3" y="2284726"/>
              <a:ext cx="9143998" cy="0"/>
            </a:xfrm>
            <a:prstGeom prst="line">
              <a:avLst/>
            </a:prstGeom>
            <a:noFill/>
            <a:ln w="190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380" y="3429000"/>
              <a:ext cx="9143628" cy="7005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-3" y="4572000"/>
              <a:ext cx="9143998" cy="0"/>
            </a:xfrm>
            <a:prstGeom prst="line">
              <a:avLst/>
            </a:prstGeom>
            <a:noFill/>
            <a:ln w="190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4570813" y="0"/>
              <a:ext cx="0" cy="685800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133" name="Group 37"/>
            <p:cNvGrpSpPr/>
            <p:nvPr/>
          </p:nvGrpSpPr>
          <p:grpSpPr>
            <a:xfrm>
              <a:off x="1001322" y="0"/>
              <a:ext cx="7134890" cy="6858000"/>
              <a:chOff x="595620" y="0"/>
              <a:chExt cx="7935974" cy="5943600"/>
            </a:xfrm>
          </p:grpSpPr>
          <p:cxnSp>
            <p:nvCxnSpPr>
              <p:cNvPr id="151" name="Straight Connector 20"/>
              <p:cNvCxnSpPr/>
              <p:nvPr/>
            </p:nvCxnSpPr>
            <p:spPr>
              <a:xfrm>
                <a:off x="59562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2" name="Straight Connector 15"/>
              <p:cNvCxnSpPr/>
              <p:nvPr/>
            </p:nvCxnSpPr>
            <p:spPr>
              <a:xfrm>
                <a:off x="7663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>
                <a:off x="137305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>
                <a:off x="232110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>
                <a:off x="3703236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>
                <a:off x="44809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464452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>
                <a:off x="525702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>
                <a:off x="5420405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>
                <a:off x="6026204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1" name="Straight Connector 160"/>
              <p:cNvCxnSpPr/>
              <p:nvPr userDrawn="1"/>
            </p:nvCxnSpPr>
            <p:spPr>
              <a:xfrm>
                <a:off x="1542111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2" name="Straight Connector 161"/>
              <p:cNvCxnSpPr/>
              <p:nvPr userDrawn="1"/>
            </p:nvCxnSpPr>
            <p:spPr>
              <a:xfrm>
                <a:off x="213540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3" name="Straight Connector 162"/>
              <p:cNvCxnSpPr/>
              <p:nvPr userDrawn="1"/>
            </p:nvCxnSpPr>
            <p:spPr>
              <a:xfrm>
                <a:off x="309744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4" name="Straight Connector 163"/>
              <p:cNvCxnSpPr/>
              <p:nvPr userDrawn="1"/>
            </p:nvCxnSpPr>
            <p:spPr>
              <a:xfrm>
                <a:off x="2925808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5" name="Straight Connector 164"/>
              <p:cNvCxnSpPr/>
              <p:nvPr userDrawn="1"/>
            </p:nvCxnSpPr>
            <p:spPr>
              <a:xfrm>
                <a:off x="386735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6" name="Straight Connector 165"/>
              <p:cNvCxnSpPr/>
              <p:nvPr userDrawn="1"/>
            </p:nvCxnSpPr>
            <p:spPr>
              <a:xfrm>
                <a:off x="620417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7" name="Straight Connector 166"/>
              <p:cNvCxnSpPr/>
              <p:nvPr userDrawn="1"/>
            </p:nvCxnSpPr>
            <p:spPr>
              <a:xfrm>
                <a:off x="68118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8" name="Straight Connector 167"/>
              <p:cNvCxnSpPr/>
              <p:nvPr userDrawn="1"/>
            </p:nvCxnSpPr>
            <p:spPr>
              <a:xfrm>
                <a:off x="6977246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9" name="Straight Connector 168"/>
              <p:cNvCxnSpPr/>
              <p:nvPr userDrawn="1"/>
            </p:nvCxnSpPr>
            <p:spPr>
              <a:xfrm>
                <a:off x="758791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0" name="Straight Connector 169"/>
              <p:cNvCxnSpPr/>
              <p:nvPr userDrawn="1"/>
            </p:nvCxnSpPr>
            <p:spPr>
              <a:xfrm>
                <a:off x="7749645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1" name="Straight Connector 170"/>
              <p:cNvCxnSpPr/>
              <p:nvPr userDrawn="1"/>
            </p:nvCxnSpPr>
            <p:spPr>
              <a:xfrm>
                <a:off x="836603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2" name="Straight Connector 171"/>
              <p:cNvCxnSpPr/>
              <p:nvPr userDrawn="1"/>
            </p:nvCxnSpPr>
            <p:spPr>
              <a:xfrm>
                <a:off x="8531594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34" name="Freeform 133"/>
            <p:cNvSpPr/>
            <p:nvPr/>
          </p:nvSpPr>
          <p:spPr>
            <a:xfrm>
              <a:off x="6417955" y="467138"/>
              <a:ext cx="2268894" cy="138287"/>
            </a:xfrm>
            <a:custGeom>
              <a:avLst/>
              <a:gdLst>
                <a:gd name="connsiteX0" fmla="*/ 1971675 w 1971675"/>
                <a:gd name="connsiteY0" fmla="*/ 0 h 152400"/>
                <a:gd name="connsiteX1" fmla="*/ 1971675 w 1971675"/>
                <a:gd name="connsiteY1" fmla="*/ 142875 h 152400"/>
                <a:gd name="connsiteX2" fmla="*/ 0 w 1971675"/>
                <a:gd name="connsiteY2" fmla="*/ 152400 h 152400"/>
                <a:gd name="connsiteX0" fmla="*/ 1971675 w 1971675"/>
                <a:gd name="connsiteY0" fmla="*/ 0 h 144517"/>
                <a:gd name="connsiteX1" fmla="*/ 1971675 w 1971675"/>
                <a:gd name="connsiteY1" fmla="*/ 142875 h 144517"/>
                <a:gd name="connsiteX2" fmla="*/ 0 w 1971675"/>
                <a:gd name="connsiteY2" fmla="*/ 144517 h 144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1675" h="144517">
                  <a:moveTo>
                    <a:pt x="1971675" y="0"/>
                  </a:moveTo>
                  <a:lnTo>
                    <a:pt x="1971675" y="142875"/>
                  </a:lnTo>
                  <a:lnTo>
                    <a:pt x="0" y="144517"/>
                  </a:lnTo>
                </a:path>
              </a:pathLst>
            </a:cu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35" name="Straight Connector 134"/>
            <p:cNvCxnSpPr/>
            <p:nvPr userDrawn="1"/>
          </p:nvCxnSpPr>
          <p:spPr>
            <a:xfrm>
              <a:off x="0" y="759628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 userDrawn="1"/>
          </p:nvCxnSpPr>
          <p:spPr>
            <a:xfrm>
              <a:off x="0" y="1520764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 userDrawn="1"/>
          </p:nvCxnSpPr>
          <p:spPr>
            <a:xfrm>
              <a:off x="0" y="3047137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 userDrawn="1"/>
          </p:nvCxnSpPr>
          <p:spPr>
            <a:xfrm>
              <a:off x="0" y="380827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 userDrawn="1"/>
          </p:nvCxnSpPr>
          <p:spPr>
            <a:xfrm>
              <a:off x="0" y="533766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 userDrawn="1"/>
          </p:nvCxnSpPr>
          <p:spPr>
            <a:xfrm>
              <a:off x="0" y="6098799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 userDrawn="1"/>
          </p:nvCxnSpPr>
          <p:spPr>
            <a:xfrm>
              <a:off x="8980098" y="759628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 userDrawn="1"/>
          </p:nvCxnSpPr>
          <p:spPr>
            <a:xfrm>
              <a:off x="8980098" y="1520764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 userDrawn="1"/>
          </p:nvCxnSpPr>
          <p:spPr>
            <a:xfrm>
              <a:off x="8980098" y="3047137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 userDrawn="1"/>
          </p:nvCxnSpPr>
          <p:spPr>
            <a:xfrm>
              <a:off x="8980098" y="380827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 userDrawn="1"/>
          </p:nvCxnSpPr>
          <p:spPr>
            <a:xfrm>
              <a:off x="8980098" y="533766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 userDrawn="1"/>
          </p:nvCxnSpPr>
          <p:spPr>
            <a:xfrm>
              <a:off x="8980098" y="6098799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 userDrawn="1"/>
          </p:nvCxnSpPr>
          <p:spPr>
            <a:xfrm flipH="1">
              <a:off x="7418717" y="4572000"/>
              <a:ext cx="1725283" cy="2286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 userDrawn="1"/>
          </p:nvCxnSpPr>
          <p:spPr>
            <a:xfrm flipH="1">
              <a:off x="5693434" y="2277373"/>
              <a:ext cx="3450568" cy="4572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 userDrawn="1"/>
          </p:nvCxnSpPr>
          <p:spPr>
            <a:xfrm flipH="1">
              <a:off x="6556076" y="3429000"/>
              <a:ext cx="2587926" cy="3429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 userDrawn="1"/>
          </p:nvCxnSpPr>
          <p:spPr>
            <a:xfrm>
              <a:off x="0" y="1097208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68" name="Title 1"/>
          <p:cNvSpPr>
            <a:spLocks noGrp="1"/>
          </p:cNvSpPr>
          <p:nvPr>
            <p:ph type="title" hasCustomPrompt="1"/>
          </p:nvPr>
        </p:nvSpPr>
        <p:spPr>
          <a:xfrm>
            <a:off x="433504" y="292"/>
            <a:ext cx="9368060" cy="381600"/>
          </a:xfrm>
        </p:spPr>
        <p:txBody>
          <a:bodyPr anchor="b">
            <a:normAutofit/>
          </a:bodyPr>
          <a:lstStyle>
            <a:lvl1pPr>
              <a:defRPr sz="14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7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2372346" y="652166"/>
            <a:ext cx="3636000" cy="486000"/>
          </a:xfrm>
        </p:spPr>
        <p:txBody>
          <a:bodyPr>
            <a:normAutofit/>
          </a:bodyPr>
          <a:lstStyle>
            <a:lvl1pPr marL="0" indent="0">
              <a:lnSpc>
                <a:spcPts val="2700"/>
              </a:lnSpc>
              <a:buFontTx/>
              <a:buNone/>
              <a:defRPr sz="2600" b="1" spc="-30" baseline="0">
                <a:solidFill>
                  <a:schemeClr val="accent1"/>
                </a:solidFill>
              </a:defRPr>
            </a:lvl1pPr>
          </a:lstStyle>
          <a:p>
            <a:pPr marL="227013" marR="0" lvl="0" indent="-227013" algn="l" defTabSz="820738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71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2372346" y="1138166"/>
            <a:ext cx="3636000" cy="4723471"/>
          </a:xfrm>
        </p:spPr>
        <p:txBody>
          <a:bodyPr>
            <a:normAutofit/>
          </a:bodyPr>
          <a:lstStyle>
            <a:lvl1pPr marL="0" marR="0" indent="0" algn="l" defTabSz="820738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Clr>
                <a:schemeClr val="tx2"/>
              </a:buClr>
              <a:buSzTx/>
              <a:buFontTx/>
              <a:buNone/>
              <a:tabLst/>
              <a:defRPr sz="2200" b="0" spc="-30" baseline="0">
                <a:solidFill>
                  <a:srgbClr val="394A59"/>
                </a:solidFill>
              </a:defRPr>
            </a:lvl1pPr>
          </a:lstStyle>
          <a:p>
            <a:pPr marL="227013" marR="0" lvl="0" indent="-227013" algn="l" defTabSz="820738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tabLst/>
              <a:defRPr/>
            </a:pPr>
            <a:r>
              <a:rPr lang="en-US" dirty="0" smtClean="0"/>
              <a:t>Click to edit content text</a:t>
            </a:r>
            <a:endParaRPr lang="en-US" dirty="0"/>
          </a:p>
        </p:txBody>
      </p:sp>
      <p:sp>
        <p:nvSpPr>
          <p:cNvPr id="72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6165564" y="652166"/>
            <a:ext cx="3636000" cy="486000"/>
          </a:xfrm>
        </p:spPr>
        <p:txBody>
          <a:bodyPr>
            <a:normAutofit/>
          </a:bodyPr>
          <a:lstStyle>
            <a:lvl1pPr marL="0" indent="0">
              <a:lnSpc>
                <a:spcPts val="2700"/>
              </a:lnSpc>
              <a:buFontTx/>
              <a:buNone/>
              <a:defRPr sz="2600" b="1" spc="-30" baseline="0">
                <a:solidFill>
                  <a:schemeClr val="accent1"/>
                </a:solidFill>
              </a:defRPr>
            </a:lvl1pPr>
          </a:lstStyle>
          <a:p>
            <a:pPr marL="227013" marR="0" lvl="0" indent="-227013" algn="l" defTabSz="820738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73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6165564" y="1138166"/>
            <a:ext cx="3636000" cy="4723471"/>
          </a:xfrm>
        </p:spPr>
        <p:txBody>
          <a:bodyPr>
            <a:normAutofit/>
          </a:bodyPr>
          <a:lstStyle>
            <a:lvl1pPr marL="0" marR="0" indent="0" algn="l" defTabSz="820738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Clr>
                <a:schemeClr val="tx2"/>
              </a:buClr>
              <a:buSzTx/>
              <a:buFontTx/>
              <a:buNone/>
              <a:tabLst/>
              <a:defRPr sz="2200" b="0" spc="-30" baseline="0">
                <a:solidFill>
                  <a:srgbClr val="394A59"/>
                </a:solidFill>
              </a:defRPr>
            </a:lvl1pPr>
          </a:lstStyle>
          <a:p>
            <a:pPr marL="227013" marR="0" lvl="0" indent="-227013" algn="l" defTabSz="820738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tabLst/>
              <a:defRPr/>
            </a:pPr>
            <a:r>
              <a:rPr lang="en-US" dirty="0" smtClean="0"/>
              <a:t>Click to edit content text</a:t>
            </a:r>
            <a:endParaRPr lang="en-US" dirty="0"/>
          </a:p>
        </p:txBody>
      </p:sp>
      <p:sp>
        <p:nvSpPr>
          <p:cNvPr id="60" name="Date Placeholder 1"/>
          <p:cNvSpPr>
            <a:spLocks noGrp="1"/>
          </p:cNvSpPr>
          <p:nvPr>
            <p:ph type="dt" sz="half" idx="2"/>
          </p:nvPr>
        </p:nvSpPr>
        <p:spPr>
          <a:xfrm>
            <a:off x="12009643" y="6793167"/>
            <a:ext cx="183403" cy="735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8BC0572A-B4F5-2A4E-AA83-BDE4EB7230CD}" type="datetimeFigureOut">
              <a:rPr lang="en-US" smtClean="0">
                <a:solidFill>
                  <a:srgbClr val="FFFFFF"/>
                </a:solidFill>
              </a:rPr>
              <a:pPr/>
              <a:t>2/1/2019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4" name="TextBox 63"/>
          <p:cNvSpPr txBox="1"/>
          <p:nvPr userDrawn="1"/>
        </p:nvSpPr>
        <p:spPr>
          <a:xfrm>
            <a:off x="303525" y="6325489"/>
            <a:ext cx="798982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1" dirty="0" smtClean="0">
                <a:solidFill>
                  <a:srgbClr val="FFFFFF"/>
                </a:solidFill>
              </a:rPr>
              <a:t>Equity</a:t>
            </a:r>
            <a:r>
              <a:rPr lang="en-US" sz="1100" dirty="0" smtClean="0">
                <a:solidFill>
                  <a:srgbClr val="FFFFFF"/>
                </a:solidFill>
              </a:rPr>
              <a:t> </a:t>
            </a:r>
            <a:br>
              <a:rPr lang="en-US" sz="1100" dirty="0" smtClean="0">
                <a:solidFill>
                  <a:srgbClr val="FFFFFF"/>
                </a:solidFill>
              </a:rPr>
            </a:br>
            <a:r>
              <a:rPr lang="en-US" sz="1100" dirty="0" smtClean="0">
                <a:solidFill>
                  <a:srgbClr val="FFFFFF"/>
                </a:solidFill>
              </a:rPr>
              <a:t>of access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65" name="TextBox 64"/>
          <p:cNvSpPr txBox="1"/>
          <p:nvPr userDrawn="1"/>
        </p:nvSpPr>
        <p:spPr>
          <a:xfrm>
            <a:off x="1429423" y="6325489"/>
            <a:ext cx="798982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dirty="0" smtClean="0">
                <a:solidFill>
                  <a:srgbClr val="FFFFFF"/>
                </a:solidFill>
              </a:rPr>
              <a:t>Seamless</a:t>
            </a:r>
            <a:r>
              <a:rPr lang="en-US" sz="1100" b="1" dirty="0" smtClean="0">
                <a:solidFill>
                  <a:srgbClr val="FFFFFF"/>
                </a:solidFill>
              </a:rPr>
              <a:t> care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66" name="TextBox 65"/>
          <p:cNvSpPr txBox="1"/>
          <p:nvPr userDrawn="1"/>
        </p:nvSpPr>
        <p:spPr>
          <a:xfrm>
            <a:off x="2488864" y="6245036"/>
            <a:ext cx="896888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dirty="0" smtClean="0">
                <a:solidFill>
                  <a:srgbClr val="FFFFFF"/>
                </a:solidFill>
              </a:rPr>
              <a:t>Meeting </a:t>
            </a:r>
            <a:r>
              <a:rPr lang="en-US" sz="1100" b="1" dirty="0" smtClean="0">
                <a:solidFill>
                  <a:srgbClr val="FFFFFF"/>
                </a:solidFill>
              </a:rPr>
              <a:t>national standards</a:t>
            </a:r>
            <a:endParaRPr lang="en-US" sz="1100" b="1" dirty="0">
              <a:solidFill>
                <a:srgbClr val="FFFFFF"/>
              </a:solidFill>
            </a:endParaRPr>
          </a:p>
        </p:txBody>
      </p:sp>
      <p:sp>
        <p:nvSpPr>
          <p:cNvPr id="67" name="TextBox 66"/>
          <p:cNvSpPr txBox="1"/>
          <p:nvPr userDrawn="1"/>
        </p:nvSpPr>
        <p:spPr>
          <a:xfrm>
            <a:off x="3594668" y="6318663"/>
            <a:ext cx="1064274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dirty="0" smtClean="0">
                <a:solidFill>
                  <a:srgbClr val="FFFFFF"/>
                </a:solidFill>
              </a:rPr>
              <a:t>Continual </a:t>
            </a:r>
            <a:r>
              <a:rPr lang="en-US" sz="1100" b="1" dirty="0" smtClean="0">
                <a:solidFill>
                  <a:srgbClr val="FFFFFF"/>
                </a:solidFill>
              </a:rPr>
              <a:t>improvement</a:t>
            </a:r>
            <a:endParaRPr lang="en-US" sz="1100" b="1" dirty="0">
              <a:solidFill>
                <a:srgbClr val="FFFFFF"/>
              </a:solidFill>
            </a:endParaRPr>
          </a:p>
        </p:txBody>
      </p:sp>
      <p:sp>
        <p:nvSpPr>
          <p:cNvPr id="69" name="TextBox 68"/>
          <p:cNvSpPr txBox="1"/>
          <p:nvPr userDrawn="1"/>
        </p:nvSpPr>
        <p:spPr>
          <a:xfrm>
            <a:off x="4785127" y="6318663"/>
            <a:ext cx="882240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dirty="0" smtClean="0">
                <a:solidFill>
                  <a:srgbClr val="FFFFFF"/>
                </a:solidFill>
              </a:rPr>
              <a:t>Patient </a:t>
            </a:r>
            <a:r>
              <a:rPr lang="en-US" sz="1100" b="1" dirty="0" smtClean="0">
                <a:solidFill>
                  <a:srgbClr val="FFFFFF"/>
                </a:solidFill>
              </a:rPr>
              <a:t>voice</a:t>
            </a:r>
            <a:endParaRPr lang="en-US" sz="1100" b="1" dirty="0">
              <a:solidFill>
                <a:srgbClr val="FFFFFF"/>
              </a:solidFill>
            </a:endParaRPr>
          </a:p>
        </p:txBody>
      </p:sp>
      <p:pic>
        <p:nvPicPr>
          <p:cNvPr id="74" name="Picture 7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415" y="6120693"/>
            <a:ext cx="2021440" cy="750474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285498"/>
            <a:ext cx="12192000" cy="743712"/>
          </a:xfrm>
          <a:prstGeom prst="rect">
            <a:avLst/>
          </a:prstGeom>
        </p:spPr>
      </p:pic>
      <p:sp>
        <p:nvSpPr>
          <p:cNvPr id="76" name="TextBox 75"/>
          <p:cNvSpPr txBox="1"/>
          <p:nvPr userDrawn="1"/>
        </p:nvSpPr>
        <p:spPr>
          <a:xfrm>
            <a:off x="455925" y="6477889"/>
            <a:ext cx="798982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1" dirty="0" smtClean="0">
                <a:solidFill>
                  <a:srgbClr val="FFFFFF"/>
                </a:solidFill>
              </a:rPr>
              <a:t>Equity</a:t>
            </a:r>
            <a:r>
              <a:rPr lang="en-US" sz="1100" dirty="0" smtClean="0">
                <a:solidFill>
                  <a:srgbClr val="FFFFFF"/>
                </a:solidFill>
              </a:rPr>
              <a:t> </a:t>
            </a:r>
            <a:br>
              <a:rPr lang="en-US" sz="1100" dirty="0" smtClean="0">
                <a:solidFill>
                  <a:srgbClr val="FFFFFF"/>
                </a:solidFill>
              </a:rPr>
            </a:br>
            <a:r>
              <a:rPr lang="en-US" sz="1100" dirty="0" smtClean="0">
                <a:solidFill>
                  <a:srgbClr val="FFFFFF"/>
                </a:solidFill>
              </a:rPr>
              <a:t>of access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77" name="TextBox 76"/>
          <p:cNvSpPr txBox="1"/>
          <p:nvPr userDrawn="1"/>
        </p:nvSpPr>
        <p:spPr>
          <a:xfrm>
            <a:off x="1581823" y="6477889"/>
            <a:ext cx="798982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dirty="0" smtClean="0">
                <a:solidFill>
                  <a:srgbClr val="FFFFFF"/>
                </a:solidFill>
              </a:rPr>
              <a:t>Seamless</a:t>
            </a:r>
            <a:r>
              <a:rPr lang="en-US" sz="1100" b="1" dirty="0" smtClean="0">
                <a:solidFill>
                  <a:srgbClr val="FFFFFF"/>
                </a:solidFill>
              </a:rPr>
              <a:t> care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78" name="TextBox 77"/>
          <p:cNvSpPr txBox="1"/>
          <p:nvPr userDrawn="1"/>
        </p:nvSpPr>
        <p:spPr>
          <a:xfrm>
            <a:off x="2641264" y="6397436"/>
            <a:ext cx="896888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dirty="0" smtClean="0">
                <a:solidFill>
                  <a:srgbClr val="FFFFFF"/>
                </a:solidFill>
              </a:rPr>
              <a:t>Meeting </a:t>
            </a:r>
            <a:r>
              <a:rPr lang="en-US" sz="1100" b="1" dirty="0" smtClean="0">
                <a:solidFill>
                  <a:srgbClr val="FFFFFF"/>
                </a:solidFill>
              </a:rPr>
              <a:t>national standards</a:t>
            </a:r>
            <a:endParaRPr lang="en-US" sz="1100" b="1" dirty="0">
              <a:solidFill>
                <a:srgbClr val="FFFFFF"/>
              </a:solidFill>
            </a:endParaRPr>
          </a:p>
        </p:txBody>
      </p:sp>
      <p:sp>
        <p:nvSpPr>
          <p:cNvPr id="79" name="TextBox 78"/>
          <p:cNvSpPr txBox="1"/>
          <p:nvPr userDrawn="1"/>
        </p:nvSpPr>
        <p:spPr>
          <a:xfrm>
            <a:off x="3747068" y="6471063"/>
            <a:ext cx="1064274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dirty="0" smtClean="0">
                <a:solidFill>
                  <a:srgbClr val="FFFFFF"/>
                </a:solidFill>
              </a:rPr>
              <a:t>Continual </a:t>
            </a:r>
            <a:r>
              <a:rPr lang="en-US" sz="1100" b="1" dirty="0" smtClean="0">
                <a:solidFill>
                  <a:srgbClr val="FFFFFF"/>
                </a:solidFill>
              </a:rPr>
              <a:t>improvement</a:t>
            </a:r>
            <a:endParaRPr lang="en-US" sz="1100" b="1" dirty="0">
              <a:solidFill>
                <a:srgbClr val="FFFFFF"/>
              </a:solidFill>
            </a:endParaRPr>
          </a:p>
        </p:txBody>
      </p:sp>
      <p:sp>
        <p:nvSpPr>
          <p:cNvPr id="80" name="TextBox 79"/>
          <p:cNvSpPr txBox="1"/>
          <p:nvPr userDrawn="1"/>
        </p:nvSpPr>
        <p:spPr>
          <a:xfrm>
            <a:off x="4937527" y="6471063"/>
            <a:ext cx="882240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dirty="0" smtClean="0">
                <a:solidFill>
                  <a:srgbClr val="FFFFFF"/>
                </a:solidFill>
              </a:rPr>
              <a:t>Patient </a:t>
            </a:r>
            <a:r>
              <a:rPr lang="en-US" sz="1100" b="1" dirty="0" smtClean="0">
                <a:solidFill>
                  <a:srgbClr val="FFFFFF"/>
                </a:solidFill>
              </a:rPr>
              <a:t>voice</a:t>
            </a:r>
            <a:endParaRPr lang="en-US" sz="1100" b="1" dirty="0">
              <a:solidFill>
                <a:srgbClr val="FFFFFF"/>
              </a:solidFill>
            </a:endParaRPr>
          </a:p>
        </p:txBody>
      </p:sp>
      <p:pic>
        <p:nvPicPr>
          <p:cNvPr id="81" name="Picture 8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815" y="6273093"/>
            <a:ext cx="2021440" cy="75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9361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Leads Text 50:5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Boeing 12 column grid" hidden="1"/>
          <p:cNvGrpSpPr/>
          <p:nvPr userDrawn="1"/>
        </p:nvGrpSpPr>
        <p:grpSpPr>
          <a:xfrm>
            <a:off x="-1590" y="-6713"/>
            <a:ext cx="12192015" cy="6858000"/>
            <a:chOff x="-3" y="0"/>
            <a:chExt cx="9144011" cy="6858000"/>
          </a:xfrm>
        </p:grpSpPr>
        <p:sp>
          <p:nvSpPr>
            <p:cNvPr id="123" name="Freeform 2"/>
            <p:cNvSpPr>
              <a:spLocks/>
            </p:cNvSpPr>
            <p:nvPr/>
          </p:nvSpPr>
          <p:spPr bwMode="auto">
            <a:xfrm>
              <a:off x="467170" y="6638306"/>
              <a:ext cx="8497925" cy="1064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4"/>
                </a:cxn>
                <a:cxn ang="0">
                  <a:pos x="779" y="284"/>
                </a:cxn>
                <a:cxn ang="0">
                  <a:pos x="779" y="0"/>
                </a:cxn>
              </a:cxnLst>
              <a:rect l="0" t="0" r="r" b="b"/>
              <a:pathLst>
                <a:path w="779" h="284">
                  <a:moveTo>
                    <a:pt x="0" y="0"/>
                  </a:moveTo>
                  <a:lnTo>
                    <a:pt x="0" y="284"/>
                  </a:lnTo>
                  <a:lnTo>
                    <a:pt x="779" y="284"/>
                  </a:lnTo>
                  <a:lnTo>
                    <a:pt x="779" y="0"/>
                  </a:lnTo>
                </a:path>
              </a:pathLst>
            </a:cu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24" name="Straight Connector 123"/>
            <p:cNvCxnSpPr/>
            <p:nvPr/>
          </p:nvCxnSpPr>
          <p:spPr>
            <a:xfrm>
              <a:off x="0" y="2178281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0" y="2391170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6" name="Straight Connector 125"/>
            <p:cNvCxnSpPr/>
            <p:nvPr userDrawn="1"/>
          </p:nvCxnSpPr>
          <p:spPr>
            <a:xfrm>
              <a:off x="0" y="4463773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7" name="Straight Connector 126"/>
            <p:cNvCxnSpPr/>
            <p:nvPr userDrawn="1"/>
          </p:nvCxnSpPr>
          <p:spPr>
            <a:xfrm>
              <a:off x="0" y="4680061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8" name="Rectangle 127"/>
            <p:cNvSpPr/>
            <p:nvPr/>
          </p:nvSpPr>
          <p:spPr>
            <a:xfrm>
              <a:off x="465826" y="456356"/>
              <a:ext cx="8220974" cy="5944444"/>
            </a:xfrm>
            <a:prstGeom prst="rect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29" name="Straight Connector 128"/>
            <p:cNvCxnSpPr/>
            <p:nvPr/>
          </p:nvCxnSpPr>
          <p:spPr>
            <a:xfrm>
              <a:off x="-3" y="2284726"/>
              <a:ext cx="9143998" cy="0"/>
            </a:xfrm>
            <a:prstGeom prst="line">
              <a:avLst/>
            </a:prstGeom>
            <a:noFill/>
            <a:ln w="190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380" y="3429000"/>
              <a:ext cx="9143628" cy="7005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-3" y="4572000"/>
              <a:ext cx="9143998" cy="0"/>
            </a:xfrm>
            <a:prstGeom prst="line">
              <a:avLst/>
            </a:prstGeom>
            <a:noFill/>
            <a:ln w="190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4570813" y="0"/>
              <a:ext cx="0" cy="685800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133" name="Group 37"/>
            <p:cNvGrpSpPr/>
            <p:nvPr/>
          </p:nvGrpSpPr>
          <p:grpSpPr>
            <a:xfrm>
              <a:off x="1001322" y="0"/>
              <a:ext cx="7134890" cy="6858000"/>
              <a:chOff x="595620" y="0"/>
              <a:chExt cx="7935974" cy="5943600"/>
            </a:xfrm>
          </p:grpSpPr>
          <p:cxnSp>
            <p:nvCxnSpPr>
              <p:cNvPr id="151" name="Straight Connector 20"/>
              <p:cNvCxnSpPr/>
              <p:nvPr/>
            </p:nvCxnSpPr>
            <p:spPr>
              <a:xfrm>
                <a:off x="59562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2" name="Straight Connector 15"/>
              <p:cNvCxnSpPr/>
              <p:nvPr/>
            </p:nvCxnSpPr>
            <p:spPr>
              <a:xfrm>
                <a:off x="7663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>
                <a:off x="137305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>
                <a:off x="232110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>
                <a:off x="3703236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>
                <a:off x="44809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464452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>
                <a:off x="525702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>
                <a:off x="5420405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>
                <a:off x="6026204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1" name="Straight Connector 160"/>
              <p:cNvCxnSpPr/>
              <p:nvPr userDrawn="1"/>
            </p:nvCxnSpPr>
            <p:spPr>
              <a:xfrm>
                <a:off x="1542111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2" name="Straight Connector 161"/>
              <p:cNvCxnSpPr/>
              <p:nvPr userDrawn="1"/>
            </p:nvCxnSpPr>
            <p:spPr>
              <a:xfrm>
                <a:off x="213540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3" name="Straight Connector 162"/>
              <p:cNvCxnSpPr/>
              <p:nvPr userDrawn="1"/>
            </p:nvCxnSpPr>
            <p:spPr>
              <a:xfrm>
                <a:off x="309744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4" name="Straight Connector 163"/>
              <p:cNvCxnSpPr/>
              <p:nvPr userDrawn="1"/>
            </p:nvCxnSpPr>
            <p:spPr>
              <a:xfrm>
                <a:off x="2925808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5" name="Straight Connector 164"/>
              <p:cNvCxnSpPr/>
              <p:nvPr userDrawn="1"/>
            </p:nvCxnSpPr>
            <p:spPr>
              <a:xfrm>
                <a:off x="386735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6" name="Straight Connector 165"/>
              <p:cNvCxnSpPr/>
              <p:nvPr userDrawn="1"/>
            </p:nvCxnSpPr>
            <p:spPr>
              <a:xfrm>
                <a:off x="620417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7" name="Straight Connector 166"/>
              <p:cNvCxnSpPr/>
              <p:nvPr userDrawn="1"/>
            </p:nvCxnSpPr>
            <p:spPr>
              <a:xfrm>
                <a:off x="68118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8" name="Straight Connector 167"/>
              <p:cNvCxnSpPr/>
              <p:nvPr userDrawn="1"/>
            </p:nvCxnSpPr>
            <p:spPr>
              <a:xfrm>
                <a:off x="6977246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9" name="Straight Connector 168"/>
              <p:cNvCxnSpPr/>
              <p:nvPr userDrawn="1"/>
            </p:nvCxnSpPr>
            <p:spPr>
              <a:xfrm>
                <a:off x="758791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0" name="Straight Connector 169"/>
              <p:cNvCxnSpPr/>
              <p:nvPr userDrawn="1"/>
            </p:nvCxnSpPr>
            <p:spPr>
              <a:xfrm>
                <a:off x="7749645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1" name="Straight Connector 170"/>
              <p:cNvCxnSpPr/>
              <p:nvPr userDrawn="1"/>
            </p:nvCxnSpPr>
            <p:spPr>
              <a:xfrm>
                <a:off x="836603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2" name="Straight Connector 171"/>
              <p:cNvCxnSpPr/>
              <p:nvPr userDrawn="1"/>
            </p:nvCxnSpPr>
            <p:spPr>
              <a:xfrm>
                <a:off x="8531594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34" name="Freeform 133"/>
            <p:cNvSpPr/>
            <p:nvPr/>
          </p:nvSpPr>
          <p:spPr>
            <a:xfrm>
              <a:off x="6417955" y="467138"/>
              <a:ext cx="2268894" cy="138287"/>
            </a:xfrm>
            <a:custGeom>
              <a:avLst/>
              <a:gdLst>
                <a:gd name="connsiteX0" fmla="*/ 1971675 w 1971675"/>
                <a:gd name="connsiteY0" fmla="*/ 0 h 152400"/>
                <a:gd name="connsiteX1" fmla="*/ 1971675 w 1971675"/>
                <a:gd name="connsiteY1" fmla="*/ 142875 h 152400"/>
                <a:gd name="connsiteX2" fmla="*/ 0 w 1971675"/>
                <a:gd name="connsiteY2" fmla="*/ 152400 h 152400"/>
                <a:gd name="connsiteX0" fmla="*/ 1971675 w 1971675"/>
                <a:gd name="connsiteY0" fmla="*/ 0 h 144517"/>
                <a:gd name="connsiteX1" fmla="*/ 1971675 w 1971675"/>
                <a:gd name="connsiteY1" fmla="*/ 142875 h 144517"/>
                <a:gd name="connsiteX2" fmla="*/ 0 w 1971675"/>
                <a:gd name="connsiteY2" fmla="*/ 144517 h 144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1675" h="144517">
                  <a:moveTo>
                    <a:pt x="1971675" y="0"/>
                  </a:moveTo>
                  <a:lnTo>
                    <a:pt x="1971675" y="142875"/>
                  </a:lnTo>
                  <a:lnTo>
                    <a:pt x="0" y="144517"/>
                  </a:lnTo>
                </a:path>
              </a:pathLst>
            </a:cu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35" name="Straight Connector 134"/>
            <p:cNvCxnSpPr/>
            <p:nvPr userDrawn="1"/>
          </p:nvCxnSpPr>
          <p:spPr>
            <a:xfrm>
              <a:off x="0" y="759628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 userDrawn="1"/>
          </p:nvCxnSpPr>
          <p:spPr>
            <a:xfrm>
              <a:off x="0" y="1520764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 userDrawn="1"/>
          </p:nvCxnSpPr>
          <p:spPr>
            <a:xfrm>
              <a:off x="0" y="3047137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 userDrawn="1"/>
          </p:nvCxnSpPr>
          <p:spPr>
            <a:xfrm>
              <a:off x="0" y="380827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 userDrawn="1"/>
          </p:nvCxnSpPr>
          <p:spPr>
            <a:xfrm>
              <a:off x="0" y="533766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 userDrawn="1"/>
          </p:nvCxnSpPr>
          <p:spPr>
            <a:xfrm>
              <a:off x="0" y="6098799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 userDrawn="1"/>
          </p:nvCxnSpPr>
          <p:spPr>
            <a:xfrm>
              <a:off x="8980098" y="759628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 userDrawn="1"/>
          </p:nvCxnSpPr>
          <p:spPr>
            <a:xfrm>
              <a:off x="8980098" y="1520764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 userDrawn="1"/>
          </p:nvCxnSpPr>
          <p:spPr>
            <a:xfrm>
              <a:off x="8980098" y="3047137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 userDrawn="1"/>
          </p:nvCxnSpPr>
          <p:spPr>
            <a:xfrm>
              <a:off x="8980098" y="380827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 userDrawn="1"/>
          </p:nvCxnSpPr>
          <p:spPr>
            <a:xfrm>
              <a:off x="8980098" y="533766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 userDrawn="1"/>
          </p:nvCxnSpPr>
          <p:spPr>
            <a:xfrm>
              <a:off x="8980098" y="6098799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 userDrawn="1"/>
          </p:nvCxnSpPr>
          <p:spPr>
            <a:xfrm flipH="1">
              <a:off x="7418717" y="4572000"/>
              <a:ext cx="1725283" cy="2286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 userDrawn="1"/>
          </p:nvCxnSpPr>
          <p:spPr>
            <a:xfrm flipH="1">
              <a:off x="5693434" y="2277373"/>
              <a:ext cx="3450568" cy="4572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 userDrawn="1"/>
          </p:nvCxnSpPr>
          <p:spPr>
            <a:xfrm flipH="1">
              <a:off x="6556076" y="3429000"/>
              <a:ext cx="2587926" cy="3429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 userDrawn="1"/>
          </p:nvCxnSpPr>
          <p:spPr>
            <a:xfrm>
              <a:off x="0" y="1097208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68" name="Title 1"/>
          <p:cNvSpPr>
            <a:spLocks noGrp="1"/>
          </p:cNvSpPr>
          <p:nvPr>
            <p:ph type="title" hasCustomPrompt="1"/>
          </p:nvPr>
        </p:nvSpPr>
        <p:spPr>
          <a:xfrm>
            <a:off x="433504" y="292"/>
            <a:ext cx="11312842" cy="381600"/>
          </a:xfrm>
        </p:spPr>
        <p:txBody>
          <a:bodyPr anchor="b">
            <a:normAutofit/>
          </a:bodyPr>
          <a:lstStyle>
            <a:lvl1pPr>
              <a:defRPr sz="14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73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6202346" y="1126388"/>
            <a:ext cx="5544000" cy="4735250"/>
          </a:xfrm>
        </p:spPr>
        <p:txBody>
          <a:bodyPr>
            <a:normAutofit/>
          </a:bodyPr>
          <a:lstStyle>
            <a:lvl1pPr marL="0" marR="0" indent="0" algn="l" defTabSz="820738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Clr>
                <a:schemeClr val="tx2"/>
              </a:buClr>
              <a:buSzTx/>
              <a:buFontTx/>
              <a:buNone/>
              <a:tabLst/>
              <a:defRPr sz="2200" b="0" spc="-30" baseline="0">
                <a:solidFill>
                  <a:srgbClr val="394A59"/>
                </a:solidFill>
              </a:defRPr>
            </a:lvl1pPr>
          </a:lstStyle>
          <a:p>
            <a:pPr marL="227013" marR="0" lvl="0" indent="-227013" algn="l" defTabSz="820738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tabLst/>
              <a:defRPr/>
            </a:pPr>
            <a:r>
              <a:rPr lang="en-US" dirty="0" smtClean="0"/>
              <a:t>Click to edit content text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3388" y="643097"/>
            <a:ext cx="5518150" cy="5218540"/>
          </a:xfrm>
        </p:spPr>
        <p:txBody>
          <a:bodyPr/>
          <a:lstStyle/>
          <a:p>
            <a:endParaRPr lang="en-US"/>
          </a:p>
        </p:txBody>
      </p:sp>
      <p:sp>
        <p:nvSpPr>
          <p:cNvPr id="70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6202346" y="640387"/>
            <a:ext cx="5547521" cy="486000"/>
          </a:xfrm>
        </p:spPr>
        <p:txBody>
          <a:bodyPr>
            <a:normAutofit/>
          </a:bodyPr>
          <a:lstStyle>
            <a:lvl1pPr marL="0" indent="0">
              <a:lnSpc>
                <a:spcPts val="2700"/>
              </a:lnSpc>
              <a:buFontTx/>
              <a:buNone/>
              <a:defRPr sz="2600" b="1" spc="-30" baseline="0">
                <a:solidFill>
                  <a:schemeClr val="accent1"/>
                </a:solidFill>
              </a:defRPr>
            </a:lvl1pPr>
          </a:lstStyle>
          <a:p>
            <a:pPr marL="227013" marR="0" lvl="0" indent="-227013" algn="l" defTabSz="820738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subtitle</a:t>
            </a:r>
            <a:endParaRPr lang="en-US" dirty="0"/>
          </a:p>
        </p:txBody>
      </p:sp>
      <p:pic>
        <p:nvPicPr>
          <p:cNvPr id="83" name="Picture 8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3098"/>
            <a:ext cx="12192000" cy="743712"/>
          </a:xfrm>
          <a:prstGeom prst="rect">
            <a:avLst/>
          </a:prstGeom>
        </p:spPr>
      </p:pic>
      <p:sp>
        <p:nvSpPr>
          <p:cNvPr id="84" name="TextBox 83"/>
          <p:cNvSpPr txBox="1"/>
          <p:nvPr userDrawn="1"/>
        </p:nvSpPr>
        <p:spPr>
          <a:xfrm>
            <a:off x="303525" y="6325489"/>
            <a:ext cx="798982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1" dirty="0" smtClean="0">
                <a:solidFill>
                  <a:srgbClr val="FFFFFF"/>
                </a:solidFill>
              </a:rPr>
              <a:t>Equity</a:t>
            </a:r>
            <a:r>
              <a:rPr lang="en-US" sz="1100" dirty="0" smtClean="0">
                <a:solidFill>
                  <a:srgbClr val="FFFFFF"/>
                </a:solidFill>
              </a:rPr>
              <a:t> </a:t>
            </a:r>
            <a:br>
              <a:rPr lang="en-US" sz="1100" dirty="0" smtClean="0">
                <a:solidFill>
                  <a:srgbClr val="FFFFFF"/>
                </a:solidFill>
              </a:rPr>
            </a:br>
            <a:r>
              <a:rPr lang="en-US" sz="1100" dirty="0" smtClean="0">
                <a:solidFill>
                  <a:srgbClr val="FFFFFF"/>
                </a:solidFill>
              </a:rPr>
              <a:t>of access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86" name="TextBox 85"/>
          <p:cNvSpPr txBox="1"/>
          <p:nvPr userDrawn="1"/>
        </p:nvSpPr>
        <p:spPr>
          <a:xfrm>
            <a:off x="1429423" y="6325489"/>
            <a:ext cx="798982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dirty="0" smtClean="0">
                <a:solidFill>
                  <a:srgbClr val="FFFFFF"/>
                </a:solidFill>
              </a:rPr>
              <a:t>Seamless</a:t>
            </a:r>
            <a:r>
              <a:rPr lang="en-US" sz="1100" b="1" dirty="0" smtClean="0">
                <a:solidFill>
                  <a:srgbClr val="FFFFFF"/>
                </a:solidFill>
              </a:rPr>
              <a:t> care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87" name="TextBox 86"/>
          <p:cNvSpPr txBox="1"/>
          <p:nvPr userDrawn="1"/>
        </p:nvSpPr>
        <p:spPr>
          <a:xfrm>
            <a:off x="2488864" y="6245036"/>
            <a:ext cx="896888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dirty="0" smtClean="0">
                <a:solidFill>
                  <a:srgbClr val="FFFFFF"/>
                </a:solidFill>
              </a:rPr>
              <a:t>Meeting </a:t>
            </a:r>
            <a:r>
              <a:rPr lang="en-US" sz="1100" b="1" dirty="0" smtClean="0">
                <a:solidFill>
                  <a:srgbClr val="FFFFFF"/>
                </a:solidFill>
              </a:rPr>
              <a:t>national standards</a:t>
            </a:r>
            <a:endParaRPr lang="en-US" sz="1100" b="1" dirty="0">
              <a:solidFill>
                <a:srgbClr val="FFFFFF"/>
              </a:solidFill>
            </a:endParaRPr>
          </a:p>
        </p:txBody>
      </p:sp>
      <p:sp>
        <p:nvSpPr>
          <p:cNvPr id="88" name="TextBox 87"/>
          <p:cNvSpPr txBox="1"/>
          <p:nvPr userDrawn="1"/>
        </p:nvSpPr>
        <p:spPr>
          <a:xfrm>
            <a:off x="3594668" y="6318663"/>
            <a:ext cx="1064274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dirty="0" smtClean="0">
                <a:solidFill>
                  <a:srgbClr val="FFFFFF"/>
                </a:solidFill>
              </a:rPr>
              <a:t>Continual </a:t>
            </a:r>
            <a:r>
              <a:rPr lang="en-US" sz="1100" b="1" dirty="0" smtClean="0">
                <a:solidFill>
                  <a:srgbClr val="FFFFFF"/>
                </a:solidFill>
              </a:rPr>
              <a:t>improvement</a:t>
            </a:r>
            <a:endParaRPr lang="en-US" sz="1100" b="1" dirty="0">
              <a:solidFill>
                <a:srgbClr val="FFFFFF"/>
              </a:solidFill>
            </a:endParaRPr>
          </a:p>
        </p:txBody>
      </p:sp>
      <p:sp>
        <p:nvSpPr>
          <p:cNvPr id="89" name="TextBox 88"/>
          <p:cNvSpPr txBox="1"/>
          <p:nvPr userDrawn="1"/>
        </p:nvSpPr>
        <p:spPr>
          <a:xfrm>
            <a:off x="4785127" y="6318663"/>
            <a:ext cx="882240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dirty="0" smtClean="0">
                <a:solidFill>
                  <a:srgbClr val="FFFFFF"/>
                </a:solidFill>
              </a:rPr>
              <a:t>Patient </a:t>
            </a:r>
            <a:r>
              <a:rPr lang="en-US" sz="1100" b="1" dirty="0" smtClean="0">
                <a:solidFill>
                  <a:srgbClr val="FFFFFF"/>
                </a:solidFill>
              </a:rPr>
              <a:t>voice</a:t>
            </a:r>
            <a:endParaRPr lang="en-US" sz="1100" b="1" dirty="0">
              <a:solidFill>
                <a:srgbClr val="FFFFFF"/>
              </a:solidFill>
            </a:endParaRPr>
          </a:p>
        </p:txBody>
      </p:sp>
      <p:pic>
        <p:nvPicPr>
          <p:cNvPr id="90" name="Picture 8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415" y="6120693"/>
            <a:ext cx="2021440" cy="75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2707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 Column Wide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Boeing 12 column grid" hidden="1"/>
          <p:cNvGrpSpPr/>
          <p:nvPr userDrawn="1"/>
        </p:nvGrpSpPr>
        <p:grpSpPr>
          <a:xfrm>
            <a:off x="-1590" y="-6713"/>
            <a:ext cx="12192015" cy="6858000"/>
            <a:chOff x="-3" y="0"/>
            <a:chExt cx="9144011" cy="6858000"/>
          </a:xfrm>
        </p:grpSpPr>
        <p:sp>
          <p:nvSpPr>
            <p:cNvPr id="123" name="Freeform 2"/>
            <p:cNvSpPr>
              <a:spLocks/>
            </p:cNvSpPr>
            <p:nvPr/>
          </p:nvSpPr>
          <p:spPr bwMode="auto">
            <a:xfrm>
              <a:off x="467170" y="6638306"/>
              <a:ext cx="8497925" cy="1064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4"/>
                </a:cxn>
                <a:cxn ang="0">
                  <a:pos x="779" y="284"/>
                </a:cxn>
                <a:cxn ang="0">
                  <a:pos x="779" y="0"/>
                </a:cxn>
              </a:cxnLst>
              <a:rect l="0" t="0" r="r" b="b"/>
              <a:pathLst>
                <a:path w="779" h="284">
                  <a:moveTo>
                    <a:pt x="0" y="0"/>
                  </a:moveTo>
                  <a:lnTo>
                    <a:pt x="0" y="284"/>
                  </a:lnTo>
                  <a:lnTo>
                    <a:pt x="779" y="284"/>
                  </a:lnTo>
                  <a:lnTo>
                    <a:pt x="779" y="0"/>
                  </a:lnTo>
                </a:path>
              </a:pathLst>
            </a:cu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24" name="Straight Connector 123"/>
            <p:cNvCxnSpPr/>
            <p:nvPr/>
          </p:nvCxnSpPr>
          <p:spPr>
            <a:xfrm>
              <a:off x="0" y="2178281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0" y="2391170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6" name="Straight Connector 125"/>
            <p:cNvCxnSpPr/>
            <p:nvPr userDrawn="1"/>
          </p:nvCxnSpPr>
          <p:spPr>
            <a:xfrm>
              <a:off x="0" y="4463773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7" name="Straight Connector 126"/>
            <p:cNvCxnSpPr/>
            <p:nvPr userDrawn="1"/>
          </p:nvCxnSpPr>
          <p:spPr>
            <a:xfrm>
              <a:off x="0" y="4680061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8" name="Rectangle 127"/>
            <p:cNvSpPr/>
            <p:nvPr/>
          </p:nvSpPr>
          <p:spPr>
            <a:xfrm>
              <a:off x="465826" y="456356"/>
              <a:ext cx="8220974" cy="5944444"/>
            </a:xfrm>
            <a:prstGeom prst="rect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29" name="Straight Connector 128"/>
            <p:cNvCxnSpPr/>
            <p:nvPr/>
          </p:nvCxnSpPr>
          <p:spPr>
            <a:xfrm>
              <a:off x="-3" y="2284726"/>
              <a:ext cx="9143998" cy="0"/>
            </a:xfrm>
            <a:prstGeom prst="line">
              <a:avLst/>
            </a:prstGeom>
            <a:noFill/>
            <a:ln w="190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380" y="3429000"/>
              <a:ext cx="9143628" cy="7005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-3" y="4572000"/>
              <a:ext cx="9143998" cy="0"/>
            </a:xfrm>
            <a:prstGeom prst="line">
              <a:avLst/>
            </a:prstGeom>
            <a:noFill/>
            <a:ln w="190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4570813" y="0"/>
              <a:ext cx="0" cy="685800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133" name="Group 37"/>
            <p:cNvGrpSpPr/>
            <p:nvPr/>
          </p:nvGrpSpPr>
          <p:grpSpPr>
            <a:xfrm>
              <a:off x="1001322" y="0"/>
              <a:ext cx="7134890" cy="6858000"/>
              <a:chOff x="595620" y="0"/>
              <a:chExt cx="7935974" cy="5943600"/>
            </a:xfrm>
          </p:grpSpPr>
          <p:cxnSp>
            <p:nvCxnSpPr>
              <p:cNvPr id="151" name="Straight Connector 20"/>
              <p:cNvCxnSpPr/>
              <p:nvPr/>
            </p:nvCxnSpPr>
            <p:spPr>
              <a:xfrm>
                <a:off x="59562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2" name="Straight Connector 15"/>
              <p:cNvCxnSpPr/>
              <p:nvPr/>
            </p:nvCxnSpPr>
            <p:spPr>
              <a:xfrm>
                <a:off x="7663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>
                <a:off x="137305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>
                <a:off x="232110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>
                <a:off x="3703236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>
                <a:off x="44809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464452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>
                <a:off x="525702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>
                <a:off x="5420405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>
                <a:off x="6026204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1" name="Straight Connector 160"/>
              <p:cNvCxnSpPr/>
              <p:nvPr userDrawn="1"/>
            </p:nvCxnSpPr>
            <p:spPr>
              <a:xfrm>
                <a:off x="1542111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2" name="Straight Connector 161"/>
              <p:cNvCxnSpPr/>
              <p:nvPr userDrawn="1"/>
            </p:nvCxnSpPr>
            <p:spPr>
              <a:xfrm>
                <a:off x="213540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3" name="Straight Connector 162"/>
              <p:cNvCxnSpPr/>
              <p:nvPr userDrawn="1"/>
            </p:nvCxnSpPr>
            <p:spPr>
              <a:xfrm>
                <a:off x="309744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4" name="Straight Connector 163"/>
              <p:cNvCxnSpPr/>
              <p:nvPr userDrawn="1"/>
            </p:nvCxnSpPr>
            <p:spPr>
              <a:xfrm>
                <a:off x="2925808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5" name="Straight Connector 164"/>
              <p:cNvCxnSpPr/>
              <p:nvPr userDrawn="1"/>
            </p:nvCxnSpPr>
            <p:spPr>
              <a:xfrm>
                <a:off x="386735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6" name="Straight Connector 165"/>
              <p:cNvCxnSpPr/>
              <p:nvPr userDrawn="1"/>
            </p:nvCxnSpPr>
            <p:spPr>
              <a:xfrm>
                <a:off x="620417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7" name="Straight Connector 166"/>
              <p:cNvCxnSpPr/>
              <p:nvPr userDrawn="1"/>
            </p:nvCxnSpPr>
            <p:spPr>
              <a:xfrm>
                <a:off x="68118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8" name="Straight Connector 167"/>
              <p:cNvCxnSpPr/>
              <p:nvPr userDrawn="1"/>
            </p:nvCxnSpPr>
            <p:spPr>
              <a:xfrm>
                <a:off x="6977246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9" name="Straight Connector 168"/>
              <p:cNvCxnSpPr/>
              <p:nvPr userDrawn="1"/>
            </p:nvCxnSpPr>
            <p:spPr>
              <a:xfrm>
                <a:off x="758791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0" name="Straight Connector 169"/>
              <p:cNvCxnSpPr/>
              <p:nvPr userDrawn="1"/>
            </p:nvCxnSpPr>
            <p:spPr>
              <a:xfrm>
                <a:off x="7749645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1" name="Straight Connector 170"/>
              <p:cNvCxnSpPr/>
              <p:nvPr userDrawn="1"/>
            </p:nvCxnSpPr>
            <p:spPr>
              <a:xfrm>
                <a:off x="836603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2" name="Straight Connector 171"/>
              <p:cNvCxnSpPr/>
              <p:nvPr userDrawn="1"/>
            </p:nvCxnSpPr>
            <p:spPr>
              <a:xfrm>
                <a:off x="8531594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34" name="Freeform 133"/>
            <p:cNvSpPr/>
            <p:nvPr/>
          </p:nvSpPr>
          <p:spPr>
            <a:xfrm>
              <a:off x="6417955" y="467138"/>
              <a:ext cx="2268894" cy="138287"/>
            </a:xfrm>
            <a:custGeom>
              <a:avLst/>
              <a:gdLst>
                <a:gd name="connsiteX0" fmla="*/ 1971675 w 1971675"/>
                <a:gd name="connsiteY0" fmla="*/ 0 h 152400"/>
                <a:gd name="connsiteX1" fmla="*/ 1971675 w 1971675"/>
                <a:gd name="connsiteY1" fmla="*/ 142875 h 152400"/>
                <a:gd name="connsiteX2" fmla="*/ 0 w 1971675"/>
                <a:gd name="connsiteY2" fmla="*/ 152400 h 152400"/>
                <a:gd name="connsiteX0" fmla="*/ 1971675 w 1971675"/>
                <a:gd name="connsiteY0" fmla="*/ 0 h 144517"/>
                <a:gd name="connsiteX1" fmla="*/ 1971675 w 1971675"/>
                <a:gd name="connsiteY1" fmla="*/ 142875 h 144517"/>
                <a:gd name="connsiteX2" fmla="*/ 0 w 1971675"/>
                <a:gd name="connsiteY2" fmla="*/ 144517 h 144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1675" h="144517">
                  <a:moveTo>
                    <a:pt x="1971675" y="0"/>
                  </a:moveTo>
                  <a:lnTo>
                    <a:pt x="1971675" y="142875"/>
                  </a:lnTo>
                  <a:lnTo>
                    <a:pt x="0" y="144517"/>
                  </a:lnTo>
                </a:path>
              </a:pathLst>
            </a:cu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35" name="Straight Connector 134"/>
            <p:cNvCxnSpPr/>
            <p:nvPr userDrawn="1"/>
          </p:nvCxnSpPr>
          <p:spPr>
            <a:xfrm>
              <a:off x="0" y="759628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 userDrawn="1"/>
          </p:nvCxnSpPr>
          <p:spPr>
            <a:xfrm>
              <a:off x="0" y="1520764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 userDrawn="1"/>
          </p:nvCxnSpPr>
          <p:spPr>
            <a:xfrm>
              <a:off x="0" y="3047137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 userDrawn="1"/>
          </p:nvCxnSpPr>
          <p:spPr>
            <a:xfrm>
              <a:off x="0" y="380827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 userDrawn="1"/>
          </p:nvCxnSpPr>
          <p:spPr>
            <a:xfrm>
              <a:off x="0" y="533766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 userDrawn="1"/>
          </p:nvCxnSpPr>
          <p:spPr>
            <a:xfrm>
              <a:off x="0" y="6098799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 userDrawn="1"/>
          </p:nvCxnSpPr>
          <p:spPr>
            <a:xfrm>
              <a:off x="8980098" y="759628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 userDrawn="1"/>
          </p:nvCxnSpPr>
          <p:spPr>
            <a:xfrm>
              <a:off x="8980098" y="1520764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 userDrawn="1"/>
          </p:nvCxnSpPr>
          <p:spPr>
            <a:xfrm>
              <a:off x="8980098" y="3047137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 userDrawn="1"/>
          </p:nvCxnSpPr>
          <p:spPr>
            <a:xfrm>
              <a:off x="8980098" y="380827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 userDrawn="1"/>
          </p:nvCxnSpPr>
          <p:spPr>
            <a:xfrm>
              <a:off x="8980098" y="533766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 userDrawn="1"/>
          </p:nvCxnSpPr>
          <p:spPr>
            <a:xfrm>
              <a:off x="8980098" y="6098799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 userDrawn="1"/>
          </p:nvCxnSpPr>
          <p:spPr>
            <a:xfrm flipH="1">
              <a:off x="7418717" y="4572000"/>
              <a:ext cx="1725283" cy="2286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 userDrawn="1"/>
          </p:nvCxnSpPr>
          <p:spPr>
            <a:xfrm flipH="1">
              <a:off x="5693434" y="2277373"/>
              <a:ext cx="3450568" cy="4572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 userDrawn="1"/>
          </p:nvCxnSpPr>
          <p:spPr>
            <a:xfrm flipH="1">
              <a:off x="6556076" y="3429000"/>
              <a:ext cx="2587926" cy="3429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 userDrawn="1"/>
          </p:nvCxnSpPr>
          <p:spPr>
            <a:xfrm>
              <a:off x="0" y="1097208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71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42479" y="752916"/>
            <a:ext cx="11303868" cy="5108722"/>
          </a:xfrm>
        </p:spPr>
        <p:txBody>
          <a:bodyPr>
            <a:normAutofit/>
          </a:bodyPr>
          <a:lstStyle>
            <a:lvl1pPr marL="0" marR="0" indent="0" algn="l" defTabSz="820738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Clr>
                <a:schemeClr val="tx2"/>
              </a:buClr>
              <a:buSzTx/>
              <a:buFontTx/>
              <a:buNone/>
              <a:tabLst/>
              <a:defRPr sz="2200" b="0" spc="-30" baseline="0">
                <a:solidFill>
                  <a:srgbClr val="394A59"/>
                </a:solidFill>
              </a:defRPr>
            </a:lvl1pPr>
          </a:lstStyle>
          <a:p>
            <a:pPr marL="227013" marR="0" lvl="0" indent="-227013" algn="l" defTabSz="820738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tabLst/>
              <a:defRPr/>
            </a:pPr>
            <a:r>
              <a:rPr lang="en-US" dirty="0" smtClean="0"/>
              <a:t>Click to edit content text</a:t>
            </a:r>
            <a:endParaRPr lang="en-US" dirty="0"/>
          </a:p>
        </p:txBody>
      </p:sp>
      <p:sp>
        <p:nvSpPr>
          <p:cNvPr id="62" name="Date Placeholder 1"/>
          <p:cNvSpPr>
            <a:spLocks noGrp="1"/>
          </p:cNvSpPr>
          <p:nvPr>
            <p:ph type="dt" sz="half" idx="2"/>
          </p:nvPr>
        </p:nvSpPr>
        <p:spPr>
          <a:xfrm>
            <a:off x="12009643" y="6793167"/>
            <a:ext cx="183403" cy="735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8BC0572A-B4F5-2A4E-AA83-BDE4EB7230CD}" type="datetimeFigureOut">
              <a:rPr lang="en-US" smtClean="0"/>
              <a:pPr/>
              <a:t>2/1/2019</a:t>
            </a:fld>
            <a:endParaRPr lang="en-US" dirty="0"/>
          </a:p>
        </p:txBody>
      </p:sp>
      <p:sp>
        <p:nvSpPr>
          <p:cNvPr id="6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42478" y="116633"/>
            <a:ext cx="11303868" cy="482080"/>
          </a:xfrm>
        </p:spPr>
        <p:txBody>
          <a:bodyPr>
            <a:normAutofit/>
          </a:bodyPr>
          <a:lstStyle>
            <a:lvl1pPr marL="0" indent="0">
              <a:lnSpc>
                <a:spcPts val="2700"/>
              </a:lnSpc>
              <a:buFontTx/>
              <a:buNone/>
              <a:defRPr sz="2600" b="1" spc="-30" baseline="0">
                <a:solidFill>
                  <a:schemeClr val="accent1"/>
                </a:solidFill>
              </a:defRPr>
            </a:lvl1pPr>
          </a:lstStyle>
          <a:p>
            <a:pPr marL="227013" marR="0" lvl="0" indent="-227013" algn="l" defTabSz="820738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3011"/>
            <a:ext cx="12192000" cy="743712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303525" y="6325489"/>
            <a:ext cx="798982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1" dirty="0" smtClean="0">
                <a:solidFill>
                  <a:schemeClr val="bg1"/>
                </a:solidFill>
              </a:rPr>
              <a:t>Equity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br>
              <a:rPr lang="en-US" sz="1100" dirty="0" smtClean="0">
                <a:solidFill>
                  <a:schemeClr val="bg1"/>
                </a:solidFill>
              </a:rPr>
            </a:br>
            <a:r>
              <a:rPr lang="en-US" sz="1100" dirty="0" smtClean="0">
                <a:solidFill>
                  <a:schemeClr val="bg1"/>
                </a:solidFill>
              </a:rPr>
              <a:t>of access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61" name="TextBox 60"/>
          <p:cNvSpPr txBox="1"/>
          <p:nvPr userDrawn="1"/>
        </p:nvSpPr>
        <p:spPr>
          <a:xfrm>
            <a:off x="1429423" y="6325489"/>
            <a:ext cx="798982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0" dirty="0" smtClean="0">
                <a:solidFill>
                  <a:schemeClr val="bg1"/>
                </a:solidFill>
              </a:rPr>
              <a:t>Seamless</a:t>
            </a:r>
            <a:r>
              <a:rPr lang="en-US" sz="1100" b="1" dirty="0" smtClean="0">
                <a:solidFill>
                  <a:schemeClr val="bg1"/>
                </a:solidFill>
              </a:rPr>
              <a:t> care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63" name="TextBox 62"/>
          <p:cNvSpPr txBox="1"/>
          <p:nvPr userDrawn="1"/>
        </p:nvSpPr>
        <p:spPr>
          <a:xfrm>
            <a:off x="2488864" y="6245036"/>
            <a:ext cx="896888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0" dirty="0" smtClean="0">
                <a:solidFill>
                  <a:schemeClr val="bg1"/>
                </a:solidFill>
              </a:rPr>
              <a:t>Meeting </a:t>
            </a:r>
            <a:r>
              <a:rPr lang="en-US" sz="1100" b="1" dirty="0" smtClean="0">
                <a:solidFill>
                  <a:schemeClr val="bg1"/>
                </a:solidFill>
              </a:rPr>
              <a:t>national standards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64" name="TextBox 63"/>
          <p:cNvSpPr txBox="1"/>
          <p:nvPr userDrawn="1"/>
        </p:nvSpPr>
        <p:spPr>
          <a:xfrm>
            <a:off x="3594668" y="6318663"/>
            <a:ext cx="1064274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0" dirty="0" smtClean="0">
                <a:solidFill>
                  <a:schemeClr val="bg1"/>
                </a:solidFill>
              </a:rPr>
              <a:t>Continual</a:t>
            </a:r>
            <a:r>
              <a:rPr lang="en-US" sz="1100" b="0" baseline="0" dirty="0" smtClean="0">
                <a:solidFill>
                  <a:schemeClr val="bg1"/>
                </a:solidFill>
              </a:rPr>
              <a:t> </a:t>
            </a:r>
            <a:r>
              <a:rPr lang="en-US" sz="1100" b="1" baseline="0" dirty="0" smtClean="0">
                <a:solidFill>
                  <a:schemeClr val="bg1"/>
                </a:solidFill>
              </a:rPr>
              <a:t>improvement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65" name="TextBox 64"/>
          <p:cNvSpPr txBox="1"/>
          <p:nvPr userDrawn="1"/>
        </p:nvSpPr>
        <p:spPr>
          <a:xfrm>
            <a:off x="4785127" y="6318663"/>
            <a:ext cx="882240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0" dirty="0" smtClean="0">
                <a:solidFill>
                  <a:schemeClr val="bg1"/>
                </a:solidFill>
              </a:rPr>
              <a:t>Patient </a:t>
            </a:r>
            <a:r>
              <a:rPr lang="en-US" sz="1100" b="1" dirty="0" smtClean="0">
                <a:solidFill>
                  <a:schemeClr val="bg1"/>
                </a:solidFill>
              </a:rPr>
              <a:t>voice</a:t>
            </a:r>
            <a:endParaRPr lang="en-US" sz="11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415" y="6120693"/>
            <a:ext cx="2021440" cy="750474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479376" y="598712"/>
            <a:ext cx="112332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gram Leads Text 4:2 Spl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Boeing 12 column grid" hidden="1"/>
          <p:cNvGrpSpPr/>
          <p:nvPr userDrawn="1"/>
        </p:nvGrpSpPr>
        <p:grpSpPr>
          <a:xfrm>
            <a:off x="-1590" y="-6713"/>
            <a:ext cx="12192015" cy="6858000"/>
            <a:chOff x="-3" y="0"/>
            <a:chExt cx="9144011" cy="6858000"/>
          </a:xfrm>
        </p:grpSpPr>
        <p:sp>
          <p:nvSpPr>
            <p:cNvPr id="123" name="Freeform 2"/>
            <p:cNvSpPr>
              <a:spLocks/>
            </p:cNvSpPr>
            <p:nvPr/>
          </p:nvSpPr>
          <p:spPr bwMode="auto">
            <a:xfrm>
              <a:off x="467170" y="6638306"/>
              <a:ext cx="8497925" cy="1064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4"/>
                </a:cxn>
                <a:cxn ang="0">
                  <a:pos x="779" y="284"/>
                </a:cxn>
                <a:cxn ang="0">
                  <a:pos x="779" y="0"/>
                </a:cxn>
              </a:cxnLst>
              <a:rect l="0" t="0" r="r" b="b"/>
              <a:pathLst>
                <a:path w="779" h="284">
                  <a:moveTo>
                    <a:pt x="0" y="0"/>
                  </a:moveTo>
                  <a:lnTo>
                    <a:pt x="0" y="284"/>
                  </a:lnTo>
                  <a:lnTo>
                    <a:pt x="779" y="284"/>
                  </a:lnTo>
                  <a:lnTo>
                    <a:pt x="779" y="0"/>
                  </a:lnTo>
                </a:path>
              </a:pathLst>
            </a:cu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24" name="Straight Connector 123"/>
            <p:cNvCxnSpPr/>
            <p:nvPr/>
          </p:nvCxnSpPr>
          <p:spPr>
            <a:xfrm>
              <a:off x="0" y="2178281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0" y="2391170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6" name="Straight Connector 125"/>
            <p:cNvCxnSpPr/>
            <p:nvPr userDrawn="1"/>
          </p:nvCxnSpPr>
          <p:spPr>
            <a:xfrm>
              <a:off x="0" y="4463773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7" name="Straight Connector 126"/>
            <p:cNvCxnSpPr/>
            <p:nvPr userDrawn="1"/>
          </p:nvCxnSpPr>
          <p:spPr>
            <a:xfrm>
              <a:off x="0" y="4680061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8" name="Rectangle 127"/>
            <p:cNvSpPr/>
            <p:nvPr/>
          </p:nvSpPr>
          <p:spPr>
            <a:xfrm>
              <a:off x="465826" y="456356"/>
              <a:ext cx="8220974" cy="5944444"/>
            </a:xfrm>
            <a:prstGeom prst="rect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29" name="Straight Connector 128"/>
            <p:cNvCxnSpPr/>
            <p:nvPr/>
          </p:nvCxnSpPr>
          <p:spPr>
            <a:xfrm>
              <a:off x="-3" y="2284726"/>
              <a:ext cx="9143998" cy="0"/>
            </a:xfrm>
            <a:prstGeom prst="line">
              <a:avLst/>
            </a:prstGeom>
            <a:noFill/>
            <a:ln w="190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380" y="3429000"/>
              <a:ext cx="9143628" cy="7005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-3" y="4572000"/>
              <a:ext cx="9143998" cy="0"/>
            </a:xfrm>
            <a:prstGeom prst="line">
              <a:avLst/>
            </a:prstGeom>
            <a:noFill/>
            <a:ln w="190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4570813" y="0"/>
              <a:ext cx="0" cy="685800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133" name="Group 37"/>
            <p:cNvGrpSpPr/>
            <p:nvPr/>
          </p:nvGrpSpPr>
          <p:grpSpPr>
            <a:xfrm>
              <a:off x="1001322" y="0"/>
              <a:ext cx="7134890" cy="6858000"/>
              <a:chOff x="595620" y="0"/>
              <a:chExt cx="7935974" cy="5943600"/>
            </a:xfrm>
          </p:grpSpPr>
          <p:cxnSp>
            <p:nvCxnSpPr>
              <p:cNvPr id="151" name="Straight Connector 20"/>
              <p:cNvCxnSpPr/>
              <p:nvPr/>
            </p:nvCxnSpPr>
            <p:spPr>
              <a:xfrm>
                <a:off x="59562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2" name="Straight Connector 15"/>
              <p:cNvCxnSpPr/>
              <p:nvPr/>
            </p:nvCxnSpPr>
            <p:spPr>
              <a:xfrm>
                <a:off x="7663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>
                <a:off x="137305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>
                <a:off x="232110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>
                <a:off x="3703236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>
                <a:off x="44809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464452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>
                <a:off x="525702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>
                <a:off x="5420405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>
                <a:off x="6026204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1" name="Straight Connector 160"/>
              <p:cNvCxnSpPr/>
              <p:nvPr userDrawn="1"/>
            </p:nvCxnSpPr>
            <p:spPr>
              <a:xfrm>
                <a:off x="1542111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2" name="Straight Connector 161"/>
              <p:cNvCxnSpPr/>
              <p:nvPr userDrawn="1"/>
            </p:nvCxnSpPr>
            <p:spPr>
              <a:xfrm>
                <a:off x="213540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3" name="Straight Connector 162"/>
              <p:cNvCxnSpPr/>
              <p:nvPr userDrawn="1"/>
            </p:nvCxnSpPr>
            <p:spPr>
              <a:xfrm>
                <a:off x="309744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4" name="Straight Connector 163"/>
              <p:cNvCxnSpPr/>
              <p:nvPr userDrawn="1"/>
            </p:nvCxnSpPr>
            <p:spPr>
              <a:xfrm>
                <a:off x="2925808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5" name="Straight Connector 164"/>
              <p:cNvCxnSpPr/>
              <p:nvPr userDrawn="1"/>
            </p:nvCxnSpPr>
            <p:spPr>
              <a:xfrm>
                <a:off x="386735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6" name="Straight Connector 165"/>
              <p:cNvCxnSpPr/>
              <p:nvPr userDrawn="1"/>
            </p:nvCxnSpPr>
            <p:spPr>
              <a:xfrm>
                <a:off x="620417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7" name="Straight Connector 166"/>
              <p:cNvCxnSpPr/>
              <p:nvPr userDrawn="1"/>
            </p:nvCxnSpPr>
            <p:spPr>
              <a:xfrm>
                <a:off x="68118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8" name="Straight Connector 167"/>
              <p:cNvCxnSpPr/>
              <p:nvPr userDrawn="1"/>
            </p:nvCxnSpPr>
            <p:spPr>
              <a:xfrm>
                <a:off x="6977246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9" name="Straight Connector 168"/>
              <p:cNvCxnSpPr/>
              <p:nvPr userDrawn="1"/>
            </p:nvCxnSpPr>
            <p:spPr>
              <a:xfrm>
                <a:off x="758791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0" name="Straight Connector 169"/>
              <p:cNvCxnSpPr/>
              <p:nvPr userDrawn="1"/>
            </p:nvCxnSpPr>
            <p:spPr>
              <a:xfrm>
                <a:off x="7749645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1" name="Straight Connector 170"/>
              <p:cNvCxnSpPr/>
              <p:nvPr userDrawn="1"/>
            </p:nvCxnSpPr>
            <p:spPr>
              <a:xfrm>
                <a:off x="836603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2" name="Straight Connector 171"/>
              <p:cNvCxnSpPr/>
              <p:nvPr userDrawn="1"/>
            </p:nvCxnSpPr>
            <p:spPr>
              <a:xfrm>
                <a:off x="8531594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34" name="Freeform 133"/>
            <p:cNvSpPr/>
            <p:nvPr/>
          </p:nvSpPr>
          <p:spPr>
            <a:xfrm>
              <a:off x="6417955" y="467138"/>
              <a:ext cx="2268894" cy="138287"/>
            </a:xfrm>
            <a:custGeom>
              <a:avLst/>
              <a:gdLst>
                <a:gd name="connsiteX0" fmla="*/ 1971675 w 1971675"/>
                <a:gd name="connsiteY0" fmla="*/ 0 h 152400"/>
                <a:gd name="connsiteX1" fmla="*/ 1971675 w 1971675"/>
                <a:gd name="connsiteY1" fmla="*/ 142875 h 152400"/>
                <a:gd name="connsiteX2" fmla="*/ 0 w 1971675"/>
                <a:gd name="connsiteY2" fmla="*/ 152400 h 152400"/>
                <a:gd name="connsiteX0" fmla="*/ 1971675 w 1971675"/>
                <a:gd name="connsiteY0" fmla="*/ 0 h 144517"/>
                <a:gd name="connsiteX1" fmla="*/ 1971675 w 1971675"/>
                <a:gd name="connsiteY1" fmla="*/ 142875 h 144517"/>
                <a:gd name="connsiteX2" fmla="*/ 0 w 1971675"/>
                <a:gd name="connsiteY2" fmla="*/ 144517 h 144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1675" h="144517">
                  <a:moveTo>
                    <a:pt x="1971675" y="0"/>
                  </a:moveTo>
                  <a:lnTo>
                    <a:pt x="1971675" y="142875"/>
                  </a:lnTo>
                  <a:lnTo>
                    <a:pt x="0" y="144517"/>
                  </a:lnTo>
                </a:path>
              </a:pathLst>
            </a:cu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35" name="Straight Connector 134"/>
            <p:cNvCxnSpPr/>
            <p:nvPr userDrawn="1"/>
          </p:nvCxnSpPr>
          <p:spPr>
            <a:xfrm>
              <a:off x="0" y="759628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 userDrawn="1"/>
          </p:nvCxnSpPr>
          <p:spPr>
            <a:xfrm>
              <a:off x="0" y="1520764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 userDrawn="1"/>
          </p:nvCxnSpPr>
          <p:spPr>
            <a:xfrm>
              <a:off x="0" y="3047137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 userDrawn="1"/>
          </p:nvCxnSpPr>
          <p:spPr>
            <a:xfrm>
              <a:off x="0" y="380827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 userDrawn="1"/>
          </p:nvCxnSpPr>
          <p:spPr>
            <a:xfrm>
              <a:off x="0" y="533766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 userDrawn="1"/>
          </p:nvCxnSpPr>
          <p:spPr>
            <a:xfrm>
              <a:off x="0" y="6098799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 userDrawn="1"/>
          </p:nvCxnSpPr>
          <p:spPr>
            <a:xfrm>
              <a:off x="8980098" y="759628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 userDrawn="1"/>
          </p:nvCxnSpPr>
          <p:spPr>
            <a:xfrm>
              <a:off x="8980098" y="1520764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 userDrawn="1"/>
          </p:nvCxnSpPr>
          <p:spPr>
            <a:xfrm>
              <a:off x="8980098" y="3047137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 userDrawn="1"/>
          </p:nvCxnSpPr>
          <p:spPr>
            <a:xfrm>
              <a:off x="8980098" y="380827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 userDrawn="1"/>
          </p:nvCxnSpPr>
          <p:spPr>
            <a:xfrm>
              <a:off x="8980098" y="533766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 userDrawn="1"/>
          </p:nvCxnSpPr>
          <p:spPr>
            <a:xfrm>
              <a:off x="8980098" y="6098799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 userDrawn="1"/>
          </p:nvCxnSpPr>
          <p:spPr>
            <a:xfrm flipH="1">
              <a:off x="7418717" y="4572000"/>
              <a:ext cx="1725283" cy="2286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 userDrawn="1"/>
          </p:nvCxnSpPr>
          <p:spPr>
            <a:xfrm flipH="1">
              <a:off x="5693434" y="2277373"/>
              <a:ext cx="3450568" cy="4572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 userDrawn="1"/>
          </p:nvCxnSpPr>
          <p:spPr>
            <a:xfrm flipH="1">
              <a:off x="6556076" y="3429000"/>
              <a:ext cx="2587926" cy="3429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 userDrawn="1"/>
          </p:nvCxnSpPr>
          <p:spPr>
            <a:xfrm>
              <a:off x="0" y="1097208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68" name="Title 1"/>
          <p:cNvSpPr>
            <a:spLocks noGrp="1"/>
          </p:cNvSpPr>
          <p:nvPr>
            <p:ph type="title" hasCustomPrompt="1"/>
          </p:nvPr>
        </p:nvSpPr>
        <p:spPr>
          <a:xfrm>
            <a:off x="433503" y="292"/>
            <a:ext cx="11316363" cy="381600"/>
          </a:xfrm>
        </p:spPr>
        <p:txBody>
          <a:bodyPr anchor="b">
            <a:normAutofit/>
          </a:bodyPr>
          <a:lstStyle>
            <a:lvl1pPr>
              <a:defRPr sz="14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74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8113867" y="595154"/>
            <a:ext cx="3636000" cy="486000"/>
          </a:xfrm>
        </p:spPr>
        <p:txBody>
          <a:bodyPr>
            <a:normAutofit/>
          </a:bodyPr>
          <a:lstStyle>
            <a:lvl1pPr marL="0" indent="0">
              <a:lnSpc>
                <a:spcPts val="2700"/>
              </a:lnSpc>
              <a:buFontTx/>
              <a:buNone/>
              <a:defRPr sz="2600" b="1" spc="-30" baseline="0">
                <a:solidFill>
                  <a:schemeClr val="accent1"/>
                </a:solidFill>
              </a:defRPr>
            </a:lvl1pPr>
          </a:lstStyle>
          <a:p>
            <a:pPr marL="227013" marR="0" lvl="0" indent="-227013" algn="l" defTabSz="820738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75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8113867" y="1081154"/>
            <a:ext cx="3636000" cy="4780483"/>
          </a:xfrm>
        </p:spPr>
        <p:txBody>
          <a:bodyPr>
            <a:normAutofit/>
          </a:bodyPr>
          <a:lstStyle>
            <a:lvl1pPr marL="0" marR="0" indent="0" algn="l" defTabSz="820738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Clr>
                <a:schemeClr val="tx2"/>
              </a:buClr>
              <a:buSzTx/>
              <a:buFontTx/>
              <a:buNone/>
              <a:tabLst/>
              <a:defRPr sz="2200" b="0" spc="-30" baseline="0">
                <a:solidFill>
                  <a:srgbClr val="394A59"/>
                </a:solidFill>
              </a:defRPr>
            </a:lvl1pPr>
          </a:lstStyle>
          <a:p>
            <a:pPr marL="227013" marR="0" lvl="0" indent="-227013" algn="l" defTabSz="820738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tabLst/>
              <a:defRPr/>
            </a:pPr>
            <a:r>
              <a:rPr lang="en-US" dirty="0" smtClean="0"/>
              <a:t>Click to edit content text</a:t>
            </a:r>
            <a:endParaRPr lang="en-US" dirty="0"/>
          </a:p>
        </p:txBody>
      </p:sp>
      <p:sp>
        <p:nvSpPr>
          <p:cNvPr id="76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433388" y="598713"/>
            <a:ext cx="7409926" cy="5262924"/>
          </a:xfrm>
        </p:spPr>
        <p:txBody>
          <a:bodyPr/>
          <a:lstStyle/>
          <a:p>
            <a:endParaRPr lang="en-US"/>
          </a:p>
        </p:txBody>
      </p:sp>
      <p:sp>
        <p:nvSpPr>
          <p:cNvPr id="59" name="Date Placeholder 1"/>
          <p:cNvSpPr>
            <a:spLocks noGrp="1"/>
          </p:cNvSpPr>
          <p:nvPr>
            <p:ph type="dt" sz="half" idx="2"/>
          </p:nvPr>
        </p:nvSpPr>
        <p:spPr>
          <a:xfrm>
            <a:off x="12009643" y="6793167"/>
            <a:ext cx="183403" cy="735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8BC0572A-B4F5-2A4E-AA83-BDE4EB7230CD}" type="datetimeFigureOut">
              <a:rPr lang="en-US" smtClean="0">
                <a:solidFill>
                  <a:srgbClr val="FFFFFF"/>
                </a:solidFill>
              </a:rPr>
              <a:pPr/>
              <a:t>2/1/2019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0" name="Picture 6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3098"/>
            <a:ext cx="12192000" cy="743712"/>
          </a:xfrm>
          <a:prstGeom prst="rect">
            <a:avLst/>
          </a:prstGeom>
        </p:spPr>
      </p:pic>
      <p:sp>
        <p:nvSpPr>
          <p:cNvPr id="71" name="TextBox 70"/>
          <p:cNvSpPr txBox="1"/>
          <p:nvPr userDrawn="1"/>
        </p:nvSpPr>
        <p:spPr>
          <a:xfrm>
            <a:off x="303525" y="6325489"/>
            <a:ext cx="798982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1" dirty="0" smtClean="0">
                <a:solidFill>
                  <a:srgbClr val="FFFFFF"/>
                </a:solidFill>
              </a:rPr>
              <a:t>Equity</a:t>
            </a:r>
            <a:r>
              <a:rPr lang="en-US" sz="1100" dirty="0" smtClean="0">
                <a:solidFill>
                  <a:srgbClr val="FFFFFF"/>
                </a:solidFill>
              </a:rPr>
              <a:t> </a:t>
            </a:r>
            <a:br>
              <a:rPr lang="en-US" sz="1100" dirty="0" smtClean="0">
                <a:solidFill>
                  <a:srgbClr val="FFFFFF"/>
                </a:solidFill>
              </a:rPr>
            </a:br>
            <a:r>
              <a:rPr lang="en-US" sz="1100" dirty="0" smtClean="0">
                <a:solidFill>
                  <a:srgbClr val="FFFFFF"/>
                </a:solidFill>
              </a:rPr>
              <a:t>of access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72" name="TextBox 71"/>
          <p:cNvSpPr txBox="1"/>
          <p:nvPr userDrawn="1"/>
        </p:nvSpPr>
        <p:spPr>
          <a:xfrm>
            <a:off x="1429423" y="6325489"/>
            <a:ext cx="798982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dirty="0" smtClean="0">
                <a:solidFill>
                  <a:srgbClr val="FFFFFF"/>
                </a:solidFill>
              </a:rPr>
              <a:t>Seamless</a:t>
            </a:r>
            <a:r>
              <a:rPr lang="en-US" sz="1100" b="1" dirty="0" smtClean="0">
                <a:solidFill>
                  <a:srgbClr val="FFFFFF"/>
                </a:solidFill>
              </a:rPr>
              <a:t> care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73" name="TextBox 72"/>
          <p:cNvSpPr txBox="1"/>
          <p:nvPr userDrawn="1"/>
        </p:nvSpPr>
        <p:spPr>
          <a:xfrm>
            <a:off x="2488864" y="6245036"/>
            <a:ext cx="896888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dirty="0" smtClean="0">
                <a:solidFill>
                  <a:srgbClr val="FFFFFF"/>
                </a:solidFill>
              </a:rPr>
              <a:t>Meeting </a:t>
            </a:r>
            <a:r>
              <a:rPr lang="en-US" sz="1100" b="1" dirty="0" smtClean="0">
                <a:solidFill>
                  <a:srgbClr val="FFFFFF"/>
                </a:solidFill>
              </a:rPr>
              <a:t>national standards</a:t>
            </a:r>
            <a:endParaRPr lang="en-US" sz="1100" b="1" dirty="0">
              <a:solidFill>
                <a:srgbClr val="FFFFFF"/>
              </a:solidFill>
            </a:endParaRPr>
          </a:p>
        </p:txBody>
      </p:sp>
      <p:sp>
        <p:nvSpPr>
          <p:cNvPr id="77" name="TextBox 76"/>
          <p:cNvSpPr txBox="1"/>
          <p:nvPr userDrawn="1"/>
        </p:nvSpPr>
        <p:spPr>
          <a:xfrm>
            <a:off x="3594668" y="6318663"/>
            <a:ext cx="1064274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dirty="0" smtClean="0">
                <a:solidFill>
                  <a:srgbClr val="FFFFFF"/>
                </a:solidFill>
              </a:rPr>
              <a:t>Continual </a:t>
            </a:r>
            <a:r>
              <a:rPr lang="en-US" sz="1100" b="1" dirty="0" smtClean="0">
                <a:solidFill>
                  <a:srgbClr val="FFFFFF"/>
                </a:solidFill>
              </a:rPr>
              <a:t>improvement</a:t>
            </a:r>
            <a:endParaRPr lang="en-US" sz="1100" b="1" dirty="0">
              <a:solidFill>
                <a:srgbClr val="FFFFFF"/>
              </a:solidFill>
            </a:endParaRPr>
          </a:p>
        </p:txBody>
      </p:sp>
      <p:sp>
        <p:nvSpPr>
          <p:cNvPr id="78" name="TextBox 77"/>
          <p:cNvSpPr txBox="1"/>
          <p:nvPr userDrawn="1"/>
        </p:nvSpPr>
        <p:spPr>
          <a:xfrm>
            <a:off x="4785127" y="6318663"/>
            <a:ext cx="882240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dirty="0" smtClean="0">
                <a:solidFill>
                  <a:srgbClr val="FFFFFF"/>
                </a:solidFill>
              </a:rPr>
              <a:t>Patient </a:t>
            </a:r>
            <a:r>
              <a:rPr lang="en-US" sz="1100" b="1" dirty="0" smtClean="0">
                <a:solidFill>
                  <a:srgbClr val="FFFFFF"/>
                </a:solidFill>
              </a:rPr>
              <a:t>voice</a:t>
            </a:r>
            <a:endParaRPr lang="en-US" sz="1100" b="1" dirty="0">
              <a:solidFill>
                <a:srgbClr val="FFFFFF"/>
              </a:solidFill>
            </a:endParaRPr>
          </a:p>
        </p:txBody>
      </p:sp>
      <p:pic>
        <p:nvPicPr>
          <p:cNvPr id="79" name="Picture 7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415" y="6120693"/>
            <a:ext cx="2021440" cy="75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8553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Width Feature Image or Diagra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Boeing 12 column grid" hidden="1"/>
          <p:cNvGrpSpPr/>
          <p:nvPr userDrawn="1"/>
        </p:nvGrpSpPr>
        <p:grpSpPr>
          <a:xfrm>
            <a:off x="-1590" y="-6713"/>
            <a:ext cx="12192015" cy="6858000"/>
            <a:chOff x="-3" y="0"/>
            <a:chExt cx="9144011" cy="6858000"/>
          </a:xfrm>
        </p:grpSpPr>
        <p:sp>
          <p:nvSpPr>
            <p:cNvPr id="123" name="Freeform 2"/>
            <p:cNvSpPr>
              <a:spLocks/>
            </p:cNvSpPr>
            <p:nvPr/>
          </p:nvSpPr>
          <p:spPr bwMode="auto">
            <a:xfrm>
              <a:off x="467170" y="6638306"/>
              <a:ext cx="8497925" cy="1064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4"/>
                </a:cxn>
                <a:cxn ang="0">
                  <a:pos x="779" y="284"/>
                </a:cxn>
                <a:cxn ang="0">
                  <a:pos x="779" y="0"/>
                </a:cxn>
              </a:cxnLst>
              <a:rect l="0" t="0" r="r" b="b"/>
              <a:pathLst>
                <a:path w="779" h="284">
                  <a:moveTo>
                    <a:pt x="0" y="0"/>
                  </a:moveTo>
                  <a:lnTo>
                    <a:pt x="0" y="284"/>
                  </a:lnTo>
                  <a:lnTo>
                    <a:pt x="779" y="284"/>
                  </a:lnTo>
                  <a:lnTo>
                    <a:pt x="779" y="0"/>
                  </a:lnTo>
                </a:path>
              </a:pathLst>
            </a:cu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24" name="Straight Connector 123"/>
            <p:cNvCxnSpPr/>
            <p:nvPr/>
          </p:nvCxnSpPr>
          <p:spPr>
            <a:xfrm>
              <a:off x="0" y="2178281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0" y="2391170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6" name="Straight Connector 125"/>
            <p:cNvCxnSpPr/>
            <p:nvPr userDrawn="1"/>
          </p:nvCxnSpPr>
          <p:spPr>
            <a:xfrm>
              <a:off x="0" y="4463773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7" name="Straight Connector 126"/>
            <p:cNvCxnSpPr/>
            <p:nvPr userDrawn="1"/>
          </p:nvCxnSpPr>
          <p:spPr>
            <a:xfrm>
              <a:off x="0" y="4680061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8" name="Rectangle 127"/>
            <p:cNvSpPr/>
            <p:nvPr/>
          </p:nvSpPr>
          <p:spPr>
            <a:xfrm>
              <a:off x="465826" y="456356"/>
              <a:ext cx="8220974" cy="5944444"/>
            </a:xfrm>
            <a:prstGeom prst="rect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29" name="Straight Connector 128"/>
            <p:cNvCxnSpPr/>
            <p:nvPr/>
          </p:nvCxnSpPr>
          <p:spPr>
            <a:xfrm>
              <a:off x="-3" y="2284726"/>
              <a:ext cx="9143998" cy="0"/>
            </a:xfrm>
            <a:prstGeom prst="line">
              <a:avLst/>
            </a:prstGeom>
            <a:noFill/>
            <a:ln w="190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380" y="3429000"/>
              <a:ext cx="9143628" cy="7005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-3" y="4572000"/>
              <a:ext cx="9143998" cy="0"/>
            </a:xfrm>
            <a:prstGeom prst="line">
              <a:avLst/>
            </a:prstGeom>
            <a:noFill/>
            <a:ln w="190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4570813" y="0"/>
              <a:ext cx="0" cy="685800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133" name="Group 37"/>
            <p:cNvGrpSpPr/>
            <p:nvPr/>
          </p:nvGrpSpPr>
          <p:grpSpPr>
            <a:xfrm>
              <a:off x="1001322" y="0"/>
              <a:ext cx="7134890" cy="6858000"/>
              <a:chOff x="595620" y="0"/>
              <a:chExt cx="7935974" cy="5943600"/>
            </a:xfrm>
          </p:grpSpPr>
          <p:cxnSp>
            <p:nvCxnSpPr>
              <p:cNvPr id="151" name="Straight Connector 20"/>
              <p:cNvCxnSpPr/>
              <p:nvPr/>
            </p:nvCxnSpPr>
            <p:spPr>
              <a:xfrm>
                <a:off x="59562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2" name="Straight Connector 15"/>
              <p:cNvCxnSpPr/>
              <p:nvPr/>
            </p:nvCxnSpPr>
            <p:spPr>
              <a:xfrm>
                <a:off x="7663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>
                <a:off x="137305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>
                <a:off x="232110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>
                <a:off x="3703236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>
                <a:off x="44809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464452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>
                <a:off x="525702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>
                <a:off x="5420405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>
                <a:off x="6026204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1" name="Straight Connector 160"/>
              <p:cNvCxnSpPr/>
              <p:nvPr userDrawn="1"/>
            </p:nvCxnSpPr>
            <p:spPr>
              <a:xfrm>
                <a:off x="1542111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2" name="Straight Connector 161"/>
              <p:cNvCxnSpPr/>
              <p:nvPr userDrawn="1"/>
            </p:nvCxnSpPr>
            <p:spPr>
              <a:xfrm>
                <a:off x="213540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3" name="Straight Connector 162"/>
              <p:cNvCxnSpPr/>
              <p:nvPr userDrawn="1"/>
            </p:nvCxnSpPr>
            <p:spPr>
              <a:xfrm>
                <a:off x="309744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4" name="Straight Connector 163"/>
              <p:cNvCxnSpPr/>
              <p:nvPr userDrawn="1"/>
            </p:nvCxnSpPr>
            <p:spPr>
              <a:xfrm>
                <a:off x="2925808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5" name="Straight Connector 164"/>
              <p:cNvCxnSpPr/>
              <p:nvPr userDrawn="1"/>
            </p:nvCxnSpPr>
            <p:spPr>
              <a:xfrm>
                <a:off x="386735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6" name="Straight Connector 165"/>
              <p:cNvCxnSpPr/>
              <p:nvPr userDrawn="1"/>
            </p:nvCxnSpPr>
            <p:spPr>
              <a:xfrm>
                <a:off x="620417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7" name="Straight Connector 166"/>
              <p:cNvCxnSpPr/>
              <p:nvPr userDrawn="1"/>
            </p:nvCxnSpPr>
            <p:spPr>
              <a:xfrm>
                <a:off x="68118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8" name="Straight Connector 167"/>
              <p:cNvCxnSpPr/>
              <p:nvPr userDrawn="1"/>
            </p:nvCxnSpPr>
            <p:spPr>
              <a:xfrm>
                <a:off x="6977246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9" name="Straight Connector 168"/>
              <p:cNvCxnSpPr/>
              <p:nvPr userDrawn="1"/>
            </p:nvCxnSpPr>
            <p:spPr>
              <a:xfrm>
                <a:off x="758791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0" name="Straight Connector 169"/>
              <p:cNvCxnSpPr/>
              <p:nvPr userDrawn="1"/>
            </p:nvCxnSpPr>
            <p:spPr>
              <a:xfrm>
                <a:off x="7749645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1" name="Straight Connector 170"/>
              <p:cNvCxnSpPr/>
              <p:nvPr userDrawn="1"/>
            </p:nvCxnSpPr>
            <p:spPr>
              <a:xfrm>
                <a:off x="836603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2" name="Straight Connector 171"/>
              <p:cNvCxnSpPr/>
              <p:nvPr userDrawn="1"/>
            </p:nvCxnSpPr>
            <p:spPr>
              <a:xfrm>
                <a:off x="8531594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34" name="Freeform 133"/>
            <p:cNvSpPr/>
            <p:nvPr/>
          </p:nvSpPr>
          <p:spPr>
            <a:xfrm>
              <a:off x="6417955" y="467138"/>
              <a:ext cx="2268894" cy="138287"/>
            </a:xfrm>
            <a:custGeom>
              <a:avLst/>
              <a:gdLst>
                <a:gd name="connsiteX0" fmla="*/ 1971675 w 1971675"/>
                <a:gd name="connsiteY0" fmla="*/ 0 h 152400"/>
                <a:gd name="connsiteX1" fmla="*/ 1971675 w 1971675"/>
                <a:gd name="connsiteY1" fmla="*/ 142875 h 152400"/>
                <a:gd name="connsiteX2" fmla="*/ 0 w 1971675"/>
                <a:gd name="connsiteY2" fmla="*/ 152400 h 152400"/>
                <a:gd name="connsiteX0" fmla="*/ 1971675 w 1971675"/>
                <a:gd name="connsiteY0" fmla="*/ 0 h 144517"/>
                <a:gd name="connsiteX1" fmla="*/ 1971675 w 1971675"/>
                <a:gd name="connsiteY1" fmla="*/ 142875 h 144517"/>
                <a:gd name="connsiteX2" fmla="*/ 0 w 1971675"/>
                <a:gd name="connsiteY2" fmla="*/ 144517 h 144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1675" h="144517">
                  <a:moveTo>
                    <a:pt x="1971675" y="0"/>
                  </a:moveTo>
                  <a:lnTo>
                    <a:pt x="1971675" y="142875"/>
                  </a:lnTo>
                  <a:lnTo>
                    <a:pt x="0" y="144517"/>
                  </a:lnTo>
                </a:path>
              </a:pathLst>
            </a:cu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35" name="Straight Connector 134"/>
            <p:cNvCxnSpPr/>
            <p:nvPr userDrawn="1"/>
          </p:nvCxnSpPr>
          <p:spPr>
            <a:xfrm>
              <a:off x="0" y="759628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 userDrawn="1"/>
          </p:nvCxnSpPr>
          <p:spPr>
            <a:xfrm>
              <a:off x="0" y="1520764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 userDrawn="1"/>
          </p:nvCxnSpPr>
          <p:spPr>
            <a:xfrm>
              <a:off x="0" y="3047137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 userDrawn="1"/>
          </p:nvCxnSpPr>
          <p:spPr>
            <a:xfrm>
              <a:off x="0" y="380827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 userDrawn="1"/>
          </p:nvCxnSpPr>
          <p:spPr>
            <a:xfrm>
              <a:off x="0" y="533766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 userDrawn="1"/>
          </p:nvCxnSpPr>
          <p:spPr>
            <a:xfrm>
              <a:off x="0" y="6098799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 userDrawn="1"/>
          </p:nvCxnSpPr>
          <p:spPr>
            <a:xfrm>
              <a:off x="8980098" y="759628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 userDrawn="1"/>
          </p:nvCxnSpPr>
          <p:spPr>
            <a:xfrm>
              <a:off x="8980098" y="1520764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 userDrawn="1"/>
          </p:nvCxnSpPr>
          <p:spPr>
            <a:xfrm>
              <a:off x="8980098" y="3047137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 userDrawn="1"/>
          </p:nvCxnSpPr>
          <p:spPr>
            <a:xfrm>
              <a:off x="8980098" y="380827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 userDrawn="1"/>
          </p:nvCxnSpPr>
          <p:spPr>
            <a:xfrm>
              <a:off x="8980098" y="533766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 userDrawn="1"/>
          </p:nvCxnSpPr>
          <p:spPr>
            <a:xfrm>
              <a:off x="8980098" y="6098799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 userDrawn="1"/>
          </p:nvCxnSpPr>
          <p:spPr>
            <a:xfrm flipH="1">
              <a:off x="7418717" y="4572000"/>
              <a:ext cx="1725283" cy="2286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 userDrawn="1"/>
          </p:nvCxnSpPr>
          <p:spPr>
            <a:xfrm flipH="1">
              <a:off x="5693434" y="2277373"/>
              <a:ext cx="3450568" cy="4572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 userDrawn="1"/>
          </p:nvCxnSpPr>
          <p:spPr>
            <a:xfrm flipH="1">
              <a:off x="6556076" y="3429000"/>
              <a:ext cx="2587926" cy="3429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 userDrawn="1"/>
          </p:nvCxnSpPr>
          <p:spPr>
            <a:xfrm>
              <a:off x="0" y="1097208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68" name="Title 1"/>
          <p:cNvSpPr>
            <a:spLocks noGrp="1"/>
          </p:cNvSpPr>
          <p:nvPr>
            <p:ph type="title" hasCustomPrompt="1"/>
          </p:nvPr>
        </p:nvSpPr>
        <p:spPr>
          <a:xfrm>
            <a:off x="433504" y="292"/>
            <a:ext cx="8576190" cy="381600"/>
          </a:xfrm>
        </p:spPr>
        <p:txBody>
          <a:bodyPr anchor="b">
            <a:normAutofit/>
          </a:bodyPr>
          <a:lstStyle>
            <a:lvl1pPr>
              <a:defRPr sz="14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76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5784" y="820666"/>
            <a:ext cx="12184624" cy="5316677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433386" y="5812248"/>
            <a:ext cx="5085137" cy="326119"/>
          </a:xfrm>
          <a:solidFill>
            <a:srgbClr val="630D2E"/>
          </a:solidFill>
        </p:spPr>
        <p:txBody>
          <a:bodyPr anchor="b">
            <a:normAutofit/>
          </a:bodyPr>
          <a:lstStyle>
            <a:lvl1pPr marL="0" indent="0">
              <a:lnSpc>
                <a:spcPts val="1300"/>
              </a:lnSpc>
              <a:buFontTx/>
              <a:buNone/>
              <a:defRPr sz="1200" i="1">
                <a:solidFill>
                  <a:schemeClr val="bg1"/>
                </a:solidFill>
              </a:defRPr>
            </a:lvl1pPr>
          </a:lstStyle>
          <a:p>
            <a:pPr marL="227013" marR="0" lvl="0" indent="-227013" algn="l" defTabSz="820738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insert caption text</a:t>
            </a:r>
            <a:endParaRPr lang="en-US" dirty="0"/>
          </a:p>
        </p:txBody>
      </p:sp>
      <p:sp>
        <p:nvSpPr>
          <p:cNvPr id="58" name="Date Placeholder 1"/>
          <p:cNvSpPr>
            <a:spLocks noGrp="1"/>
          </p:cNvSpPr>
          <p:nvPr>
            <p:ph type="dt" sz="half" idx="2"/>
          </p:nvPr>
        </p:nvSpPr>
        <p:spPr>
          <a:xfrm>
            <a:off x="12009643" y="6793167"/>
            <a:ext cx="183403" cy="735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8BC0572A-B4F5-2A4E-AA83-BDE4EB7230CD}" type="datetimeFigureOut">
              <a:rPr lang="en-US" smtClean="0">
                <a:solidFill>
                  <a:srgbClr val="FFFFFF"/>
                </a:solidFill>
              </a:rPr>
              <a:pPr/>
              <a:t>2/1/2019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9" name="Picture 6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3098"/>
            <a:ext cx="12192000" cy="743712"/>
          </a:xfrm>
          <a:prstGeom prst="rect">
            <a:avLst/>
          </a:prstGeom>
        </p:spPr>
      </p:pic>
      <p:sp>
        <p:nvSpPr>
          <p:cNvPr id="70" name="TextBox 69"/>
          <p:cNvSpPr txBox="1"/>
          <p:nvPr userDrawn="1"/>
        </p:nvSpPr>
        <p:spPr>
          <a:xfrm>
            <a:off x="303525" y="6325489"/>
            <a:ext cx="798982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1" dirty="0" smtClean="0">
                <a:solidFill>
                  <a:srgbClr val="FFFFFF"/>
                </a:solidFill>
              </a:rPr>
              <a:t>Equity</a:t>
            </a:r>
            <a:r>
              <a:rPr lang="en-US" sz="1100" dirty="0" smtClean="0">
                <a:solidFill>
                  <a:srgbClr val="FFFFFF"/>
                </a:solidFill>
              </a:rPr>
              <a:t> </a:t>
            </a:r>
            <a:br>
              <a:rPr lang="en-US" sz="1100" dirty="0" smtClean="0">
                <a:solidFill>
                  <a:srgbClr val="FFFFFF"/>
                </a:solidFill>
              </a:rPr>
            </a:br>
            <a:r>
              <a:rPr lang="en-US" sz="1100" dirty="0" smtClean="0">
                <a:solidFill>
                  <a:srgbClr val="FFFFFF"/>
                </a:solidFill>
              </a:rPr>
              <a:t>of access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71" name="TextBox 70"/>
          <p:cNvSpPr txBox="1"/>
          <p:nvPr userDrawn="1"/>
        </p:nvSpPr>
        <p:spPr>
          <a:xfrm>
            <a:off x="1429423" y="6325489"/>
            <a:ext cx="798982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dirty="0" smtClean="0">
                <a:solidFill>
                  <a:srgbClr val="FFFFFF"/>
                </a:solidFill>
              </a:rPr>
              <a:t>Seamless</a:t>
            </a:r>
            <a:r>
              <a:rPr lang="en-US" sz="1100" b="1" dirty="0" smtClean="0">
                <a:solidFill>
                  <a:srgbClr val="FFFFFF"/>
                </a:solidFill>
              </a:rPr>
              <a:t> care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72" name="TextBox 71"/>
          <p:cNvSpPr txBox="1"/>
          <p:nvPr userDrawn="1"/>
        </p:nvSpPr>
        <p:spPr>
          <a:xfrm>
            <a:off x="2488864" y="6245036"/>
            <a:ext cx="896888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dirty="0" smtClean="0">
                <a:solidFill>
                  <a:srgbClr val="FFFFFF"/>
                </a:solidFill>
              </a:rPr>
              <a:t>Meeting </a:t>
            </a:r>
            <a:r>
              <a:rPr lang="en-US" sz="1100" b="1" dirty="0" smtClean="0">
                <a:solidFill>
                  <a:srgbClr val="FFFFFF"/>
                </a:solidFill>
              </a:rPr>
              <a:t>national standards</a:t>
            </a:r>
            <a:endParaRPr lang="en-US" sz="1100" b="1" dirty="0">
              <a:solidFill>
                <a:srgbClr val="FFFFFF"/>
              </a:solidFill>
            </a:endParaRPr>
          </a:p>
        </p:txBody>
      </p:sp>
      <p:sp>
        <p:nvSpPr>
          <p:cNvPr id="73" name="TextBox 72"/>
          <p:cNvSpPr txBox="1"/>
          <p:nvPr userDrawn="1"/>
        </p:nvSpPr>
        <p:spPr>
          <a:xfrm>
            <a:off x="3594668" y="6318663"/>
            <a:ext cx="1064274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dirty="0" smtClean="0">
                <a:solidFill>
                  <a:srgbClr val="FFFFFF"/>
                </a:solidFill>
              </a:rPr>
              <a:t>Continual </a:t>
            </a:r>
            <a:r>
              <a:rPr lang="en-US" sz="1100" b="1" dirty="0" smtClean="0">
                <a:solidFill>
                  <a:srgbClr val="FFFFFF"/>
                </a:solidFill>
              </a:rPr>
              <a:t>improvement</a:t>
            </a:r>
            <a:endParaRPr lang="en-US" sz="1100" b="1" dirty="0">
              <a:solidFill>
                <a:srgbClr val="FFFFFF"/>
              </a:solidFill>
            </a:endParaRPr>
          </a:p>
        </p:txBody>
      </p:sp>
      <p:sp>
        <p:nvSpPr>
          <p:cNvPr id="74" name="TextBox 73"/>
          <p:cNvSpPr txBox="1"/>
          <p:nvPr userDrawn="1"/>
        </p:nvSpPr>
        <p:spPr>
          <a:xfrm>
            <a:off x="4785127" y="6318663"/>
            <a:ext cx="882240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dirty="0" smtClean="0">
                <a:solidFill>
                  <a:srgbClr val="FFFFFF"/>
                </a:solidFill>
              </a:rPr>
              <a:t>Patient </a:t>
            </a:r>
            <a:r>
              <a:rPr lang="en-US" sz="1100" b="1" dirty="0" smtClean="0">
                <a:solidFill>
                  <a:srgbClr val="FFFFFF"/>
                </a:solidFill>
              </a:rPr>
              <a:t>voice</a:t>
            </a:r>
            <a:endParaRPr lang="en-US" sz="1100" b="1" dirty="0">
              <a:solidFill>
                <a:srgbClr val="FFFFFF"/>
              </a:solidFill>
            </a:endParaRPr>
          </a:p>
        </p:txBody>
      </p:sp>
      <p:pic>
        <p:nvPicPr>
          <p:cNvPr id="75" name="Picture 7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415" y="6120693"/>
            <a:ext cx="2021440" cy="75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7444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Boeing 12 column grid" hidden="1"/>
          <p:cNvGrpSpPr/>
          <p:nvPr userDrawn="1"/>
        </p:nvGrpSpPr>
        <p:grpSpPr>
          <a:xfrm>
            <a:off x="-1590" y="-6713"/>
            <a:ext cx="12192015" cy="6858000"/>
            <a:chOff x="-3" y="0"/>
            <a:chExt cx="9144011" cy="6858000"/>
          </a:xfrm>
        </p:grpSpPr>
        <p:sp>
          <p:nvSpPr>
            <p:cNvPr id="123" name="Freeform 2"/>
            <p:cNvSpPr>
              <a:spLocks/>
            </p:cNvSpPr>
            <p:nvPr/>
          </p:nvSpPr>
          <p:spPr bwMode="auto">
            <a:xfrm>
              <a:off x="467170" y="6638306"/>
              <a:ext cx="8497925" cy="1064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4"/>
                </a:cxn>
                <a:cxn ang="0">
                  <a:pos x="779" y="284"/>
                </a:cxn>
                <a:cxn ang="0">
                  <a:pos x="779" y="0"/>
                </a:cxn>
              </a:cxnLst>
              <a:rect l="0" t="0" r="r" b="b"/>
              <a:pathLst>
                <a:path w="779" h="284">
                  <a:moveTo>
                    <a:pt x="0" y="0"/>
                  </a:moveTo>
                  <a:lnTo>
                    <a:pt x="0" y="284"/>
                  </a:lnTo>
                  <a:lnTo>
                    <a:pt x="779" y="284"/>
                  </a:lnTo>
                  <a:lnTo>
                    <a:pt x="779" y="0"/>
                  </a:lnTo>
                </a:path>
              </a:pathLst>
            </a:cu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24" name="Straight Connector 123"/>
            <p:cNvCxnSpPr/>
            <p:nvPr/>
          </p:nvCxnSpPr>
          <p:spPr>
            <a:xfrm>
              <a:off x="0" y="2178281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0" y="2391170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6" name="Straight Connector 125"/>
            <p:cNvCxnSpPr/>
            <p:nvPr userDrawn="1"/>
          </p:nvCxnSpPr>
          <p:spPr>
            <a:xfrm>
              <a:off x="0" y="4463773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7" name="Straight Connector 126"/>
            <p:cNvCxnSpPr/>
            <p:nvPr userDrawn="1"/>
          </p:nvCxnSpPr>
          <p:spPr>
            <a:xfrm>
              <a:off x="0" y="4680061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8" name="Rectangle 127"/>
            <p:cNvSpPr/>
            <p:nvPr/>
          </p:nvSpPr>
          <p:spPr>
            <a:xfrm>
              <a:off x="465826" y="456356"/>
              <a:ext cx="8220974" cy="5944444"/>
            </a:xfrm>
            <a:prstGeom prst="rect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29" name="Straight Connector 128"/>
            <p:cNvCxnSpPr/>
            <p:nvPr/>
          </p:nvCxnSpPr>
          <p:spPr>
            <a:xfrm>
              <a:off x="-3" y="2284726"/>
              <a:ext cx="9143998" cy="0"/>
            </a:xfrm>
            <a:prstGeom prst="line">
              <a:avLst/>
            </a:prstGeom>
            <a:noFill/>
            <a:ln w="190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380" y="3429000"/>
              <a:ext cx="9143628" cy="7005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-3" y="4572000"/>
              <a:ext cx="9143998" cy="0"/>
            </a:xfrm>
            <a:prstGeom prst="line">
              <a:avLst/>
            </a:prstGeom>
            <a:noFill/>
            <a:ln w="190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4570813" y="0"/>
              <a:ext cx="0" cy="685800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133" name="Group 37"/>
            <p:cNvGrpSpPr/>
            <p:nvPr/>
          </p:nvGrpSpPr>
          <p:grpSpPr>
            <a:xfrm>
              <a:off x="1001322" y="0"/>
              <a:ext cx="7134890" cy="6858000"/>
              <a:chOff x="595620" y="0"/>
              <a:chExt cx="7935974" cy="5943600"/>
            </a:xfrm>
          </p:grpSpPr>
          <p:cxnSp>
            <p:nvCxnSpPr>
              <p:cNvPr id="151" name="Straight Connector 20"/>
              <p:cNvCxnSpPr/>
              <p:nvPr/>
            </p:nvCxnSpPr>
            <p:spPr>
              <a:xfrm>
                <a:off x="59562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2" name="Straight Connector 15"/>
              <p:cNvCxnSpPr/>
              <p:nvPr/>
            </p:nvCxnSpPr>
            <p:spPr>
              <a:xfrm>
                <a:off x="7663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>
                <a:off x="137305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>
                <a:off x="232110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>
                <a:off x="3703236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>
                <a:off x="44809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464452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>
                <a:off x="525702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>
                <a:off x="5420405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>
                <a:off x="6026204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1" name="Straight Connector 160"/>
              <p:cNvCxnSpPr/>
              <p:nvPr userDrawn="1"/>
            </p:nvCxnSpPr>
            <p:spPr>
              <a:xfrm>
                <a:off x="1542111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2" name="Straight Connector 161"/>
              <p:cNvCxnSpPr/>
              <p:nvPr userDrawn="1"/>
            </p:nvCxnSpPr>
            <p:spPr>
              <a:xfrm>
                <a:off x="213540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3" name="Straight Connector 162"/>
              <p:cNvCxnSpPr/>
              <p:nvPr userDrawn="1"/>
            </p:nvCxnSpPr>
            <p:spPr>
              <a:xfrm>
                <a:off x="309744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4" name="Straight Connector 163"/>
              <p:cNvCxnSpPr/>
              <p:nvPr userDrawn="1"/>
            </p:nvCxnSpPr>
            <p:spPr>
              <a:xfrm>
                <a:off x="2925808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5" name="Straight Connector 164"/>
              <p:cNvCxnSpPr/>
              <p:nvPr userDrawn="1"/>
            </p:nvCxnSpPr>
            <p:spPr>
              <a:xfrm>
                <a:off x="386735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6" name="Straight Connector 165"/>
              <p:cNvCxnSpPr/>
              <p:nvPr userDrawn="1"/>
            </p:nvCxnSpPr>
            <p:spPr>
              <a:xfrm>
                <a:off x="620417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7" name="Straight Connector 166"/>
              <p:cNvCxnSpPr/>
              <p:nvPr userDrawn="1"/>
            </p:nvCxnSpPr>
            <p:spPr>
              <a:xfrm>
                <a:off x="68118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8" name="Straight Connector 167"/>
              <p:cNvCxnSpPr/>
              <p:nvPr userDrawn="1"/>
            </p:nvCxnSpPr>
            <p:spPr>
              <a:xfrm>
                <a:off x="6977246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9" name="Straight Connector 168"/>
              <p:cNvCxnSpPr/>
              <p:nvPr userDrawn="1"/>
            </p:nvCxnSpPr>
            <p:spPr>
              <a:xfrm>
                <a:off x="758791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0" name="Straight Connector 169"/>
              <p:cNvCxnSpPr/>
              <p:nvPr userDrawn="1"/>
            </p:nvCxnSpPr>
            <p:spPr>
              <a:xfrm>
                <a:off x="7749645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1" name="Straight Connector 170"/>
              <p:cNvCxnSpPr/>
              <p:nvPr userDrawn="1"/>
            </p:nvCxnSpPr>
            <p:spPr>
              <a:xfrm>
                <a:off x="836603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2" name="Straight Connector 171"/>
              <p:cNvCxnSpPr/>
              <p:nvPr userDrawn="1"/>
            </p:nvCxnSpPr>
            <p:spPr>
              <a:xfrm>
                <a:off x="8531594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34" name="Freeform 133"/>
            <p:cNvSpPr/>
            <p:nvPr/>
          </p:nvSpPr>
          <p:spPr>
            <a:xfrm>
              <a:off x="6417955" y="467138"/>
              <a:ext cx="2268894" cy="138287"/>
            </a:xfrm>
            <a:custGeom>
              <a:avLst/>
              <a:gdLst>
                <a:gd name="connsiteX0" fmla="*/ 1971675 w 1971675"/>
                <a:gd name="connsiteY0" fmla="*/ 0 h 152400"/>
                <a:gd name="connsiteX1" fmla="*/ 1971675 w 1971675"/>
                <a:gd name="connsiteY1" fmla="*/ 142875 h 152400"/>
                <a:gd name="connsiteX2" fmla="*/ 0 w 1971675"/>
                <a:gd name="connsiteY2" fmla="*/ 152400 h 152400"/>
                <a:gd name="connsiteX0" fmla="*/ 1971675 w 1971675"/>
                <a:gd name="connsiteY0" fmla="*/ 0 h 144517"/>
                <a:gd name="connsiteX1" fmla="*/ 1971675 w 1971675"/>
                <a:gd name="connsiteY1" fmla="*/ 142875 h 144517"/>
                <a:gd name="connsiteX2" fmla="*/ 0 w 1971675"/>
                <a:gd name="connsiteY2" fmla="*/ 144517 h 144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1675" h="144517">
                  <a:moveTo>
                    <a:pt x="1971675" y="0"/>
                  </a:moveTo>
                  <a:lnTo>
                    <a:pt x="1971675" y="142875"/>
                  </a:lnTo>
                  <a:lnTo>
                    <a:pt x="0" y="144517"/>
                  </a:lnTo>
                </a:path>
              </a:pathLst>
            </a:cu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35" name="Straight Connector 134"/>
            <p:cNvCxnSpPr/>
            <p:nvPr userDrawn="1"/>
          </p:nvCxnSpPr>
          <p:spPr>
            <a:xfrm>
              <a:off x="0" y="759628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 userDrawn="1"/>
          </p:nvCxnSpPr>
          <p:spPr>
            <a:xfrm>
              <a:off x="0" y="1520764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 userDrawn="1"/>
          </p:nvCxnSpPr>
          <p:spPr>
            <a:xfrm>
              <a:off x="0" y="3047137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 userDrawn="1"/>
          </p:nvCxnSpPr>
          <p:spPr>
            <a:xfrm>
              <a:off x="0" y="380827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 userDrawn="1"/>
          </p:nvCxnSpPr>
          <p:spPr>
            <a:xfrm>
              <a:off x="0" y="533766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 userDrawn="1"/>
          </p:nvCxnSpPr>
          <p:spPr>
            <a:xfrm>
              <a:off x="0" y="6098799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 userDrawn="1"/>
          </p:nvCxnSpPr>
          <p:spPr>
            <a:xfrm>
              <a:off x="8980098" y="759628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 userDrawn="1"/>
          </p:nvCxnSpPr>
          <p:spPr>
            <a:xfrm>
              <a:off x="8980098" y="1520764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 userDrawn="1"/>
          </p:nvCxnSpPr>
          <p:spPr>
            <a:xfrm>
              <a:off x="8980098" y="3047137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 userDrawn="1"/>
          </p:nvCxnSpPr>
          <p:spPr>
            <a:xfrm>
              <a:off x="8980098" y="380827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 userDrawn="1"/>
          </p:nvCxnSpPr>
          <p:spPr>
            <a:xfrm>
              <a:off x="8980098" y="533766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 userDrawn="1"/>
          </p:nvCxnSpPr>
          <p:spPr>
            <a:xfrm>
              <a:off x="8980098" y="6098799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 userDrawn="1"/>
          </p:nvCxnSpPr>
          <p:spPr>
            <a:xfrm flipH="1">
              <a:off x="7418717" y="4572000"/>
              <a:ext cx="1725283" cy="2286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 userDrawn="1"/>
          </p:nvCxnSpPr>
          <p:spPr>
            <a:xfrm flipH="1">
              <a:off x="5693434" y="2277373"/>
              <a:ext cx="3450568" cy="4572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 userDrawn="1"/>
          </p:nvCxnSpPr>
          <p:spPr>
            <a:xfrm flipH="1">
              <a:off x="6556076" y="3429000"/>
              <a:ext cx="2587926" cy="3429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 userDrawn="1"/>
          </p:nvCxnSpPr>
          <p:spPr>
            <a:xfrm>
              <a:off x="0" y="1097208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68" name="Title 1"/>
          <p:cNvSpPr>
            <a:spLocks noGrp="1"/>
          </p:cNvSpPr>
          <p:nvPr>
            <p:ph type="title" hasCustomPrompt="1"/>
          </p:nvPr>
        </p:nvSpPr>
        <p:spPr>
          <a:xfrm>
            <a:off x="433504" y="292"/>
            <a:ext cx="9402646" cy="381600"/>
          </a:xfrm>
        </p:spPr>
        <p:txBody>
          <a:bodyPr anchor="b">
            <a:normAutofit/>
          </a:bodyPr>
          <a:lstStyle>
            <a:lvl1pPr>
              <a:defRPr sz="14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7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2352675" y="653559"/>
            <a:ext cx="7483475" cy="486000"/>
          </a:xfrm>
        </p:spPr>
        <p:txBody>
          <a:bodyPr>
            <a:normAutofit/>
          </a:bodyPr>
          <a:lstStyle>
            <a:lvl1pPr marL="0" indent="0">
              <a:lnSpc>
                <a:spcPts val="2700"/>
              </a:lnSpc>
              <a:buFontTx/>
              <a:buNone/>
              <a:defRPr sz="2600" b="1" spc="-30" baseline="0">
                <a:solidFill>
                  <a:schemeClr val="accent1"/>
                </a:solidFill>
              </a:defRPr>
            </a:lvl1pPr>
          </a:lstStyle>
          <a:p>
            <a:pPr marL="227013" marR="0" lvl="0" indent="-227013" algn="l" defTabSz="820738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71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2352675" y="1138500"/>
            <a:ext cx="7483475" cy="4723137"/>
          </a:xfrm>
        </p:spPr>
        <p:txBody>
          <a:bodyPr>
            <a:normAutofit/>
          </a:bodyPr>
          <a:lstStyle>
            <a:lvl1pPr marL="0" marR="0" indent="0" algn="l" defTabSz="820738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Clr>
                <a:schemeClr val="tx2"/>
              </a:buClr>
              <a:buSzTx/>
              <a:buFontTx/>
              <a:buNone/>
              <a:tabLst/>
              <a:defRPr sz="2200" b="0" spc="-30" baseline="0">
                <a:solidFill>
                  <a:srgbClr val="394A59"/>
                </a:solidFill>
              </a:defRPr>
            </a:lvl1pPr>
          </a:lstStyle>
          <a:p>
            <a:pPr marL="227013" marR="0" lvl="0" indent="-227013" algn="l" defTabSz="820738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tabLst/>
              <a:defRPr/>
            </a:pPr>
            <a:r>
              <a:rPr lang="en-US" dirty="0" smtClean="0"/>
              <a:t>Click to edit content text</a:t>
            </a:r>
            <a:endParaRPr lang="en-US" dirty="0"/>
          </a:p>
        </p:txBody>
      </p:sp>
      <p:sp>
        <p:nvSpPr>
          <p:cNvPr id="62" name="Date Placeholder 1"/>
          <p:cNvSpPr>
            <a:spLocks noGrp="1"/>
          </p:cNvSpPr>
          <p:nvPr>
            <p:ph type="dt" sz="half" idx="2"/>
          </p:nvPr>
        </p:nvSpPr>
        <p:spPr>
          <a:xfrm>
            <a:off x="12009643" y="6793167"/>
            <a:ext cx="183403" cy="735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8BC0572A-B4F5-2A4E-AA83-BDE4EB7230CD}" type="datetimeFigureOut">
              <a:rPr lang="en-US" smtClean="0"/>
              <a:pPr/>
              <a:t>2/1/2019</a:t>
            </a:fld>
            <a:endParaRPr lang="en-US" dirty="0"/>
          </a:p>
        </p:txBody>
      </p:sp>
      <p:sp>
        <p:nvSpPr>
          <p:cNvPr id="58" name="Date Placeholder 1"/>
          <p:cNvSpPr txBox="1">
            <a:spLocks/>
          </p:cNvSpPr>
          <p:nvPr userDrawn="1"/>
        </p:nvSpPr>
        <p:spPr>
          <a:xfrm>
            <a:off x="12009643" y="6793167"/>
            <a:ext cx="183403" cy="735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8BC0572A-B4F5-2A4E-AA83-BDE4EB7230CD}" type="datetimeFigureOut">
              <a:rPr lang="en-US" smtClean="0"/>
              <a:pPr/>
              <a:t>2/1/2019</a:t>
            </a:fld>
            <a:endParaRPr lang="en-US" dirty="0"/>
          </a:p>
        </p:txBody>
      </p:sp>
      <p:pic>
        <p:nvPicPr>
          <p:cNvPr id="69" name="Picture 6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3098"/>
            <a:ext cx="12192000" cy="743712"/>
          </a:xfrm>
          <a:prstGeom prst="rect">
            <a:avLst/>
          </a:prstGeom>
        </p:spPr>
      </p:pic>
      <p:sp>
        <p:nvSpPr>
          <p:cNvPr id="61" name="TextBox 60"/>
          <p:cNvSpPr txBox="1"/>
          <p:nvPr userDrawn="1"/>
        </p:nvSpPr>
        <p:spPr>
          <a:xfrm>
            <a:off x="303525" y="6325489"/>
            <a:ext cx="798982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1" dirty="0" smtClean="0">
                <a:solidFill>
                  <a:schemeClr val="bg1"/>
                </a:solidFill>
              </a:rPr>
              <a:t>Equity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br>
              <a:rPr lang="en-US" sz="1100" dirty="0" smtClean="0">
                <a:solidFill>
                  <a:schemeClr val="bg1"/>
                </a:solidFill>
              </a:rPr>
            </a:br>
            <a:r>
              <a:rPr lang="en-US" sz="1100" dirty="0" smtClean="0">
                <a:solidFill>
                  <a:schemeClr val="bg1"/>
                </a:solidFill>
              </a:rPr>
              <a:t>of access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63" name="TextBox 62"/>
          <p:cNvSpPr txBox="1"/>
          <p:nvPr userDrawn="1"/>
        </p:nvSpPr>
        <p:spPr>
          <a:xfrm>
            <a:off x="1429423" y="6325489"/>
            <a:ext cx="798982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0" dirty="0" smtClean="0">
                <a:solidFill>
                  <a:schemeClr val="bg1"/>
                </a:solidFill>
              </a:rPr>
              <a:t>Seamless</a:t>
            </a:r>
            <a:r>
              <a:rPr lang="en-US" sz="1100" b="1" dirty="0" smtClean="0">
                <a:solidFill>
                  <a:schemeClr val="bg1"/>
                </a:solidFill>
              </a:rPr>
              <a:t> care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64" name="TextBox 63"/>
          <p:cNvSpPr txBox="1"/>
          <p:nvPr userDrawn="1"/>
        </p:nvSpPr>
        <p:spPr>
          <a:xfrm>
            <a:off x="2488864" y="6245036"/>
            <a:ext cx="896888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0" dirty="0" smtClean="0">
                <a:solidFill>
                  <a:schemeClr val="bg1"/>
                </a:solidFill>
              </a:rPr>
              <a:t>Meeting </a:t>
            </a:r>
            <a:r>
              <a:rPr lang="en-US" sz="1100" b="1" dirty="0" smtClean="0">
                <a:solidFill>
                  <a:schemeClr val="bg1"/>
                </a:solidFill>
              </a:rPr>
              <a:t>national standards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65" name="TextBox 64"/>
          <p:cNvSpPr txBox="1"/>
          <p:nvPr userDrawn="1"/>
        </p:nvSpPr>
        <p:spPr>
          <a:xfrm>
            <a:off x="3594668" y="6318663"/>
            <a:ext cx="1064274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0" dirty="0" smtClean="0">
                <a:solidFill>
                  <a:schemeClr val="bg1"/>
                </a:solidFill>
              </a:rPr>
              <a:t>Continual</a:t>
            </a:r>
            <a:r>
              <a:rPr lang="en-US" sz="1100" b="0" baseline="0" dirty="0" smtClean="0">
                <a:solidFill>
                  <a:schemeClr val="bg1"/>
                </a:solidFill>
              </a:rPr>
              <a:t> </a:t>
            </a:r>
            <a:r>
              <a:rPr lang="en-US" sz="1100" b="1" baseline="0" dirty="0" smtClean="0">
                <a:solidFill>
                  <a:schemeClr val="bg1"/>
                </a:solidFill>
              </a:rPr>
              <a:t>improvement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66" name="TextBox 65"/>
          <p:cNvSpPr txBox="1"/>
          <p:nvPr userDrawn="1"/>
        </p:nvSpPr>
        <p:spPr>
          <a:xfrm>
            <a:off x="4785127" y="6318663"/>
            <a:ext cx="882240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0" dirty="0" smtClean="0">
                <a:solidFill>
                  <a:schemeClr val="bg1"/>
                </a:solidFill>
              </a:rPr>
              <a:t>Patient </a:t>
            </a:r>
            <a:r>
              <a:rPr lang="en-US" sz="1100" b="1" dirty="0" smtClean="0">
                <a:solidFill>
                  <a:schemeClr val="bg1"/>
                </a:solidFill>
              </a:rPr>
              <a:t>voice</a:t>
            </a:r>
            <a:endParaRPr lang="en-US" sz="1100" b="1" dirty="0">
              <a:solidFill>
                <a:schemeClr val="bg1"/>
              </a:solidFill>
            </a:endParaRPr>
          </a:p>
        </p:txBody>
      </p:sp>
      <p:pic>
        <p:nvPicPr>
          <p:cNvPr id="67" name="Picture 6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415" y="6120693"/>
            <a:ext cx="2021440" cy="75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4633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Boeing 12 column grid" hidden="1"/>
          <p:cNvGrpSpPr/>
          <p:nvPr userDrawn="1"/>
        </p:nvGrpSpPr>
        <p:grpSpPr>
          <a:xfrm>
            <a:off x="-1590" y="-6713"/>
            <a:ext cx="12192015" cy="6858000"/>
            <a:chOff x="-3" y="0"/>
            <a:chExt cx="9144011" cy="6858000"/>
          </a:xfrm>
        </p:grpSpPr>
        <p:sp>
          <p:nvSpPr>
            <p:cNvPr id="123" name="Freeform 2"/>
            <p:cNvSpPr>
              <a:spLocks/>
            </p:cNvSpPr>
            <p:nvPr/>
          </p:nvSpPr>
          <p:spPr bwMode="auto">
            <a:xfrm>
              <a:off x="467170" y="6638306"/>
              <a:ext cx="8497925" cy="1064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4"/>
                </a:cxn>
                <a:cxn ang="0">
                  <a:pos x="779" y="284"/>
                </a:cxn>
                <a:cxn ang="0">
                  <a:pos x="779" y="0"/>
                </a:cxn>
              </a:cxnLst>
              <a:rect l="0" t="0" r="r" b="b"/>
              <a:pathLst>
                <a:path w="779" h="284">
                  <a:moveTo>
                    <a:pt x="0" y="0"/>
                  </a:moveTo>
                  <a:lnTo>
                    <a:pt x="0" y="284"/>
                  </a:lnTo>
                  <a:lnTo>
                    <a:pt x="779" y="284"/>
                  </a:lnTo>
                  <a:lnTo>
                    <a:pt x="779" y="0"/>
                  </a:lnTo>
                </a:path>
              </a:pathLst>
            </a:cu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24" name="Straight Connector 123"/>
            <p:cNvCxnSpPr/>
            <p:nvPr/>
          </p:nvCxnSpPr>
          <p:spPr>
            <a:xfrm>
              <a:off x="0" y="2178281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0" y="2391170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6" name="Straight Connector 125"/>
            <p:cNvCxnSpPr/>
            <p:nvPr userDrawn="1"/>
          </p:nvCxnSpPr>
          <p:spPr>
            <a:xfrm>
              <a:off x="0" y="4463773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7" name="Straight Connector 126"/>
            <p:cNvCxnSpPr/>
            <p:nvPr userDrawn="1"/>
          </p:nvCxnSpPr>
          <p:spPr>
            <a:xfrm>
              <a:off x="0" y="4680061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8" name="Rectangle 127"/>
            <p:cNvSpPr/>
            <p:nvPr/>
          </p:nvSpPr>
          <p:spPr>
            <a:xfrm>
              <a:off x="465826" y="456356"/>
              <a:ext cx="8220974" cy="5944444"/>
            </a:xfrm>
            <a:prstGeom prst="rect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29" name="Straight Connector 128"/>
            <p:cNvCxnSpPr/>
            <p:nvPr/>
          </p:nvCxnSpPr>
          <p:spPr>
            <a:xfrm>
              <a:off x="-3" y="2284726"/>
              <a:ext cx="9143998" cy="0"/>
            </a:xfrm>
            <a:prstGeom prst="line">
              <a:avLst/>
            </a:prstGeom>
            <a:noFill/>
            <a:ln w="190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380" y="3429000"/>
              <a:ext cx="9143628" cy="7005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-3" y="4572000"/>
              <a:ext cx="9143998" cy="0"/>
            </a:xfrm>
            <a:prstGeom prst="line">
              <a:avLst/>
            </a:prstGeom>
            <a:noFill/>
            <a:ln w="190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4570813" y="0"/>
              <a:ext cx="0" cy="685800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133" name="Group 37"/>
            <p:cNvGrpSpPr/>
            <p:nvPr/>
          </p:nvGrpSpPr>
          <p:grpSpPr>
            <a:xfrm>
              <a:off x="1001322" y="0"/>
              <a:ext cx="7134890" cy="6858000"/>
              <a:chOff x="595620" y="0"/>
              <a:chExt cx="7935974" cy="5943600"/>
            </a:xfrm>
          </p:grpSpPr>
          <p:cxnSp>
            <p:nvCxnSpPr>
              <p:cNvPr id="151" name="Straight Connector 20"/>
              <p:cNvCxnSpPr/>
              <p:nvPr/>
            </p:nvCxnSpPr>
            <p:spPr>
              <a:xfrm>
                <a:off x="59562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2" name="Straight Connector 15"/>
              <p:cNvCxnSpPr/>
              <p:nvPr/>
            </p:nvCxnSpPr>
            <p:spPr>
              <a:xfrm>
                <a:off x="7663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>
                <a:off x="137305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>
                <a:off x="232110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>
                <a:off x="3703236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>
                <a:off x="44809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464452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>
                <a:off x="525702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>
                <a:off x="5420405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>
                <a:off x="6026204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1" name="Straight Connector 160"/>
              <p:cNvCxnSpPr/>
              <p:nvPr userDrawn="1"/>
            </p:nvCxnSpPr>
            <p:spPr>
              <a:xfrm>
                <a:off x="1542111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2" name="Straight Connector 161"/>
              <p:cNvCxnSpPr/>
              <p:nvPr userDrawn="1"/>
            </p:nvCxnSpPr>
            <p:spPr>
              <a:xfrm>
                <a:off x="213540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3" name="Straight Connector 162"/>
              <p:cNvCxnSpPr/>
              <p:nvPr userDrawn="1"/>
            </p:nvCxnSpPr>
            <p:spPr>
              <a:xfrm>
                <a:off x="309744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4" name="Straight Connector 163"/>
              <p:cNvCxnSpPr/>
              <p:nvPr userDrawn="1"/>
            </p:nvCxnSpPr>
            <p:spPr>
              <a:xfrm>
                <a:off x="2925808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5" name="Straight Connector 164"/>
              <p:cNvCxnSpPr/>
              <p:nvPr userDrawn="1"/>
            </p:nvCxnSpPr>
            <p:spPr>
              <a:xfrm>
                <a:off x="386735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6" name="Straight Connector 165"/>
              <p:cNvCxnSpPr/>
              <p:nvPr userDrawn="1"/>
            </p:nvCxnSpPr>
            <p:spPr>
              <a:xfrm>
                <a:off x="620417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7" name="Straight Connector 166"/>
              <p:cNvCxnSpPr/>
              <p:nvPr userDrawn="1"/>
            </p:nvCxnSpPr>
            <p:spPr>
              <a:xfrm>
                <a:off x="68118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8" name="Straight Connector 167"/>
              <p:cNvCxnSpPr/>
              <p:nvPr userDrawn="1"/>
            </p:nvCxnSpPr>
            <p:spPr>
              <a:xfrm>
                <a:off x="6977246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9" name="Straight Connector 168"/>
              <p:cNvCxnSpPr/>
              <p:nvPr userDrawn="1"/>
            </p:nvCxnSpPr>
            <p:spPr>
              <a:xfrm>
                <a:off x="758791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0" name="Straight Connector 169"/>
              <p:cNvCxnSpPr/>
              <p:nvPr userDrawn="1"/>
            </p:nvCxnSpPr>
            <p:spPr>
              <a:xfrm>
                <a:off x="7749645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1" name="Straight Connector 170"/>
              <p:cNvCxnSpPr/>
              <p:nvPr userDrawn="1"/>
            </p:nvCxnSpPr>
            <p:spPr>
              <a:xfrm>
                <a:off x="836603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2" name="Straight Connector 171"/>
              <p:cNvCxnSpPr/>
              <p:nvPr userDrawn="1"/>
            </p:nvCxnSpPr>
            <p:spPr>
              <a:xfrm>
                <a:off x="8531594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34" name="Freeform 133"/>
            <p:cNvSpPr/>
            <p:nvPr/>
          </p:nvSpPr>
          <p:spPr>
            <a:xfrm>
              <a:off x="6417955" y="467138"/>
              <a:ext cx="2268894" cy="138287"/>
            </a:xfrm>
            <a:custGeom>
              <a:avLst/>
              <a:gdLst>
                <a:gd name="connsiteX0" fmla="*/ 1971675 w 1971675"/>
                <a:gd name="connsiteY0" fmla="*/ 0 h 152400"/>
                <a:gd name="connsiteX1" fmla="*/ 1971675 w 1971675"/>
                <a:gd name="connsiteY1" fmla="*/ 142875 h 152400"/>
                <a:gd name="connsiteX2" fmla="*/ 0 w 1971675"/>
                <a:gd name="connsiteY2" fmla="*/ 152400 h 152400"/>
                <a:gd name="connsiteX0" fmla="*/ 1971675 w 1971675"/>
                <a:gd name="connsiteY0" fmla="*/ 0 h 144517"/>
                <a:gd name="connsiteX1" fmla="*/ 1971675 w 1971675"/>
                <a:gd name="connsiteY1" fmla="*/ 142875 h 144517"/>
                <a:gd name="connsiteX2" fmla="*/ 0 w 1971675"/>
                <a:gd name="connsiteY2" fmla="*/ 144517 h 144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1675" h="144517">
                  <a:moveTo>
                    <a:pt x="1971675" y="0"/>
                  </a:moveTo>
                  <a:lnTo>
                    <a:pt x="1971675" y="142875"/>
                  </a:lnTo>
                  <a:lnTo>
                    <a:pt x="0" y="144517"/>
                  </a:lnTo>
                </a:path>
              </a:pathLst>
            </a:cu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35" name="Straight Connector 134"/>
            <p:cNvCxnSpPr/>
            <p:nvPr userDrawn="1"/>
          </p:nvCxnSpPr>
          <p:spPr>
            <a:xfrm>
              <a:off x="0" y="759628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 userDrawn="1"/>
          </p:nvCxnSpPr>
          <p:spPr>
            <a:xfrm>
              <a:off x="0" y="1520764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 userDrawn="1"/>
          </p:nvCxnSpPr>
          <p:spPr>
            <a:xfrm>
              <a:off x="0" y="3047137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 userDrawn="1"/>
          </p:nvCxnSpPr>
          <p:spPr>
            <a:xfrm>
              <a:off x="0" y="380827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 userDrawn="1"/>
          </p:nvCxnSpPr>
          <p:spPr>
            <a:xfrm>
              <a:off x="0" y="533766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 userDrawn="1"/>
          </p:nvCxnSpPr>
          <p:spPr>
            <a:xfrm>
              <a:off x="0" y="6098799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 userDrawn="1"/>
          </p:nvCxnSpPr>
          <p:spPr>
            <a:xfrm>
              <a:off x="8980098" y="759628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 userDrawn="1"/>
          </p:nvCxnSpPr>
          <p:spPr>
            <a:xfrm>
              <a:off x="8980098" y="1520764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 userDrawn="1"/>
          </p:nvCxnSpPr>
          <p:spPr>
            <a:xfrm>
              <a:off x="8980098" y="3047137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 userDrawn="1"/>
          </p:nvCxnSpPr>
          <p:spPr>
            <a:xfrm>
              <a:off x="8980098" y="380827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 userDrawn="1"/>
          </p:nvCxnSpPr>
          <p:spPr>
            <a:xfrm>
              <a:off x="8980098" y="533766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 userDrawn="1"/>
          </p:nvCxnSpPr>
          <p:spPr>
            <a:xfrm>
              <a:off x="8980098" y="6098799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 userDrawn="1"/>
          </p:nvCxnSpPr>
          <p:spPr>
            <a:xfrm flipH="1">
              <a:off x="7418717" y="4572000"/>
              <a:ext cx="1725283" cy="2286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 userDrawn="1"/>
          </p:nvCxnSpPr>
          <p:spPr>
            <a:xfrm flipH="1">
              <a:off x="5693434" y="2277373"/>
              <a:ext cx="3450568" cy="4572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 userDrawn="1"/>
          </p:nvCxnSpPr>
          <p:spPr>
            <a:xfrm flipH="1">
              <a:off x="6556076" y="3429000"/>
              <a:ext cx="2587926" cy="3429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 userDrawn="1"/>
          </p:nvCxnSpPr>
          <p:spPr>
            <a:xfrm>
              <a:off x="0" y="1097208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68" name="Title 1"/>
          <p:cNvSpPr>
            <a:spLocks noGrp="1"/>
          </p:cNvSpPr>
          <p:nvPr>
            <p:ph type="title" hasCustomPrompt="1"/>
          </p:nvPr>
        </p:nvSpPr>
        <p:spPr>
          <a:xfrm>
            <a:off x="433504" y="292"/>
            <a:ext cx="9368060" cy="381600"/>
          </a:xfrm>
        </p:spPr>
        <p:txBody>
          <a:bodyPr anchor="b">
            <a:normAutofit/>
          </a:bodyPr>
          <a:lstStyle>
            <a:lvl1pPr>
              <a:defRPr sz="14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7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2372346" y="652166"/>
            <a:ext cx="3636000" cy="486000"/>
          </a:xfrm>
        </p:spPr>
        <p:txBody>
          <a:bodyPr>
            <a:normAutofit/>
          </a:bodyPr>
          <a:lstStyle>
            <a:lvl1pPr marL="0" indent="0">
              <a:lnSpc>
                <a:spcPts val="2700"/>
              </a:lnSpc>
              <a:buFontTx/>
              <a:buNone/>
              <a:defRPr sz="2600" b="1" spc="-30" baseline="0">
                <a:solidFill>
                  <a:schemeClr val="accent1"/>
                </a:solidFill>
              </a:defRPr>
            </a:lvl1pPr>
          </a:lstStyle>
          <a:p>
            <a:pPr marL="227013" marR="0" lvl="0" indent="-227013" algn="l" defTabSz="820738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71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2372346" y="1138166"/>
            <a:ext cx="3636000" cy="4723471"/>
          </a:xfrm>
        </p:spPr>
        <p:txBody>
          <a:bodyPr>
            <a:normAutofit/>
          </a:bodyPr>
          <a:lstStyle>
            <a:lvl1pPr marL="0" marR="0" indent="0" algn="l" defTabSz="820738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Clr>
                <a:schemeClr val="tx2"/>
              </a:buClr>
              <a:buSzTx/>
              <a:buFontTx/>
              <a:buNone/>
              <a:tabLst/>
              <a:defRPr sz="2200" b="0" spc="-30" baseline="0">
                <a:solidFill>
                  <a:srgbClr val="394A59"/>
                </a:solidFill>
              </a:defRPr>
            </a:lvl1pPr>
          </a:lstStyle>
          <a:p>
            <a:pPr marL="227013" marR="0" lvl="0" indent="-227013" algn="l" defTabSz="820738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tabLst/>
              <a:defRPr/>
            </a:pPr>
            <a:r>
              <a:rPr lang="en-US" dirty="0" smtClean="0"/>
              <a:t>Click to edit content text</a:t>
            </a:r>
            <a:endParaRPr lang="en-US" dirty="0"/>
          </a:p>
        </p:txBody>
      </p:sp>
      <p:sp>
        <p:nvSpPr>
          <p:cNvPr id="72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6165564" y="652166"/>
            <a:ext cx="3636000" cy="486000"/>
          </a:xfrm>
        </p:spPr>
        <p:txBody>
          <a:bodyPr>
            <a:normAutofit/>
          </a:bodyPr>
          <a:lstStyle>
            <a:lvl1pPr marL="0" indent="0">
              <a:lnSpc>
                <a:spcPts val="2700"/>
              </a:lnSpc>
              <a:buFontTx/>
              <a:buNone/>
              <a:defRPr sz="2600" b="1" spc="-30" baseline="0">
                <a:solidFill>
                  <a:schemeClr val="accent1"/>
                </a:solidFill>
              </a:defRPr>
            </a:lvl1pPr>
          </a:lstStyle>
          <a:p>
            <a:pPr marL="227013" marR="0" lvl="0" indent="-227013" algn="l" defTabSz="820738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73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6165564" y="1138166"/>
            <a:ext cx="3636000" cy="4723471"/>
          </a:xfrm>
        </p:spPr>
        <p:txBody>
          <a:bodyPr>
            <a:normAutofit/>
          </a:bodyPr>
          <a:lstStyle>
            <a:lvl1pPr marL="0" marR="0" indent="0" algn="l" defTabSz="820738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Clr>
                <a:schemeClr val="tx2"/>
              </a:buClr>
              <a:buSzTx/>
              <a:buFontTx/>
              <a:buNone/>
              <a:tabLst/>
              <a:defRPr sz="2200" b="0" spc="-30" baseline="0">
                <a:solidFill>
                  <a:srgbClr val="394A59"/>
                </a:solidFill>
              </a:defRPr>
            </a:lvl1pPr>
          </a:lstStyle>
          <a:p>
            <a:pPr marL="227013" marR="0" lvl="0" indent="-227013" algn="l" defTabSz="820738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tabLst/>
              <a:defRPr/>
            </a:pPr>
            <a:r>
              <a:rPr lang="en-US" dirty="0" smtClean="0"/>
              <a:t>Click to edit content text</a:t>
            </a:r>
            <a:endParaRPr lang="en-US" dirty="0"/>
          </a:p>
        </p:txBody>
      </p:sp>
      <p:sp>
        <p:nvSpPr>
          <p:cNvPr id="60" name="Date Placeholder 1"/>
          <p:cNvSpPr>
            <a:spLocks noGrp="1"/>
          </p:cNvSpPr>
          <p:nvPr>
            <p:ph type="dt" sz="half" idx="2"/>
          </p:nvPr>
        </p:nvSpPr>
        <p:spPr>
          <a:xfrm>
            <a:off x="12009643" y="6793167"/>
            <a:ext cx="183403" cy="735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8BC0572A-B4F5-2A4E-AA83-BDE4EB7230CD}" type="datetimeFigureOut">
              <a:rPr lang="en-US" smtClean="0"/>
              <a:pPr/>
              <a:t>2/1/2019</a:t>
            </a:fld>
            <a:endParaRPr lang="en-US" dirty="0"/>
          </a:p>
        </p:txBody>
      </p:sp>
      <p:sp>
        <p:nvSpPr>
          <p:cNvPr id="64" name="TextBox 63"/>
          <p:cNvSpPr txBox="1"/>
          <p:nvPr userDrawn="1"/>
        </p:nvSpPr>
        <p:spPr>
          <a:xfrm>
            <a:off x="303525" y="6325489"/>
            <a:ext cx="798982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1" dirty="0" smtClean="0">
                <a:solidFill>
                  <a:schemeClr val="bg1"/>
                </a:solidFill>
              </a:rPr>
              <a:t>Equity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br>
              <a:rPr lang="en-US" sz="1100" dirty="0" smtClean="0">
                <a:solidFill>
                  <a:schemeClr val="bg1"/>
                </a:solidFill>
              </a:rPr>
            </a:br>
            <a:r>
              <a:rPr lang="en-US" sz="1100" dirty="0" smtClean="0">
                <a:solidFill>
                  <a:schemeClr val="bg1"/>
                </a:solidFill>
              </a:rPr>
              <a:t>of access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65" name="TextBox 64"/>
          <p:cNvSpPr txBox="1"/>
          <p:nvPr userDrawn="1"/>
        </p:nvSpPr>
        <p:spPr>
          <a:xfrm>
            <a:off x="1429423" y="6325489"/>
            <a:ext cx="798982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0" dirty="0" smtClean="0">
                <a:solidFill>
                  <a:schemeClr val="bg1"/>
                </a:solidFill>
              </a:rPr>
              <a:t>Seamless</a:t>
            </a:r>
            <a:r>
              <a:rPr lang="en-US" sz="1100" b="1" dirty="0" smtClean="0">
                <a:solidFill>
                  <a:schemeClr val="bg1"/>
                </a:solidFill>
              </a:rPr>
              <a:t> care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66" name="TextBox 65"/>
          <p:cNvSpPr txBox="1"/>
          <p:nvPr userDrawn="1"/>
        </p:nvSpPr>
        <p:spPr>
          <a:xfrm>
            <a:off x="2488864" y="6245036"/>
            <a:ext cx="896888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0" dirty="0" smtClean="0">
                <a:solidFill>
                  <a:schemeClr val="bg1"/>
                </a:solidFill>
              </a:rPr>
              <a:t>Meeting </a:t>
            </a:r>
            <a:r>
              <a:rPr lang="en-US" sz="1100" b="1" dirty="0" smtClean="0">
                <a:solidFill>
                  <a:schemeClr val="bg1"/>
                </a:solidFill>
              </a:rPr>
              <a:t>national standards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67" name="TextBox 66"/>
          <p:cNvSpPr txBox="1"/>
          <p:nvPr userDrawn="1"/>
        </p:nvSpPr>
        <p:spPr>
          <a:xfrm>
            <a:off x="3594668" y="6318663"/>
            <a:ext cx="1064274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0" dirty="0" smtClean="0">
                <a:solidFill>
                  <a:schemeClr val="bg1"/>
                </a:solidFill>
              </a:rPr>
              <a:t>Continual</a:t>
            </a:r>
            <a:r>
              <a:rPr lang="en-US" sz="1100" b="0" baseline="0" dirty="0" smtClean="0">
                <a:solidFill>
                  <a:schemeClr val="bg1"/>
                </a:solidFill>
              </a:rPr>
              <a:t> </a:t>
            </a:r>
            <a:r>
              <a:rPr lang="en-US" sz="1100" b="1" baseline="0" dirty="0" smtClean="0">
                <a:solidFill>
                  <a:schemeClr val="bg1"/>
                </a:solidFill>
              </a:rPr>
              <a:t>improvement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69" name="TextBox 68"/>
          <p:cNvSpPr txBox="1"/>
          <p:nvPr userDrawn="1"/>
        </p:nvSpPr>
        <p:spPr>
          <a:xfrm>
            <a:off x="4785127" y="6318663"/>
            <a:ext cx="882240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0" dirty="0" smtClean="0">
                <a:solidFill>
                  <a:schemeClr val="bg1"/>
                </a:solidFill>
              </a:rPr>
              <a:t>Patient </a:t>
            </a:r>
            <a:r>
              <a:rPr lang="en-US" sz="1100" b="1" dirty="0" smtClean="0">
                <a:solidFill>
                  <a:schemeClr val="bg1"/>
                </a:solidFill>
              </a:rPr>
              <a:t>voice</a:t>
            </a:r>
            <a:endParaRPr lang="en-US" sz="1100" b="1" dirty="0">
              <a:solidFill>
                <a:schemeClr val="bg1"/>
              </a:solidFill>
            </a:endParaRPr>
          </a:p>
        </p:txBody>
      </p:sp>
      <p:pic>
        <p:nvPicPr>
          <p:cNvPr id="74" name="Picture 7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415" y="6120693"/>
            <a:ext cx="2021440" cy="750474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285498"/>
            <a:ext cx="12192000" cy="743712"/>
          </a:xfrm>
          <a:prstGeom prst="rect">
            <a:avLst/>
          </a:prstGeom>
        </p:spPr>
      </p:pic>
      <p:sp>
        <p:nvSpPr>
          <p:cNvPr id="76" name="TextBox 75"/>
          <p:cNvSpPr txBox="1"/>
          <p:nvPr userDrawn="1"/>
        </p:nvSpPr>
        <p:spPr>
          <a:xfrm>
            <a:off x="455925" y="6477889"/>
            <a:ext cx="798982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1" dirty="0" smtClean="0">
                <a:solidFill>
                  <a:schemeClr val="bg1"/>
                </a:solidFill>
              </a:rPr>
              <a:t>Equity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br>
              <a:rPr lang="en-US" sz="1100" dirty="0" smtClean="0">
                <a:solidFill>
                  <a:schemeClr val="bg1"/>
                </a:solidFill>
              </a:rPr>
            </a:br>
            <a:r>
              <a:rPr lang="en-US" sz="1100" dirty="0" smtClean="0">
                <a:solidFill>
                  <a:schemeClr val="bg1"/>
                </a:solidFill>
              </a:rPr>
              <a:t>of access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77" name="TextBox 76"/>
          <p:cNvSpPr txBox="1"/>
          <p:nvPr userDrawn="1"/>
        </p:nvSpPr>
        <p:spPr>
          <a:xfrm>
            <a:off x="1581823" y="6477889"/>
            <a:ext cx="798982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0" dirty="0" smtClean="0">
                <a:solidFill>
                  <a:schemeClr val="bg1"/>
                </a:solidFill>
              </a:rPr>
              <a:t>Seamless</a:t>
            </a:r>
            <a:r>
              <a:rPr lang="en-US" sz="1100" b="1" dirty="0" smtClean="0">
                <a:solidFill>
                  <a:schemeClr val="bg1"/>
                </a:solidFill>
              </a:rPr>
              <a:t> care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78" name="TextBox 77"/>
          <p:cNvSpPr txBox="1"/>
          <p:nvPr userDrawn="1"/>
        </p:nvSpPr>
        <p:spPr>
          <a:xfrm>
            <a:off x="2641264" y="6397436"/>
            <a:ext cx="896888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0" dirty="0" smtClean="0">
                <a:solidFill>
                  <a:schemeClr val="bg1"/>
                </a:solidFill>
              </a:rPr>
              <a:t>Meeting </a:t>
            </a:r>
            <a:r>
              <a:rPr lang="en-US" sz="1100" b="1" dirty="0" smtClean="0">
                <a:solidFill>
                  <a:schemeClr val="bg1"/>
                </a:solidFill>
              </a:rPr>
              <a:t>national standards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79" name="TextBox 78"/>
          <p:cNvSpPr txBox="1"/>
          <p:nvPr userDrawn="1"/>
        </p:nvSpPr>
        <p:spPr>
          <a:xfrm>
            <a:off x="3747068" y="6471063"/>
            <a:ext cx="1064274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0" dirty="0" smtClean="0">
                <a:solidFill>
                  <a:schemeClr val="bg1"/>
                </a:solidFill>
              </a:rPr>
              <a:t>Continual</a:t>
            </a:r>
            <a:r>
              <a:rPr lang="en-US" sz="1100" b="0" baseline="0" dirty="0" smtClean="0">
                <a:solidFill>
                  <a:schemeClr val="bg1"/>
                </a:solidFill>
              </a:rPr>
              <a:t> </a:t>
            </a:r>
            <a:r>
              <a:rPr lang="en-US" sz="1100" b="1" baseline="0" dirty="0" smtClean="0">
                <a:solidFill>
                  <a:schemeClr val="bg1"/>
                </a:solidFill>
              </a:rPr>
              <a:t>improvement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80" name="TextBox 79"/>
          <p:cNvSpPr txBox="1"/>
          <p:nvPr userDrawn="1"/>
        </p:nvSpPr>
        <p:spPr>
          <a:xfrm>
            <a:off x="4937527" y="6471063"/>
            <a:ext cx="882240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0" dirty="0" smtClean="0">
                <a:solidFill>
                  <a:schemeClr val="bg1"/>
                </a:solidFill>
              </a:rPr>
              <a:t>Patient </a:t>
            </a:r>
            <a:r>
              <a:rPr lang="en-US" sz="1100" b="1" dirty="0" smtClean="0">
                <a:solidFill>
                  <a:schemeClr val="bg1"/>
                </a:solidFill>
              </a:rPr>
              <a:t>voice</a:t>
            </a:r>
            <a:endParaRPr lang="en-US" sz="1100" b="1" dirty="0">
              <a:solidFill>
                <a:schemeClr val="bg1"/>
              </a:solidFill>
            </a:endParaRPr>
          </a:p>
        </p:txBody>
      </p:sp>
      <p:pic>
        <p:nvPicPr>
          <p:cNvPr id="81" name="Picture 8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815" y="6273093"/>
            <a:ext cx="2021440" cy="75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3279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Leads Text 50:5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Boeing 12 column grid" hidden="1"/>
          <p:cNvGrpSpPr/>
          <p:nvPr userDrawn="1"/>
        </p:nvGrpSpPr>
        <p:grpSpPr>
          <a:xfrm>
            <a:off x="-1590" y="-6713"/>
            <a:ext cx="12192015" cy="6858000"/>
            <a:chOff x="-3" y="0"/>
            <a:chExt cx="9144011" cy="6858000"/>
          </a:xfrm>
        </p:grpSpPr>
        <p:sp>
          <p:nvSpPr>
            <p:cNvPr id="123" name="Freeform 2"/>
            <p:cNvSpPr>
              <a:spLocks/>
            </p:cNvSpPr>
            <p:nvPr/>
          </p:nvSpPr>
          <p:spPr bwMode="auto">
            <a:xfrm>
              <a:off x="467170" y="6638306"/>
              <a:ext cx="8497925" cy="1064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4"/>
                </a:cxn>
                <a:cxn ang="0">
                  <a:pos x="779" y="284"/>
                </a:cxn>
                <a:cxn ang="0">
                  <a:pos x="779" y="0"/>
                </a:cxn>
              </a:cxnLst>
              <a:rect l="0" t="0" r="r" b="b"/>
              <a:pathLst>
                <a:path w="779" h="284">
                  <a:moveTo>
                    <a:pt x="0" y="0"/>
                  </a:moveTo>
                  <a:lnTo>
                    <a:pt x="0" y="284"/>
                  </a:lnTo>
                  <a:lnTo>
                    <a:pt x="779" y="284"/>
                  </a:lnTo>
                  <a:lnTo>
                    <a:pt x="779" y="0"/>
                  </a:lnTo>
                </a:path>
              </a:pathLst>
            </a:cu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24" name="Straight Connector 123"/>
            <p:cNvCxnSpPr/>
            <p:nvPr/>
          </p:nvCxnSpPr>
          <p:spPr>
            <a:xfrm>
              <a:off x="0" y="2178281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0" y="2391170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6" name="Straight Connector 125"/>
            <p:cNvCxnSpPr/>
            <p:nvPr userDrawn="1"/>
          </p:nvCxnSpPr>
          <p:spPr>
            <a:xfrm>
              <a:off x="0" y="4463773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7" name="Straight Connector 126"/>
            <p:cNvCxnSpPr/>
            <p:nvPr userDrawn="1"/>
          </p:nvCxnSpPr>
          <p:spPr>
            <a:xfrm>
              <a:off x="0" y="4680061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8" name="Rectangle 127"/>
            <p:cNvSpPr/>
            <p:nvPr/>
          </p:nvSpPr>
          <p:spPr>
            <a:xfrm>
              <a:off x="465826" y="456356"/>
              <a:ext cx="8220974" cy="5944444"/>
            </a:xfrm>
            <a:prstGeom prst="rect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29" name="Straight Connector 128"/>
            <p:cNvCxnSpPr/>
            <p:nvPr/>
          </p:nvCxnSpPr>
          <p:spPr>
            <a:xfrm>
              <a:off x="-3" y="2284726"/>
              <a:ext cx="9143998" cy="0"/>
            </a:xfrm>
            <a:prstGeom prst="line">
              <a:avLst/>
            </a:prstGeom>
            <a:noFill/>
            <a:ln w="190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380" y="3429000"/>
              <a:ext cx="9143628" cy="7005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-3" y="4572000"/>
              <a:ext cx="9143998" cy="0"/>
            </a:xfrm>
            <a:prstGeom prst="line">
              <a:avLst/>
            </a:prstGeom>
            <a:noFill/>
            <a:ln w="190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4570813" y="0"/>
              <a:ext cx="0" cy="685800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133" name="Group 37"/>
            <p:cNvGrpSpPr/>
            <p:nvPr/>
          </p:nvGrpSpPr>
          <p:grpSpPr>
            <a:xfrm>
              <a:off x="1001322" y="0"/>
              <a:ext cx="7134890" cy="6858000"/>
              <a:chOff x="595620" y="0"/>
              <a:chExt cx="7935974" cy="5943600"/>
            </a:xfrm>
          </p:grpSpPr>
          <p:cxnSp>
            <p:nvCxnSpPr>
              <p:cNvPr id="151" name="Straight Connector 20"/>
              <p:cNvCxnSpPr/>
              <p:nvPr/>
            </p:nvCxnSpPr>
            <p:spPr>
              <a:xfrm>
                <a:off x="59562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2" name="Straight Connector 15"/>
              <p:cNvCxnSpPr/>
              <p:nvPr/>
            </p:nvCxnSpPr>
            <p:spPr>
              <a:xfrm>
                <a:off x="7663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>
                <a:off x="137305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>
                <a:off x="232110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>
                <a:off x="3703236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>
                <a:off x="44809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464452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>
                <a:off x="525702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>
                <a:off x="5420405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>
                <a:off x="6026204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1" name="Straight Connector 160"/>
              <p:cNvCxnSpPr/>
              <p:nvPr userDrawn="1"/>
            </p:nvCxnSpPr>
            <p:spPr>
              <a:xfrm>
                <a:off x="1542111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2" name="Straight Connector 161"/>
              <p:cNvCxnSpPr/>
              <p:nvPr userDrawn="1"/>
            </p:nvCxnSpPr>
            <p:spPr>
              <a:xfrm>
                <a:off x="213540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3" name="Straight Connector 162"/>
              <p:cNvCxnSpPr/>
              <p:nvPr userDrawn="1"/>
            </p:nvCxnSpPr>
            <p:spPr>
              <a:xfrm>
                <a:off x="309744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4" name="Straight Connector 163"/>
              <p:cNvCxnSpPr/>
              <p:nvPr userDrawn="1"/>
            </p:nvCxnSpPr>
            <p:spPr>
              <a:xfrm>
                <a:off x="2925808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5" name="Straight Connector 164"/>
              <p:cNvCxnSpPr/>
              <p:nvPr userDrawn="1"/>
            </p:nvCxnSpPr>
            <p:spPr>
              <a:xfrm>
                <a:off x="386735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6" name="Straight Connector 165"/>
              <p:cNvCxnSpPr/>
              <p:nvPr userDrawn="1"/>
            </p:nvCxnSpPr>
            <p:spPr>
              <a:xfrm>
                <a:off x="620417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7" name="Straight Connector 166"/>
              <p:cNvCxnSpPr/>
              <p:nvPr userDrawn="1"/>
            </p:nvCxnSpPr>
            <p:spPr>
              <a:xfrm>
                <a:off x="68118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8" name="Straight Connector 167"/>
              <p:cNvCxnSpPr/>
              <p:nvPr userDrawn="1"/>
            </p:nvCxnSpPr>
            <p:spPr>
              <a:xfrm>
                <a:off x="6977246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9" name="Straight Connector 168"/>
              <p:cNvCxnSpPr/>
              <p:nvPr userDrawn="1"/>
            </p:nvCxnSpPr>
            <p:spPr>
              <a:xfrm>
                <a:off x="758791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0" name="Straight Connector 169"/>
              <p:cNvCxnSpPr/>
              <p:nvPr userDrawn="1"/>
            </p:nvCxnSpPr>
            <p:spPr>
              <a:xfrm>
                <a:off x="7749645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1" name="Straight Connector 170"/>
              <p:cNvCxnSpPr/>
              <p:nvPr userDrawn="1"/>
            </p:nvCxnSpPr>
            <p:spPr>
              <a:xfrm>
                <a:off x="836603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2" name="Straight Connector 171"/>
              <p:cNvCxnSpPr/>
              <p:nvPr userDrawn="1"/>
            </p:nvCxnSpPr>
            <p:spPr>
              <a:xfrm>
                <a:off x="8531594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34" name="Freeform 133"/>
            <p:cNvSpPr/>
            <p:nvPr/>
          </p:nvSpPr>
          <p:spPr>
            <a:xfrm>
              <a:off x="6417955" y="467138"/>
              <a:ext cx="2268894" cy="138287"/>
            </a:xfrm>
            <a:custGeom>
              <a:avLst/>
              <a:gdLst>
                <a:gd name="connsiteX0" fmla="*/ 1971675 w 1971675"/>
                <a:gd name="connsiteY0" fmla="*/ 0 h 152400"/>
                <a:gd name="connsiteX1" fmla="*/ 1971675 w 1971675"/>
                <a:gd name="connsiteY1" fmla="*/ 142875 h 152400"/>
                <a:gd name="connsiteX2" fmla="*/ 0 w 1971675"/>
                <a:gd name="connsiteY2" fmla="*/ 152400 h 152400"/>
                <a:gd name="connsiteX0" fmla="*/ 1971675 w 1971675"/>
                <a:gd name="connsiteY0" fmla="*/ 0 h 144517"/>
                <a:gd name="connsiteX1" fmla="*/ 1971675 w 1971675"/>
                <a:gd name="connsiteY1" fmla="*/ 142875 h 144517"/>
                <a:gd name="connsiteX2" fmla="*/ 0 w 1971675"/>
                <a:gd name="connsiteY2" fmla="*/ 144517 h 144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1675" h="144517">
                  <a:moveTo>
                    <a:pt x="1971675" y="0"/>
                  </a:moveTo>
                  <a:lnTo>
                    <a:pt x="1971675" y="142875"/>
                  </a:lnTo>
                  <a:lnTo>
                    <a:pt x="0" y="144517"/>
                  </a:lnTo>
                </a:path>
              </a:pathLst>
            </a:cu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35" name="Straight Connector 134"/>
            <p:cNvCxnSpPr/>
            <p:nvPr userDrawn="1"/>
          </p:nvCxnSpPr>
          <p:spPr>
            <a:xfrm>
              <a:off x="0" y="759628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 userDrawn="1"/>
          </p:nvCxnSpPr>
          <p:spPr>
            <a:xfrm>
              <a:off x="0" y="1520764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 userDrawn="1"/>
          </p:nvCxnSpPr>
          <p:spPr>
            <a:xfrm>
              <a:off x="0" y="3047137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 userDrawn="1"/>
          </p:nvCxnSpPr>
          <p:spPr>
            <a:xfrm>
              <a:off x="0" y="380827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 userDrawn="1"/>
          </p:nvCxnSpPr>
          <p:spPr>
            <a:xfrm>
              <a:off x="0" y="533766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 userDrawn="1"/>
          </p:nvCxnSpPr>
          <p:spPr>
            <a:xfrm>
              <a:off x="0" y="6098799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 userDrawn="1"/>
          </p:nvCxnSpPr>
          <p:spPr>
            <a:xfrm>
              <a:off x="8980098" y="759628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 userDrawn="1"/>
          </p:nvCxnSpPr>
          <p:spPr>
            <a:xfrm>
              <a:off x="8980098" y="1520764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 userDrawn="1"/>
          </p:nvCxnSpPr>
          <p:spPr>
            <a:xfrm>
              <a:off x="8980098" y="3047137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 userDrawn="1"/>
          </p:nvCxnSpPr>
          <p:spPr>
            <a:xfrm>
              <a:off x="8980098" y="380827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 userDrawn="1"/>
          </p:nvCxnSpPr>
          <p:spPr>
            <a:xfrm>
              <a:off x="8980098" y="533766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 userDrawn="1"/>
          </p:nvCxnSpPr>
          <p:spPr>
            <a:xfrm>
              <a:off x="8980098" y="6098799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 userDrawn="1"/>
          </p:nvCxnSpPr>
          <p:spPr>
            <a:xfrm flipH="1">
              <a:off x="7418717" y="4572000"/>
              <a:ext cx="1725283" cy="2286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 userDrawn="1"/>
          </p:nvCxnSpPr>
          <p:spPr>
            <a:xfrm flipH="1">
              <a:off x="5693434" y="2277373"/>
              <a:ext cx="3450568" cy="4572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 userDrawn="1"/>
          </p:nvCxnSpPr>
          <p:spPr>
            <a:xfrm flipH="1">
              <a:off x="6556076" y="3429000"/>
              <a:ext cx="2587926" cy="3429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 userDrawn="1"/>
          </p:nvCxnSpPr>
          <p:spPr>
            <a:xfrm>
              <a:off x="0" y="1097208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68" name="Title 1"/>
          <p:cNvSpPr>
            <a:spLocks noGrp="1"/>
          </p:cNvSpPr>
          <p:nvPr>
            <p:ph type="title" hasCustomPrompt="1"/>
          </p:nvPr>
        </p:nvSpPr>
        <p:spPr>
          <a:xfrm>
            <a:off x="433504" y="292"/>
            <a:ext cx="11312842" cy="381600"/>
          </a:xfrm>
        </p:spPr>
        <p:txBody>
          <a:bodyPr anchor="b">
            <a:normAutofit/>
          </a:bodyPr>
          <a:lstStyle>
            <a:lvl1pPr>
              <a:defRPr sz="14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73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6202346" y="1126388"/>
            <a:ext cx="5544000" cy="4735250"/>
          </a:xfrm>
        </p:spPr>
        <p:txBody>
          <a:bodyPr>
            <a:normAutofit/>
          </a:bodyPr>
          <a:lstStyle>
            <a:lvl1pPr marL="0" marR="0" indent="0" algn="l" defTabSz="820738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Clr>
                <a:schemeClr val="tx2"/>
              </a:buClr>
              <a:buSzTx/>
              <a:buFontTx/>
              <a:buNone/>
              <a:tabLst/>
              <a:defRPr sz="2200" b="0" spc="-30" baseline="0">
                <a:solidFill>
                  <a:srgbClr val="394A59"/>
                </a:solidFill>
              </a:defRPr>
            </a:lvl1pPr>
          </a:lstStyle>
          <a:p>
            <a:pPr marL="227013" marR="0" lvl="0" indent="-227013" algn="l" defTabSz="820738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tabLst/>
              <a:defRPr/>
            </a:pPr>
            <a:r>
              <a:rPr lang="en-US" dirty="0" smtClean="0"/>
              <a:t>Click to edit content text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3388" y="643097"/>
            <a:ext cx="5518150" cy="5218540"/>
          </a:xfrm>
        </p:spPr>
        <p:txBody>
          <a:bodyPr/>
          <a:lstStyle/>
          <a:p>
            <a:endParaRPr lang="en-US"/>
          </a:p>
        </p:txBody>
      </p:sp>
      <p:sp>
        <p:nvSpPr>
          <p:cNvPr id="70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6202346" y="640387"/>
            <a:ext cx="5547521" cy="486000"/>
          </a:xfrm>
        </p:spPr>
        <p:txBody>
          <a:bodyPr>
            <a:normAutofit/>
          </a:bodyPr>
          <a:lstStyle>
            <a:lvl1pPr marL="0" indent="0">
              <a:lnSpc>
                <a:spcPts val="2700"/>
              </a:lnSpc>
              <a:buFontTx/>
              <a:buNone/>
              <a:defRPr sz="2600" b="1" spc="-30" baseline="0">
                <a:solidFill>
                  <a:schemeClr val="accent1"/>
                </a:solidFill>
              </a:defRPr>
            </a:lvl1pPr>
          </a:lstStyle>
          <a:p>
            <a:pPr marL="227013" marR="0" lvl="0" indent="-227013" algn="l" defTabSz="820738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subtitle</a:t>
            </a:r>
            <a:endParaRPr lang="en-US" dirty="0"/>
          </a:p>
        </p:txBody>
      </p:sp>
      <p:pic>
        <p:nvPicPr>
          <p:cNvPr id="83" name="Picture 8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3098"/>
            <a:ext cx="12192000" cy="743712"/>
          </a:xfrm>
          <a:prstGeom prst="rect">
            <a:avLst/>
          </a:prstGeom>
        </p:spPr>
      </p:pic>
      <p:sp>
        <p:nvSpPr>
          <p:cNvPr id="84" name="TextBox 83"/>
          <p:cNvSpPr txBox="1"/>
          <p:nvPr userDrawn="1"/>
        </p:nvSpPr>
        <p:spPr>
          <a:xfrm>
            <a:off x="303525" y="6325489"/>
            <a:ext cx="798982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1" dirty="0" smtClean="0">
                <a:solidFill>
                  <a:schemeClr val="bg1"/>
                </a:solidFill>
              </a:rPr>
              <a:t>Equity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br>
              <a:rPr lang="en-US" sz="1100" dirty="0" smtClean="0">
                <a:solidFill>
                  <a:schemeClr val="bg1"/>
                </a:solidFill>
              </a:rPr>
            </a:br>
            <a:r>
              <a:rPr lang="en-US" sz="1100" dirty="0" smtClean="0">
                <a:solidFill>
                  <a:schemeClr val="bg1"/>
                </a:solidFill>
              </a:rPr>
              <a:t>of access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86" name="TextBox 85"/>
          <p:cNvSpPr txBox="1"/>
          <p:nvPr userDrawn="1"/>
        </p:nvSpPr>
        <p:spPr>
          <a:xfrm>
            <a:off x="1429423" y="6325489"/>
            <a:ext cx="798982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0" dirty="0" smtClean="0">
                <a:solidFill>
                  <a:schemeClr val="bg1"/>
                </a:solidFill>
              </a:rPr>
              <a:t>Seamless</a:t>
            </a:r>
            <a:r>
              <a:rPr lang="en-US" sz="1100" b="1" dirty="0" smtClean="0">
                <a:solidFill>
                  <a:schemeClr val="bg1"/>
                </a:solidFill>
              </a:rPr>
              <a:t> care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87" name="TextBox 86"/>
          <p:cNvSpPr txBox="1"/>
          <p:nvPr userDrawn="1"/>
        </p:nvSpPr>
        <p:spPr>
          <a:xfrm>
            <a:off x="2488864" y="6245036"/>
            <a:ext cx="896888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0" dirty="0" smtClean="0">
                <a:solidFill>
                  <a:schemeClr val="bg1"/>
                </a:solidFill>
              </a:rPr>
              <a:t>Meeting </a:t>
            </a:r>
            <a:r>
              <a:rPr lang="en-US" sz="1100" b="1" dirty="0" smtClean="0">
                <a:solidFill>
                  <a:schemeClr val="bg1"/>
                </a:solidFill>
              </a:rPr>
              <a:t>national standards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88" name="TextBox 87"/>
          <p:cNvSpPr txBox="1"/>
          <p:nvPr userDrawn="1"/>
        </p:nvSpPr>
        <p:spPr>
          <a:xfrm>
            <a:off x="3594668" y="6318663"/>
            <a:ext cx="1064274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0" dirty="0" smtClean="0">
                <a:solidFill>
                  <a:schemeClr val="bg1"/>
                </a:solidFill>
              </a:rPr>
              <a:t>Continual</a:t>
            </a:r>
            <a:r>
              <a:rPr lang="en-US" sz="1100" b="0" baseline="0" dirty="0" smtClean="0">
                <a:solidFill>
                  <a:schemeClr val="bg1"/>
                </a:solidFill>
              </a:rPr>
              <a:t> </a:t>
            </a:r>
            <a:r>
              <a:rPr lang="en-US" sz="1100" b="1" baseline="0" dirty="0" smtClean="0">
                <a:solidFill>
                  <a:schemeClr val="bg1"/>
                </a:solidFill>
              </a:rPr>
              <a:t>improvement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89" name="TextBox 88"/>
          <p:cNvSpPr txBox="1"/>
          <p:nvPr userDrawn="1"/>
        </p:nvSpPr>
        <p:spPr>
          <a:xfrm>
            <a:off x="4785127" y="6318663"/>
            <a:ext cx="882240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0" dirty="0" smtClean="0">
                <a:solidFill>
                  <a:schemeClr val="bg1"/>
                </a:solidFill>
              </a:rPr>
              <a:t>Patient </a:t>
            </a:r>
            <a:r>
              <a:rPr lang="en-US" sz="1100" b="1" dirty="0" smtClean="0">
                <a:solidFill>
                  <a:schemeClr val="bg1"/>
                </a:solidFill>
              </a:rPr>
              <a:t>voice</a:t>
            </a:r>
            <a:endParaRPr lang="en-US" sz="1100" b="1" dirty="0">
              <a:solidFill>
                <a:schemeClr val="bg1"/>
              </a:solidFill>
            </a:endParaRPr>
          </a:p>
        </p:txBody>
      </p:sp>
      <p:pic>
        <p:nvPicPr>
          <p:cNvPr id="90" name="Picture 8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415" y="6120693"/>
            <a:ext cx="2021440" cy="75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732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gram Leads Text 4:2 Spl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Boeing 12 column grid" hidden="1"/>
          <p:cNvGrpSpPr/>
          <p:nvPr userDrawn="1"/>
        </p:nvGrpSpPr>
        <p:grpSpPr>
          <a:xfrm>
            <a:off x="-1590" y="-6713"/>
            <a:ext cx="12192015" cy="6858000"/>
            <a:chOff x="-3" y="0"/>
            <a:chExt cx="9144011" cy="6858000"/>
          </a:xfrm>
        </p:grpSpPr>
        <p:sp>
          <p:nvSpPr>
            <p:cNvPr id="123" name="Freeform 2"/>
            <p:cNvSpPr>
              <a:spLocks/>
            </p:cNvSpPr>
            <p:nvPr/>
          </p:nvSpPr>
          <p:spPr bwMode="auto">
            <a:xfrm>
              <a:off x="467170" y="6638306"/>
              <a:ext cx="8497925" cy="1064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4"/>
                </a:cxn>
                <a:cxn ang="0">
                  <a:pos x="779" y="284"/>
                </a:cxn>
                <a:cxn ang="0">
                  <a:pos x="779" y="0"/>
                </a:cxn>
              </a:cxnLst>
              <a:rect l="0" t="0" r="r" b="b"/>
              <a:pathLst>
                <a:path w="779" h="284">
                  <a:moveTo>
                    <a:pt x="0" y="0"/>
                  </a:moveTo>
                  <a:lnTo>
                    <a:pt x="0" y="284"/>
                  </a:lnTo>
                  <a:lnTo>
                    <a:pt x="779" y="284"/>
                  </a:lnTo>
                  <a:lnTo>
                    <a:pt x="779" y="0"/>
                  </a:lnTo>
                </a:path>
              </a:pathLst>
            </a:cu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24" name="Straight Connector 123"/>
            <p:cNvCxnSpPr/>
            <p:nvPr/>
          </p:nvCxnSpPr>
          <p:spPr>
            <a:xfrm>
              <a:off x="0" y="2178281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0" y="2391170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6" name="Straight Connector 125"/>
            <p:cNvCxnSpPr/>
            <p:nvPr userDrawn="1"/>
          </p:nvCxnSpPr>
          <p:spPr>
            <a:xfrm>
              <a:off x="0" y="4463773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7" name="Straight Connector 126"/>
            <p:cNvCxnSpPr/>
            <p:nvPr userDrawn="1"/>
          </p:nvCxnSpPr>
          <p:spPr>
            <a:xfrm>
              <a:off x="0" y="4680061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8" name="Rectangle 127"/>
            <p:cNvSpPr/>
            <p:nvPr/>
          </p:nvSpPr>
          <p:spPr>
            <a:xfrm>
              <a:off x="465826" y="456356"/>
              <a:ext cx="8220974" cy="5944444"/>
            </a:xfrm>
            <a:prstGeom prst="rect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29" name="Straight Connector 128"/>
            <p:cNvCxnSpPr/>
            <p:nvPr/>
          </p:nvCxnSpPr>
          <p:spPr>
            <a:xfrm>
              <a:off x="-3" y="2284726"/>
              <a:ext cx="9143998" cy="0"/>
            </a:xfrm>
            <a:prstGeom prst="line">
              <a:avLst/>
            </a:prstGeom>
            <a:noFill/>
            <a:ln w="190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380" y="3429000"/>
              <a:ext cx="9143628" cy="7005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-3" y="4572000"/>
              <a:ext cx="9143998" cy="0"/>
            </a:xfrm>
            <a:prstGeom prst="line">
              <a:avLst/>
            </a:prstGeom>
            <a:noFill/>
            <a:ln w="190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4570813" y="0"/>
              <a:ext cx="0" cy="685800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133" name="Group 37"/>
            <p:cNvGrpSpPr/>
            <p:nvPr/>
          </p:nvGrpSpPr>
          <p:grpSpPr>
            <a:xfrm>
              <a:off x="1001322" y="0"/>
              <a:ext cx="7134890" cy="6858000"/>
              <a:chOff x="595620" y="0"/>
              <a:chExt cx="7935974" cy="5943600"/>
            </a:xfrm>
          </p:grpSpPr>
          <p:cxnSp>
            <p:nvCxnSpPr>
              <p:cNvPr id="151" name="Straight Connector 20"/>
              <p:cNvCxnSpPr/>
              <p:nvPr/>
            </p:nvCxnSpPr>
            <p:spPr>
              <a:xfrm>
                <a:off x="59562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2" name="Straight Connector 15"/>
              <p:cNvCxnSpPr/>
              <p:nvPr/>
            </p:nvCxnSpPr>
            <p:spPr>
              <a:xfrm>
                <a:off x="7663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>
                <a:off x="137305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>
                <a:off x="232110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>
                <a:off x="3703236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>
                <a:off x="44809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464452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>
                <a:off x="525702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>
                <a:off x="5420405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>
                <a:off x="6026204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1" name="Straight Connector 160"/>
              <p:cNvCxnSpPr/>
              <p:nvPr userDrawn="1"/>
            </p:nvCxnSpPr>
            <p:spPr>
              <a:xfrm>
                <a:off x="1542111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2" name="Straight Connector 161"/>
              <p:cNvCxnSpPr/>
              <p:nvPr userDrawn="1"/>
            </p:nvCxnSpPr>
            <p:spPr>
              <a:xfrm>
                <a:off x="213540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3" name="Straight Connector 162"/>
              <p:cNvCxnSpPr/>
              <p:nvPr userDrawn="1"/>
            </p:nvCxnSpPr>
            <p:spPr>
              <a:xfrm>
                <a:off x="309744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4" name="Straight Connector 163"/>
              <p:cNvCxnSpPr/>
              <p:nvPr userDrawn="1"/>
            </p:nvCxnSpPr>
            <p:spPr>
              <a:xfrm>
                <a:off x="2925808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5" name="Straight Connector 164"/>
              <p:cNvCxnSpPr/>
              <p:nvPr userDrawn="1"/>
            </p:nvCxnSpPr>
            <p:spPr>
              <a:xfrm>
                <a:off x="386735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6" name="Straight Connector 165"/>
              <p:cNvCxnSpPr/>
              <p:nvPr userDrawn="1"/>
            </p:nvCxnSpPr>
            <p:spPr>
              <a:xfrm>
                <a:off x="620417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7" name="Straight Connector 166"/>
              <p:cNvCxnSpPr/>
              <p:nvPr userDrawn="1"/>
            </p:nvCxnSpPr>
            <p:spPr>
              <a:xfrm>
                <a:off x="68118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8" name="Straight Connector 167"/>
              <p:cNvCxnSpPr/>
              <p:nvPr userDrawn="1"/>
            </p:nvCxnSpPr>
            <p:spPr>
              <a:xfrm>
                <a:off x="6977246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9" name="Straight Connector 168"/>
              <p:cNvCxnSpPr/>
              <p:nvPr userDrawn="1"/>
            </p:nvCxnSpPr>
            <p:spPr>
              <a:xfrm>
                <a:off x="758791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0" name="Straight Connector 169"/>
              <p:cNvCxnSpPr/>
              <p:nvPr userDrawn="1"/>
            </p:nvCxnSpPr>
            <p:spPr>
              <a:xfrm>
                <a:off x="7749645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1" name="Straight Connector 170"/>
              <p:cNvCxnSpPr/>
              <p:nvPr userDrawn="1"/>
            </p:nvCxnSpPr>
            <p:spPr>
              <a:xfrm>
                <a:off x="836603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2" name="Straight Connector 171"/>
              <p:cNvCxnSpPr/>
              <p:nvPr userDrawn="1"/>
            </p:nvCxnSpPr>
            <p:spPr>
              <a:xfrm>
                <a:off x="8531594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34" name="Freeform 133"/>
            <p:cNvSpPr/>
            <p:nvPr/>
          </p:nvSpPr>
          <p:spPr>
            <a:xfrm>
              <a:off x="6417955" y="467138"/>
              <a:ext cx="2268894" cy="138287"/>
            </a:xfrm>
            <a:custGeom>
              <a:avLst/>
              <a:gdLst>
                <a:gd name="connsiteX0" fmla="*/ 1971675 w 1971675"/>
                <a:gd name="connsiteY0" fmla="*/ 0 h 152400"/>
                <a:gd name="connsiteX1" fmla="*/ 1971675 w 1971675"/>
                <a:gd name="connsiteY1" fmla="*/ 142875 h 152400"/>
                <a:gd name="connsiteX2" fmla="*/ 0 w 1971675"/>
                <a:gd name="connsiteY2" fmla="*/ 152400 h 152400"/>
                <a:gd name="connsiteX0" fmla="*/ 1971675 w 1971675"/>
                <a:gd name="connsiteY0" fmla="*/ 0 h 144517"/>
                <a:gd name="connsiteX1" fmla="*/ 1971675 w 1971675"/>
                <a:gd name="connsiteY1" fmla="*/ 142875 h 144517"/>
                <a:gd name="connsiteX2" fmla="*/ 0 w 1971675"/>
                <a:gd name="connsiteY2" fmla="*/ 144517 h 144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1675" h="144517">
                  <a:moveTo>
                    <a:pt x="1971675" y="0"/>
                  </a:moveTo>
                  <a:lnTo>
                    <a:pt x="1971675" y="142875"/>
                  </a:lnTo>
                  <a:lnTo>
                    <a:pt x="0" y="144517"/>
                  </a:lnTo>
                </a:path>
              </a:pathLst>
            </a:cu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35" name="Straight Connector 134"/>
            <p:cNvCxnSpPr/>
            <p:nvPr userDrawn="1"/>
          </p:nvCxnSpPr>
          <p:spPr>
            <a:xfrm>
              <a:off x="0" y="759628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 userDrawn="1"/>
          </p:nvCxnSpPr>
          <p:spPr>
            <a:xfrm>
              <a:off x="0" y="1520764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 userDrawn="1"/>
          </p:nvCxnSpPr>
          <p:spPr>
            <a:xfrm>
              <a:off x="0" y="3047137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 userDrawn="1"/>
          </p:nvCxnSpPr>
          <p:spPr>
            <a:xfrm>
              <a:off x="0" y="380827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 userDrawn="1"/>
          </p:nvCxnSpPr>
          <p:spPr>
            <a:xfrm>
              <a:off x="0" y="533766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 userDrawn="1"/>
          </p:nvCxnSpPr>
          <p:spPr>
            <a:xfrm>
              <a:off x="0" y="6098799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 userDrawn="1"/>
          </p:nvCxnSpPr>
          <p:spPr>
            <a:xfrm>
              <a:off x="8980098" y="759628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 userDrawn="1"/>
          </p:nvCxnSpPr>
          <p:spPr>
            <a:xfrm>
              <a:off x="8980098" y="1520764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 userDrawn="1"/>
          </p:nvCxnSpPr>
          <p:spPr>
            <a:xfrm>
              <a:off x="8980098" y="3047137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 userDrawn="1"/>
          </p:nvCxnSpPr>
          <p:spPr>
            <a:xfrm>
              <a:off x="8980098" y="380827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 userDrawn="1"/>
          </p:nvCxnSpPr>
          <p:spPr>
            <a:xfrm>
              <a:off x="8980098" y="533766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 userDrawn="1"/>
          </p:nvCxnSpPr>
          <p:spPr>
            <a:xfrm>
              <a:off x="8980098" y="6098799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 userDrawn="1"/>
          </p:nvCxnSpPr>
          <p:spPr>
            <a:xfrm flipH="1">
              <a:off x="7418717" y="4572000"/>
              <a:ext cx="1725283" cy="2286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 userDrawn="1"/>
          </p:nvCxnSpPr>
          <p:spPr>
            <a:xfrm flipH="1">
              <a:off x="5693434" y="2277373"/>
              <a:ext cx="3450568" cy="4572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 userDrawn="1"/>
          </p:nvCxnSpPr>
          <p:spPr>
            <a:xfrm flipH="1">
              <a:off x="6556076" y="3429000"/>
              <a:ext cx="2587926" cy="3429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 userDrawn="1"/>
          </p:nvCxnSpPr>
          <p:spPr>
            <a:xfrm>
              <a:off x="0" y="1097208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68" name="Title 1"/>
          <p:cNvSpPr>
            <a:spLocks noGrp="1"/>
          </p:cNvSpPr>
          <p:nvPr>
            <p:ph type="title" hasCustomPrompt="1"/>
          </p:nvPr>
        </p:nvSpPr>
        <p:spPr>
          <a:xfrm>
            <a:off x="433503" y="292"/>
            <a:ext cx="11316363" cy="381600"/>
          </a:xfrm>
        </p:spPr>
        <p:txBody>
          <a:bodyPr anchor="b">
            <a:normAutofit/>
          </a:bodyPr>
          <a:lstStyle>
            <a:lvl1pPr>
              <a:defRPr sz="14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74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8113867" y="595154"/>
            <a:ext cx="3636000" cy="486000"/>
          </a:xfrm>
        </p:spPr>
        <p:txBody>
          <a:bodyPr>
            <a:normAutofit/>
          </a:bodyPr>
          <a:lstStyle>
            <a:lvl1pPr marL="0" indent="0">
              <a:lnSpc>
                <a:spcPts val="2700"/>
              </a:lnSpc>
              <a:buFontTx/>
              <a:buNone/>
              <a:defRPr sz="2600" b="1" spc="-30" baseline="0">
                <a:solidFill>
                  <a:schemeClr val="accent1"/>
                </a:solidFill>
              </a:defRPr>
            </a:lvl1pPr>
          </a:lstStyle>
          <a:p>
            <a:pPr marL="227013" marR="0" lvl="0" indent="-227013" algn="l" defTabSz="820738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75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8113867" y="1081154"/>
            <a:ext cx="3636000" cy="4780483"/>
          </a:xfrm>
        </p:spPr>
        <p:txBody>
          <a:bodyPr>
            <a:normAutofit/>
          </a:bodyPr>
          <a:lstStyle>
            <a:lvl1pPr marL="0" marR="0" indent="0" algn="l" defTabSz="820738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Clr>
                <a:schemeClr val="tx2"/>
              </a:buClr>
              <a:buSzTx/>
              <a:buFontTx/>
              <a:buNone/>
              <a:tabLst/>
              <a:defRPr sz="2200" b="0" spc="-30" baseline="0">
                <a:solidFill>
                  <a:srgbClr val="394A59"/>
                </a:solidFill>
              </a:defRPr>
            </a:lvl1pPr>
          </a:lstStyle>
          <a:p>
            <a:pPr marL="227013" marR="0" lvl="0" indent="-227013" algn="l" defTabSz="820738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tabLst/>
              <a:defRPr/>
            </a:pPr>
            <a:r>
              <a:rPr lang="en-US" dirty="0" smtClean="0"/>
              <a:t>Click to edit content text</a:t>
            </a:r>
            <a:endParaRPr lang="en-US" dirty="0"/>
          </a:p>
        </p:txBody>
      </p:sp>
      <p:sp>
        <p:nvSpPr>
          <p:cNvPr id="76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433388" y="598713"/>
            <a:ext cx="7409926" cy="5262924"/>
          </a:xfrm>
        </p:spPr>
        <p:txBody>
          <a:bodyPr/>
          <a:lstStyle/>
          <a:p>
            <a:endParaRPr lang="en-US"/>
          </a:p>
        </p:txBody>
      </p:sp>
      <p:sp>
        <p:nvSpPr>
          <p:cNvPr id="59" name="Date Placeholder 1"/>
          <p:cNvSpPr>
            <a:spLocks noGrp="1"/>
          </p:cNvSpPr>
          <p:nvPr>
            <p:ph type="dt" sz="half" idx="2"/>
          </p:nvPr>
        </p:nvSpPr>
        <p:spPr>
          <a:xfrm>
            <a:off x="12009643" y="6793167"/>
            <a:ext cx="183403" cy="735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8BC0572A-B4F5-2A4E-AA83-BDE4EB7230CD}" type="datetimeFigureOut">
              <a:rPr lang="en-US" smtClean="0"/>
              <a:pPr/>
              <a:t>2/1/2019</a:t>
            </a:fld>
            <a:endParaRPr lang="en-US" dirty="0"/>
          </a:p>
        </p:txBody>
      </p:sp>
      <p:pic>
        <p:nvPicPr>
          <p:cNvPr id="70" name="Picture 6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3098"/>
            <a:ext cx="12192000" cy="743712"/>
          </a:xfrm>
          <a:prstGeom prst="rect">
            <a:avLst/>
          </a:prstGeom>
        </p:spPr>
      </p:pic>
      <p:sp>
        <p:nvSpPr>
          <p:cNvPr id="71" name="TextBox 70"/>
          <p:cNvSpPr txBox="1"/>
          <p:nvPr userDrawn="1"/>
        </p:nvSpPr>
        <p:spPr>
          <a:xfrm>
            <a:off x="303525" y="6325489"/>
            <a:ext cx="798982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1" dirty="0" smtClean="0">
                <a:solidFill>
                  <a:schemeClr val="bg1"/>
                </a:solidFill>
              </a:rPr>
              <a:t>Equity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br>
              <a:rPr lang="en-US" sz="1100" dirty="0" smtClean="0">
                <a:solidFill>
                  <a:schemeClr val="bg1"/>
                </a:solidFill>
              </a:rPr>
            </a:br>
            <a:r>
              <a:rPr lang="en-US" sz="1100" dirty="0" smtClean="0">
                <a:solidFill>
                  <a:schemeClr val="bg1"/>
                </a:solidFill>
              </a:rPr>
              <a:t>of access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72" name="TextBox 71"/>
          <p:cNvSpPr txBox="1"/>
          <p:nvPr userDrawn="1"/>
        </p:nvSpPr>
        <p:spPr>
          <a:xfrm>
            <a:off x="1429423" y="6325489"/>
            <a:ext cx="798982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0" dirty="0" smtClean="0">
                <a:solidFill>
                  <a:schemeClr val="bg1"/>
                </a:solidFill>
              </a:rPr>
              <a:t>Seamless</a:t>
            </a:r>
            <a:r>
              <a:rPr lang="en-US" sz="1100" b="1" dirty="0" smtClean="0">
                <a:solidFill>
                  <a:schemeClr val="bg1"/>
                </a:solidFill>
              </a:rPr>
              <a:t> care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73" name="TextBox 72"/>
          <p:cNvSpPr txBox="1"/>
          <p:nvPr userDrawn="1"/>
        </p:nvSpPr>
        <p:spPr>
          <a:xfrm>
            <a:off x="2488864" y="6245036"/>
            <a:ext cx="896888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0" dirty="0" smtClean="0">
                <a:solidFill>
                  <a:schemeClr val="bg1"/>
                </a:solidFill>
              </a:rPr>
              <a:t>Meeting </a:t>
            </a:r>
            <a:r>
              <a:rPr lang="en-US" sz="1100" b="1" dirty="0" smtClean="0">
                <a:solidFill>
                  <a:schemeClr val="bg1"/>
                </a:solidFill>
              </a:rPr>
              <a:t>national standards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77" name="TextBox 76"/>
          <p:cNvSpPr txBox="1"/>
          <p:nvPr userDrawn="1"/>
        </p:nvSpPr>
        <p:spPr>
          <a:xfrm>
            <a:off x="3594668" y="6318663"/>
            <a:ext cx="1064274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0" dirty="0" smtClean="0">
                <a:solidFill>
                  <a:schemeClr val="bg1"/>
                </a:solidFill>
              </a:rPr>
              <a:t>Continual</a:t>
            </a:r>
            <a:r>
              <a:rPr lang="en-US" sz="1100" b="0" baseline="0" dirty="0" smtClean="0">
                <a:solidFill>
                  <a:schemeClr val="bg1"/>
                </a:solidFill>
              </a:rPr>
              <a:t> </a:t>
            </a:r>
            <a:r>
              <a:rPr lang="en-US" sz="1100" b="1" baseline="0" dirty="0" smtClean="0">
                <a:solidFill>
                  <a:schemeClr val="bg1"/>
                </a:solidFill>
              </a:rPr>
              <a:t>improvement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78" name="TextBox 77"/>
          <p:cNvSpPr txBox="1"/>
          <p:nvPr userDrawn="1"/>
        </p:nvSpPr>
        <p:spPr>
          <a:xfrm>
            <a:off x="4785127" y="6318663"/>
            <a:ext cx="882240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0" dirty="0" smtClean="0">
                <a:solidFill>
                  <a:schemeClr val="bg1"/>
                </a:solidFill>
              </a:rPr>
              <a:t>Patient </a:t>
            </a:r>
            <a:r>
              <a:rPr lang="en-US" sz="1100" b="1" dirty="0" smtClean="0">
                <a:solidFill>
                  <a:schemeClr val="bg1"/>
                </a:solidFill>
              </a:rPr>
              <a:t>voice</a:t>
            </a:r>
            <a:endParaRPr lang="en-US" sz="1100" b="1" dirty="0">
              <a:solidFill>
                <a:schemeClr val="bg1"/>
              </a:solidFill>
            </a:endParaRPr>
          </a:p>
        </p:txBody>
      </p:sp>
      <p:pic>
        <p:nvPicPr>
          <p:cNvPr id="79" name="Picture 7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415" y="6120693"/>
            <a:ext cx="2021440" cy="75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951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Width Feature Image or Diagra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Boeing 12 column grid" hidden="1"/>
          <p:cNvGrpSpPr/>
          <p:nvPr userDrawn="1"/>
        </p:nvGrpSpPr>
        <p:grpSpPr>
          <a:xfrm>
            <a:off x="-1590" y="-6713"/>
            <a:ext cx="12192015" cy="6858000"/>
            <a:chOff x="-3" y="0"/>
            <a:chExt cx="9144011" cy="6858000"/>
          </a:xfrm>
        </p:grpSpPr>
        <p:sp>
          <p:nvSpPr>
            <p:cNvPr id="123" name="Freeform 2"/>
            <p:cNvSpPr>
              <a:spLocks/>
            </p:cNvSpPr>
            <p:nvPr/>
          </p:nvSpPr>
          <p:spPr bwMode="auto">
            <a:xfrm>
              <a:off x="467170" y="6638306"/>
              <a:ext cx="8497925" cy="1064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4"/>
                </a:cxn>
                <a:cxn ang="0">
                  <a:pos x="779" y="284"/>
                </a:cxn>
                <a:cxn ang="0">
                  <a:pos x="779" y="0"/>
                </a:cxn>
              </a:cxnLst>
              <a:rect l="0" t="0" r="r" b="b"/>
              <a:pathLst>
                <a:path w="779" h="284">
                  <a:moveTo>
                    <a:pt x="0" y="0"/>
                  </a:moveTo>
                  <a:lnTo>
                    <a:pt x="0" y="284"/>
                  </a:lnTo>
                  <a:lnTo>
                    <a:pt x="779" y="284"/>
                  </a:lnTo>
                  <a:lnTo>
                    <a:pt x="779" y="0"/>
                  </a:lnTo>
                </a:path>
              </a:pathLst>
            </a:cu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24" name="Straight Connector 123"/>
            <p:cNvCxnSpPr/>
            <p:nvPr/>
          </p:nvCxnSpPr>
          <p:spPr>
            <a:xfrm>
              <a:off x="0" y="2178281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0" y="2391170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6" name="Straight Connector 125"/>
            <p:cNvCxnSpPr/>
            <p:nvPr userDrawn="1"/>
          </p:nvCxnSpPr>
          <p:spPr>
            <a:xfrm>
              <a:off x="0" y="4463773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7" name="Straight Connector 126"/>
            <p:cNvCxnSpPr/>
            <p:nvPr userDrawn="1"/>
          </p:nvCxnSpPr>
          <p:spPr>
            <a:xfrm>
              <a:off x="0" y="4680061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8" name="Rectangle 127"/>
            <p:cNvSpPr/>
            <p:nvPr/>
          </p:nvSpPr>
          <p:spPr>
            <a:xfrm>
              <a:off x="465826" y="456356"/>
              <a:ext cx="8220974" cy="5944444"/>
            </a:xfrm>
            <a:prstGeom prst="rect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29" name="Straight Connector 128"/>
            <p:cNvCxnSpPr/>
            <p:nvPr/>
          </p:nvCxnSpPr>
          <p:spPr>
            <a:xfrm>
              <a:off x="-3" y="2284726"/>
              <a:ext cx="9143998" cy="0"/>
            </a:xfrm>
            <a:prstGeom prst="line">
              <a:avLst/>
            </a:prstGeom>
            <a:noFill/>
            <a:ln w="190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380" y="3429000"/>
              <a:ext cx="9143628" cy="7005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-3" y="4572000"/>
              <a:ext cx="9143998" cy="0"/>
            </a:xfrm>
            <a:prstGeom prst="line">
              <a:avLst/>
            </a:prstGeom>
            <a:noFill/>
            <a:ln w="190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4570813" y="0"/>
              <a:ext cx="0" cy="685800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133" name="Group 37"/>
            <p:cNvGrpSpPr/>
            <p:nvPr/>
          </p:nvGrpSpPr>
          <p:grpSpPr>
            <a:xfrm>
              <a:off x="1001322" y="0"/>
              <a:ext cx="7134890" cy="6858000"/>
              <a:chOff x="595620" y="0"/>
              <a:chExt cx="7935974" cy="5943600"/>
            </a:xfrm>
          </p:grpSpPr>
          <p:cxnSp>
            <p:nvCxnSpPr>
              <p:cNvPr id="151" name="Straight Connector 20"/>
              <p:cNvCxnSpPr/>
              <p:nvPr/>
            </p:nvCxnSpPr>
            <p:spPr>
              <a:xfrm>
                <a:off x="59562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2" name="Straight Connector 15"/>
              <p:cNvCxnSpPr/>
              <p:nvPr/>
            </p:nvCxnSpPr>
            <p:spPr>
              <a:xfrm>
                <a:off x="7663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>
                <a:off x="137305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>
                <a:off x="232110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>
                <a:off x="3703236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>
                <a:off x="44809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464452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>
                <a:off x="525702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>
                <a:off x="5420405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>
                <a:off x="6026204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1" name="Straight Connector 160"/>
              <p:cNvCxnSpPr/>
              <p:nvPr userDrawn="1"/>
            </p:nvCxnSpPr>
            <p:spPr>
              <a:xfrm>
                <a:off x="1542111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2" name="Straight Connector 161"/>
              <p:cNvCxnSpPr/>
              <p:nvPr userDrawn="1"/>
            </p:nvCxnSpPr>
            <p:spPr>
              <a:xfrm>
                <a:off x="213540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3" name="Straight Connector 162"/>
              <p:cNvCxnSpPr/>
              <p:nvPr userDrawn="1"/>
            </p:nvCxnSpPr>
            <p:spPr>
              <a:xfrm>
                <a:off x="309744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4" name="Straight Connector 163"/>
              <p:cNvCxnSpPr/>
              <p:nvPr userDrawn="1"/>
            </p:nvCxnSpPr>
            <p:spPr>
              <a:xfrm>
                <a:off x="2925808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5" name="Straight Connector 164"/>
              <p:cNvCxnSpPr/>
              <p:nvPr userDrawn="1"/>
            </p:nvCxnSpPr>
            <p:spPr>
              <a:xfrm>
                <a:off x="386735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6" name="Straight Connector 165"/>
              <p:cNvCxnSpPr/>
              <p:nvPr userDrawn="1"/>
            </p:nvCxnSpPr>
            <p:spPr>
              <a:xfrm>
                <a:off x="620417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7" name="Straight Connector 166"/>
              <p:cNvCxnSpPr/>
              <p:nvPr userDrawn="1"/>
            </p:nvCxnSpPr>
            <p:spPr>
              <a:xfrm>
                <a:off x="68118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8" name="Straight Connector 167"/>
              <p:cNvCxnSpPr/>
              <p:nvPr userDrawn="1"/>
            </p:nvCxnSpPr>
            <p:spPr>
              <a:xfrm>
                <a:off x="6977246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9" name="Straight Connector 168"/>
              <p:cNvCxnSpPr/>
              <p:nvPr userDrawn="1"/>
            </p:nvCxnSpPr>
            <p:spPr>
              <a:xfrm>
                <a:off x="758791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0" name="Straight Connector 169"/>
              <p:cNvCxnSpPr/>
              <p:nvPr userDrawn="1"/>
            </p:nvCxnSpPr>
            <p:spPr>
              <a:xfrm>
                <a:off x="7749645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1" name="Straight Connector 170"/>
              <p:cNvCxnSpPr/>
              <p:nvPr userDrawn="1"/>
            </p:nvCxnSpPr>
            <p:spPr>
              <a:xfrm>
                <a:off x="836603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2" name="Straight Connector 171"/>
              <p:cNvCxnSpPr/>
              <p:nvPr userDrawn="1"/>
            </p:nvCxnSpPr>
            <p:spPr>
              <a:xfrm>
                <a:off x="8531594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34" name="Freeform 133"/>
            <p:cNvSpPr/>
            <p:nvPr/>
          </p:nvSpPr>
          <p:spPr>
            <a:xfrm>
              <a:off x="6417955" y="467138"/>
              <a:ext cx="2268894" cy="138287"/>
            </a:xfrm>
            <a:custGeom>
              <a:avLst/>
              <a:gdLst>
                <a:gd name="connsiteX0" fmla="*/ 1971675 w 1971675"/>
                <a:gd name="connsiteY0" fmla="*/ 0 h 152400"/>
                <a:gd name="connsiteX1" fmla="*/ 1971675 w 1971675"/>
                <a:gd name="connsiteY1" fmla="*/ 142875 h 152400"/>
                <a:gd name="connsiteX2" fmla="*/ 0 w 1971675"/>
                <a:gd name="connsiteY2" fmla="*/ 152400 h 152400"/>
                <a:gd name="connsiteX0" fmla="*/ 1971675 w 1971675"/>
                <a:gd name="connsiteY0" fmla="*/ 0 h 144517"/>
                <a:gd name="connsiteX1" fmla="*/ 1971675 w 1971675"/>
                <a:gd name="connsiteY1" fmla="*/ 142875 h 144517"/>
                <a:gd name="connsiteX2" fmla="*/ 0 w 1971675"/>
                <a:gd name="connsiteY2" fmla="*/ 144517 h 144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1675" h="144517">
                  <a:moveTo>
                    <a:pt x="1971675" y="0"/>
                  </a:moveTo>
                  <a:lnTo>
                    <a:pt x="1971675" y="142875"/>
                  </a:lnTo>
                  <a:lnTo>
                    <a:pt x="0" y="144517"/>
                  </a:lnTo>
                </a:path>
              </a:pathLst>
            </a:cu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35" name="Straight Connector 134"/>
            <p:cNvCxnSpPr/>
            <p:nvPr userDrawn="1"/>
          </p:nvCxnSpPr>
          <p:spPr>
            <a:xfrm>
              <a:off x="0" y="759628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 userDrawn="1"/>
          </p:nvCxnSpPr>
          <p:spPr>
            <a:xfrm>
              <a:off x="0" y="1520764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 userDrawn="1"/>
          </p:nvCxnSpPr>
          <p:spPr>
            <a:xfrm>
              <a:off x="0" y="3047137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 userDrawn="1"/>
          </p:nvCxnSpPr>
          <p:spPr>
            <a:xfrm>
              <a:off x="0" y="380827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 userDrawn="1"/>
          </p:nvCxnSpPr>
          <p:spPr>
            <a:xfrm>
              <a:off x="0" y="533766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 userDrawn="1"/>
          </p:nvCxnSpPr>
          <p:spPr>
            <a:xfrm>
              <a:off x="0" y="6098799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 userDrawn="1"/>
          </p:nvCxnSpPr>
          <p:spPr>
            <a:xfrm>
              <a:off x="8980098" y="759628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 userDrawn="1"/>
          </p:nvCxnSpPr>
          <p:spPr>
            <a:xfrm>
              <a:off x="8980098" y="1520764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 userDrawn="1"/>
          </p:nvCxnSpPr>
          <p:spPr>
            <a:xfrm>
              <a:off x="8980098" y="3047137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 userDrawn="1"/>
          </p:nvCxnSpPr>
          <p:spPr>
            <a:xfrm>
              <a:off x="8980098" y="380827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 userDrawn="1"/>
          </p:nvCxnSpPr>
          <p:spPr>
            <a:xfrm>
              <a:off x="8980098" y="533766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 userDrawn="1"/>
          </p:nvCxnSpPr>
          <p:spPr>
            <a:xfrm>
              <a:off x="8980098" y="6098799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 userDrawn="1"/>
          </p:nvCxnSpPr>
          <p:spPr>
            <a:xfrm flipH="1">
              <a:off x="7418717" y="4572000"/>
              <a:ext cx="1725283" cy="2286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 userDrawn="1"/>
          </p:nvCxnSpPr>
          <p:spPr>
            <a:xfrm flipH="1">
              <a:off x="5693434" y="2277373"/>
              <a:ext cx="3450568" cy="4572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 userDrawn="1"/>
          </p:nvCxnSpPr>
          <p:spPr>
            <a:xfrm flipH="1">
              <a:off x="6556076" y="3429000"/>
              <a:ext cx="2587926" cy="3429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 userDrawn="1"/>
          </p:nvCxnSpPr>
          <p:spPr>
            <a:xfrm>
              <a:off x="0" y="1097208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68" name="Title 1"/>
          <p:cNvSpPr>
            <a:spLocks noGrp="1"/>
          </p:cNvSpPr>
          <p:nvPr>
            <p:ph type="title" hasCustomPrompt="1"/>
          </p:nvPr>
        </p:nvSpPr>
        <p:spPr>
          <a:xfrm>
            <a:off x="433504" y="292"/>
            <a:ext cx="8576190" cy="381600"/>
          </a:xfrm>
        </p:spPr>
        <p:txBody>
          <a:bodyPr anchor="b">
            <a:normAutofit/>
          </a:bodyPr>
          <a:lstStyle>
            <a:lvl1pPr>
              <a:defRPr sz="14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76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5784" y="820666"/>
            <a:ext cx="12184624" cy="5316677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433386" y="5812248"/>
            <a:ext cx="5085137" cy="326119"/>
          </a:xfrm>
          <a:solidFill>
            <a:srgbClr val="630D2E"/>
          </a:solidFill>
        </p:spPr>
        <p:txBody>
          <a:bodyPr anchor="b">
            <a:normAutofit/>
          </a:bodyPr>
          <a:lstStyle>
            <a:lvl1pPr marL="0" indent="0">
              <a:lnSpc>
                <a:spcPts val="1300"/>
              </a:lnSpc>
              <a:buFontTx/>
              <a:buNone/>
              <a:defRPr sz="1200" i="1">
                <a:solidFill>
                  <a:schemeClr val="bg1"/>
                </a:solidFill>
              </a:defRPr>
            </a:lvl1pPr>
          </a:lstStyle>
          <a:p>
            <a:pPr marL="227013" marR="0" lvl="0" indent="-227013" algn="l" defTabSz="820738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insert caption text</a:t>
            </a:r>
            <a:endParaRPr lang="en-US" dirty="0"/>
          </a:p>
        </p:txBody>
      </p:sp>
      <p:sp>
        <p:nvSpPr>
          <p:cNvPr id="58" name="Date Placeholder 1"/>
          <p:cNvSpPr>
            <a:spLocks noGrp="1"/>
          </p:cNvSpPr>
          <p:nvPr>
            <p:ph type="dt" sz="half" idx="2"/>
          </p:nvPr>
        </p:nvSpPr>
        <p:spPr>
          <a:xfrm>
            <a:off x="12009643" y="6793167"/>
            <a:ext cx="183403" cy="735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8BC0572A-B4F5-2A4E-AA83-BDE4EB7230CD}" type="datetimeFigureOut">
              <a:rPr lang="en-US" smtClean="0"/>
              <a:pPr/>
              <a:t>2/1/2019</a:t>
            </a:fld>
            <a:endParaRPr lang="en-US" dirty="0"/>
          </a:p>
        </p:txBody>
      </p:sp>
      <p:pic>
        <p:nvPicPr>
          <p:cNvPr id="69" name="Picture 6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3098"/>
            <a:ext cx="12192000" cy="743712"/>
          </a:xfrm>
          <a:prstGeom prst="rect">
            <a:avLst/>
          </a:prstGeom>
        </p:spPr>
      </p:pic>
      <p:sp>
        <p:nvSpPr>
          <p:cNvPr id="70" name="TextBox 69"/>
          <p:cNvSpPr txBox="1"/>
          <p:nvPr userDrawn="1"/>
        </p:nvSpPr>
        <p:spPr>
          <a:xfrm>
            <a:off x="303525" y="6325489"/>
            <a:ext cx="798982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1" dirty="0" smtClean="0">
                <a:solidFill>
                  <a:schemeClr val="bg1"/>
                </a:solidFill>
              </a:rPr>
              <a:t>Equity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br>
              <a:rPr lang="en-US" sz="1100" dirty="0" smtClean="0">
                <a:solidFill>
                  <a:schemeClr val="bg1"/>
                </a:solidFill>
              </a:rPr>
            </a:br>
            <a:r>
              <a:rPr lang="en-US" sz="1100" dirty="0" smtClean="0">
                <a:solidFill>
                  <a:schemeClr val="bg1"/>
                </a:solidFill>
              </a:rPr>
              <a:t>of access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71" name="TextBox 70"/>
          <p:cNvSpPr txBox="1"/>
          <p:nvPr userDrawn="1"/>
        </p:nvSpPr>
        <p:spPr>
          <a:xfrm>
            <a:off x="1429423" y="6325489"/>
            <a:ext cx="798982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0" dirty="0" smtClean="0">
                <a:solidFill>
                  <a:schemeClr val="bg1"/>
                </a:solidFill>
              </a:rPr>
              <a:t>Seamless</a:t>
            </a:r>
            <a:r>
              <a:rPr lang="en-US" sz="1100" b="1" dirty="0" smtClean="0">
                <a:solidFill>
                  <a:schemeClr val="bg1"/>
                </a:solidFill>
              </a:rPr>
              <a:t> care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72" name="TextBox 71"/>
          <p:cNvSpPr txBox="1"/>
          <p:nvPr userDrawn="1"/>
        </p:nvSpPr>
        <p:spPr>
          <a:xfrm>
            <a:off x="2488864" y="6245036"/>
            <a:ext cx="896888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0" dirty="0" smtClean="0">
                <a:solidFill>
                  <a:schemeClr val="bg1"/>
                </a:solidFill>
              </a:rPr>
              <a:t>Meeting </a:t>
            </a:r>
            <a:r>
              <a:rPr lang="en-US" sz="1100" b="1" dirty="0" smtClean="0">
                <a:solidFill>
                  <a:schemeClr val="bg1"/>
                </a:solidFill>
              </a:rPr>
              <a:t>national standards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73" name="TextBox 72"/>
          <p:cNvSpPr txBox="1"/>
          <p:nvPr userDrawn="1"/>
        </p:nvSpPr>
        <p:spPr>
          <a:xfrm>
            <a:off x="3594668" y="6318663"/>
            <a:ext cx="1064274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0" dirty="0" smtClean="0">
                <a:solidFill>
                  <a:schemeClr val="bg1"/>
                </a:solidFill>
              </a:rPr>
              <a:t>Continual</a:t>
            </a:r>
            <a:r>
              <a:rPr lang="en-US" sz="1100" b="0" baseline="0" dirty="0" smtClean="0">
                <a:solidFill>
                  <a:schemeClr val="bg1"/>
                </a:solidFill>
              </a:rPr>
              <a:t> </a:t>
            </a:r>
            <a:r>
              <a:rPr lang="en-US" sz="1100" b="1" baseline="0" dirty="0" smtClean="0">
                <a:solidFill>
                  <a:schemeClr val="bg1"/>
                </a:solidFill>
              </a:rPr>
              <a:t>improvement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74" name="TextBox 73"/>
          <p:cNvSpPr txBox="1"/>
          <p:nvPr userDrawn="1"/>
        </p:nvSpPr>
        <p:spPr>
          <a:xfrm>
            <a:off x="4785127" y="6318663"/>
            <a:ext cx="882240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0" dirty="0" smtClean="0">
                <a:solidFill>
                  <a:schemeClr val="bg1"/>
                </a:solidFill>
              </a:rPr>
              <a:t>Patient </a:t>
            </a:r>
            <a:r>
              <a:rPr lang="en-US" sz="1100" b="1" dirty="0" smtClean="0">
                <a:solidFill>
                  <a:schemeClr val="bg1"/>
                </a:solidFill>
              </a:rPr>
              <a:t>voice</a:t>
            </a:r>
            <a:endParaRPr lang="en-US" sz="1100" b="1" dirty="0">
              <a:solidFill>
                <a:schemeClr val="bg1"/>
              </a:solidFill>
            </a:endParaRPr>
          </a:p>
        </p:txBody>
      </p:sp>
      <p:pic>
        <p:nvPicPr>
          <p:cNvPr id="75" name="Picture 7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415" y="6120693"/>
            <a:ext cx="2021440" cy="75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7389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Boeing 12 column grid" hidden="1"/>
          <p:cNvGrpSpPr/>
          <p:nvPr userDrawn="1"/>
        </p:nvGrpSpPr>
        <p:grpSpPr>
          <a:xfrm>
            <a:off x="-1590" y="-6713"/>
            <a:ext cx="12192015" cy="6858000"/>
            <a:chOff x="-3" y="0"/>
            <a:chExt cx="9144011" cy="6858000"/>
          </a:xfrm>
        </p:grpSpPr>
        <p:sp>
          <p:nvSpPr>
            <p:cNvPr id="123" name="Freeform 2"/>
            <p:cNvSpPr>
              <a:spLocks/>
            </p:cNvSpPr>
            <p:nvPr/>
          </p:nvSpPr>
          <p:spPr bwMode="auto">
            <a:xfrm>
              <a:off x="467170" y="6638306"/>
              <a:ext cx="8497925" cy="1064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4"/>
                </a:cxn>
                <a:cxn ang="0">
                  <a:pos x="779" y="284"/>
                </a:cxn>
                <a:cxn ang="0">
                  <a:pos x="779" y="0"/>
                </a:cxn>
              </a:cxnLst>
              <a:rect l="0" t="0" r="r" b="b"/>
              <a:pathLst>
                <a:path w="779" h="284">
                  <a:moveTo>
                    <a:pt x="0" y="0"/>
                  </a:moveTo>
                  <a:lnTo>
                    <a:pt x="0" y="284"/>
                  </a:lnTo>
                  <a:lnTo>
                    <a:pt x="779" y="284"/>
                  </a:lnTo>
                  <a:lnTo>
                    <a:pt x="779" y="0"/>
                  </a:lnTo>
                </a:path>
              </a:pathLst>
            </a:cu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FFFFFF"/>
                </a:solidFill>
                <a:latin typeface="Arial"/>
              </a:endParaRPr>
            </a:p>
          </p:txBody>
        </p:sp>
        <p:cxnSp>
          <p:nvCxnSpPr>
            <p:cNvPr id="124" name="Straight Connector 123"/>
            <p:cNvCxnSpPr/>
            <p:nvPr/>
          </p:nvCxnSpPr>
          <p:spPr>
            <a:xfrm>
              <a:off x="0" y="2178281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0" y="2391170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6" name="Straight Connector 125"/>
            <p:cNvCxnSpPr/>
            <p:nvPr userDrawn="1"/>
          </p:nvCxnSpPr>
          <p:spPr>
            <a:xfrm>
              <a:off x="0" y="4463773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7" name="Straight Connector 126"/>
            <p:cNvCxnSpPr/>
            <p:nvPr userDrawn="1"/>
          </p:nvCxnSpPr>
          <p:spPr>
            <a:xfrm>
              <a:off x="0" y="4680061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8" name="Rectangle 127"/>
            <p:cNvSpPr/>
            <p:nvPr/>
          </p:nvSpPr>
          <p:spPr>
            <a:xfrm>
              <a:off x="465826" y="456356"/>
              <a:ext cx="8220974" cy="5944444"/>
            </a:xfrm>
            <a:prstGeom prst="rect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Arial"/>
              </a:endParaRPr>
            </a:p>
          </p:txBody>
        </p:sp>
        <p:cxnSp>
          <p:nvCxnSpPr>
            <p:cNvPr id="129" name="Straight Connector 128"/>
            <p:cNvCxnSpPr/>
            <p:nvPr/>
          </p:nvCxnSpPr>
          <p:spPr>
            <a:xfrm>
              <a:off x="-3" y="2284726"/>
              <a:ext cx="9143998" cy="0"/>
            </a:xfrm>
            <a:prstGeom prst="line">
              <a:avLst/>
            </a:prstGeom>
            <a:noFill/>
            <a:ln w="190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380" y="3429000"/>
              <a:ext cx="9143628" cy="7005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-3" y="4572000"/>
              <a:ext cx="9143998" cy="0"/>
            </a:xfrm>
            <a:prstGeom prst="line">
              <a:avLst/>
            </a:prstGeom>
            <a:noFill/>
            <a:ln w="190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4570813" y="0"/>
              <a:ext cx="0" cy="685800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133" name="Group 37"/>
            <p:cNvGrpSpPr/>
            <p:nvPr/>
          </p:nvGrpSpPr>
          <p:grpSpPr>
            <a:xfrm>
              <a:off x="1001322" y="0"/>
              <a:ext cx="7134890" cy="6858000"/>
              <a:chOff x="595620" y="0"/>
              <a:chExt cx="7935974" cy="5943600"/>
            </a:xfrm>
          </p:grpSpPr>
          <p:cxnSp>
            <p:nvCxnSpPr>
              <p:cNvPr id="151" name="Straight Connector 20"/>
              <p:cNvCxnSpPr/>
              <p:nvPr/>
            </p:nvCxnSpPr>
            <p:spPr>
              <a:xfrm>
                <a:off x="59562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2" name="Straight Connector 15"/>
              <p:cNvCxnSpPr/>
              <p:nvPr/>
            </p:nvCxnSpPr>
            <p:spPr>
              <a:xfrm>
                <a:off x="7663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>
                <a:off x="137305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>
                <a:off x="232110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>
                <a:off x="3703236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>
                <a:off x="44809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464452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>
                <a:off x="525702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>
                <a:off x="5420405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>
                <a:off x="6026204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1" name="Straight Connector 160"/>
              <p:cNvCxnSpPr/>
              <p:nvPr userDrawn="1"/>
            </p:nvCxnSpPr>
            <p:spPr>
              <a:xfrm>
                <a:off x="1542111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2" name="Straight Connector 161"/>
              <p:cNvCxnSpPr/>
              <p:nvPr userDrawn="1"/>
            </p:nvCxnSpPr>
            <p:spPr>
              <a:xfrm>
                <a:off x="213540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3" name="Straight Connector 162"/>
              <p:cNvCxnSpPr/>
              <p:nvPr userDrawn="1"/>
            </p:nvCxnSpPr>
            <p:spPr>
              <a:xfrm>
                <a:off x="309744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4" name="Straight Connector 163"/>
              <p:cNvCxnSpPr/>
              <p:nvPr userDrawn="1"/>
            </p:nvCxnSpPr>
            <p:spPr>
              <a:xfrm>
                <a:off x="2925808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5" name="Straight Connector 164"/>
              <p:cNvCxnSpPr/>
              <p:nvPr userDrawn="1"/>
            </p:nvCxnSpPr>
            <p:spPr>
              <a:xfrm>
                <a:off x="386735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6" name="Straight Connector 165"/>
              <p:cNvCxnSpPr/>
              <p:nvPr userDrawn="1"/>
            </p:nvCxnSpPr>
            <p:spPr>
              <a:xfrm>
                <a:off x="620417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7" name="Straight Connector 166"/>
              <p:cNvCxnSpPr/>
              <p:nvPr userDrawn="1"/>
            </p:nvCxnSpPr>
            <p:spPr>
              <a:xfrm>
                <a:off x="68118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8" name="Straight Connector 167"/>
              <p:cNvCxnSpPr/>
              <p:nvPr userDrawn="1"/>
            </p:nvCxnSpPr>
            <p:spPr>
              <a:xfrm>
                <a:off x="6977246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9" name="Straight Connector 168"/>
              <p:cNvCxnSpPr/>
              <p:nvPr userDrawn="1"/>
            </p:nvCxnSpPr>
            <p:spPr>
              <a:xfrm>
                <a:off x="758791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0" name="Straight Connector 169"/>
              <p:cNvCxnSpPr/>
              <p:nvPr userDrawn="1"/>
            </p:nvCxnSpPr>
            <p:spPr>
              <a:xfrm>
                <a:off x="7749645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1" name="Straight Connector 170"/>
              <p:cNvCxnSpPr/>
              <p:nvPr userDrawn="1"/>
            </p:nvCxnSpPr>
            <p:spPr>
              <a:xfrm>
                <a:off x="836603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2" name="Straight Connector 171"/>
              <p:cNvCxnSpPr/>
              <p:nvPr userDrawn="1"/>
            </p:nvCxnSpPr>
            <p:spPr>
              <a:xfrm>
                <a:off x="8531594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34" name="Freeform 133"/>
            <p:cNvSpPr/>
            <p:nvPr/>
          </p:nvSpPr>
          <p:spPr>
            <a:xfrm>
              <a:off x="6417955" y="467138"/>
              <a:ext cx="2268894" cy="138287"/>
            </a:xfrm>
            <a:custGeom>
              <a:avLst/>
              <a:gdLst>
                <a:gd name="connsiteX0" fmla="*/ 1971675 w 1971675"/>
                <a:gd name="connsiteY0" fmla="*/ 0 h 152400"/>
                <a:gd name="connsiteX1" fmla="*/ 1971675 w 1971675"/>
                <a:gd name="connsiteY1" fmla="*/ 142875 h 152400"/>
                <a:gd name="connsiteX2" fmla="*/ 0 w 1971675"/>
                <a:gd name="connsiteY2" fmla="*/ 152400 h 152400"/>
                <a:gd name="connsiteX0" fmla="*/ 1971675 w 1971675"/>
                <a:gd name="connsiteY0" fmla="*/ 0 h 144517"/>
                <a:gd name="connsiteX1" fmla="*/ 1971675 w 1971675"/>
                <a:gd name="connsiteY1" fmla="*/ 142875 h 144517"/>
                <a:gd name="connsiteX2" fmla="*/ 0 w 1971675"/>
                <a:gd name="connsiteY2" fmla="*/ 144517 h 144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1675" h="144517">
                  <a:moveTo>
                    <a:pt x="1971675" y="0"/>
                  </a:moveTo>
                  <a:lnTo>
                    <a:pt x="1971675" y="142875"/>
                  </a:lnTo>
                  <a:lnTo>
                    <a:pt x="0" y="144517"/>
                  </a:lnTo>
                </a:path>
              </a:pathLst>
            </a:cu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Arial"/>
              </a:endParaRPr>
            </a:p>
          </p:txBody>
        </p:sp>
        <p:cxnSp>
          <p:nvCxnSpPr>
            <p:cNvPr id="135" name="Straight Connector 134"/>
            <p:cNvCxnSpPr/>
            <p:nvPr userDrawn="1"/>
          </p:nvCxnSpPr>
          <p:spPr>
            <a:xfrm>
              <a:off x="0" y="759628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 userDrawn="1"/>
          </p:nvCxnSpPr>
          <p:spPr>
            <a:xfrm>
              <a:off x="0" y="1520764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 userDrawn="1"/>
          </p:nvCxnSpPr>
          <p:spPr>
            <a:xfrm>
              <a:off x="0" y="3047137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 userDrawn="1"/>
          </p:nvCxnSpPr>
          <p:spPr>
            <a:xfrm>
              <a:off x="0" y="380827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 userDrawn="1"/>
          </p:nvCxnSpPr>
          <p:spPr>
            <a:xfrm>
              <a:off x="0" y="533766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 userDrawn="1"/>
          </p:nvCxnSpPr>
          <p:spPr>
            <a:xfrm>
              <a:off x="0" y="6098799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 userDrawn="1"/>
          </p:nvCxnSpPr>
          <p:spPr>
            <a:xfrm>
              <a:off x="8980098" y="759628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 userDrawn="1"/>
          </p:nvCxnSpPr>
          <p:spPr>
            <a:xfrm>
              <a:off x="8980098" y="1520764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 userDrawn="1"/>
          </p:nvCxnSpPr>
          <p:spPr>
            <a:xfrm>
              <a:off x="8980098" y="3047137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 userDrawn="1"/>
          </p:nvCxnSpPr>
          <p:spPr>
            <a:xfrm>
              <a:off x="8980098" y="380827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 userDrawn="1"/>
          </p:nvCxnSpPr>
          <p:spPr>
            <a:xfrm>
              <a:off x="8980098" y="533766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 userDrawn="1"/>
          </p:nvCxnSpPr>
          <p:spPr>
            <a:xfrm>
              <a:off x="8980098" y="6098799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 userDrawn="1"/>
          </p:nvCxnSpPr>
          <p:spPr>
            <a:xfrm flipH="1">
              <a:off x="7418717" y="4572000"/>
              <a:ext cx="1725283" cy="2286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 userDrawn="1"/>
          </p:nvCxnSpPr>
          <p:spPr>
            <a:xfrm flipH="1">
              <a:off x="5693434" y="2277373"/>
              <a:ext cx="3450568" cy="4572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 userDrawn="1"/>
          </p:nvCxnSpPr>
          <p:spPr>
            <a:xfrm flipH="1">
              <a:off x="6556076" y="3429000"/>
              <a:ext cx="2587926" cy="3429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 userDrawn="1"/>
          </p:nvCxnSpPr>
          <p:spPr>
            <a:xfrm>
              <a:off x="0" y="1097208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430410" y="4118994"/>
            <a:ext cx="9682171" cy="860581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ts val="6300"/>
              </a:lnSpc>
              <a:defRPr sz="5100" b="1" kern="1200" spc="-25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2" hasCustomPrompt="1"/>
          </p:nvPr>
        </p:nvSpPr>
        <p:spPr>
          <a:xfrm>
            <a:off x="441325" y="5004995"/>
            <a:ext cx="9671256" cy="523875"/>
          </a:xfrm>
        </p:spPr>
        <p:txBody>
          <a:bodyPr/>
          <a:lstStyle>
            <a:lvl1pPr marL="0" indent="0">
              <a:buFontTx/>
              <a:buNone/>
              <a:defRPr b="1" kern="1200" spc="-20" baseline="0">
                <a:solidFill>
                  <a:schemeClr val="accent6"/>
                </a:solidFill>
              </a:defRPr>
            </a:lvl1pPr>
          </a:lstStyle>
          <a:p>
            <a:pPr marL="227013" marR="0" lvl="0" indent="-227013" algn="l" defTabSz="820738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3"/>
          </p:nvPr>
        </p:nvSpPr>
        <p:spPr>
          <a:xfrm>
            <a:off x="472480" y="5733256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0261AF-D39F-EC42-8AAA-179F004E1E0F}" type="datetime4">
              <a:rPr lang="en-GB" smtClean="0">
                <a:solidFill>
                  <a:srgbClr val="FFFFFF"/>
                </a:solidFill>
              </a:rPr>
              <a:pPr/>
              <a:t>01 February 2019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1090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 Column Wide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Boeing 12 column grid" hidden="1"/>
          <p:cNvGrpSpPr/>
          <p:nvPr userDrawn="1"/>
        </p:nvGrpSpPr>
        <p:grpSpPr>
          <a:xfrm>
            <a:off x="-1590" y="-6713"/>
            <a:ext cx="12192015" cy="6858000"/>
            <a:chOff x="-3" y="0"/>
            <a:chExt cx="9144011" cy="6858000"/>
          </a:xfrm>
        </p:grpSpPr>
        <p:sp>
          <p:nvSpPr>
            <p:cNvPr id="123" name="Freeform 2"/>
            <p:cNvSpPr>
              <a:spLocks/>
            </p:cNvSpPr>
            <p:nvPr/>
          </p:nvSpPr>
          <p:spPr bwMode="auto">
            <a:xfrm>
              <a:off x="467170" y="6638306"/>
              <a:ext cx="8497925" cy="1064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4"/>
                </a:cxn>
                <a:cxn ang="0">
                  <a:pos x="779" y="284"/>
                </a:cxn>
                <a:cxn ang="0">
                  <a:pos x="779" y="0"/>
                </a:cxn>
              </a:cxnLst>
              <a:rect l="0" t="0" r="r" b="b"/>
              <a:pathLst>
                <a:path w="779" h="284">
                  <a:moveTo>
                    <a:pt x="0" y="0"/>
                  </a:moveTo>
                  <a:lnTo>
                    <a:pt x="0" y="284"/>
                  </a:lnTo>
                  <a:lnTo>
                    <a:pt x="779" y="284"/>
                  </a:lnTo>
                  <a:lnTo>
                    <a:pt x="779" y="0"/>
                  </a:lnTo>
                </a:path>
              </a:pathLst>
            </a:cu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FFFFFF"/>
                </a:solidFill>
                <a:latin typeface="Arial"/>
              </a:endParaRPr>
            </a:p>
          </p:txBody>
        </p:sp>
        <p:cxnSp>
          <p:nvCxnSpPr>
            <p:cNvPr id="124" name="Straight Connector 123"/>
            <p:cNvCxnSpPr/>
            <p:nvPr/>
          </p:nvCxnSpPr>
          <p:spPr>
            <a:xfrm>
              <a:off x="0" y="2178281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0" y="2391170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6" name="Straight Connector 125"/>
            <p:cNvCxnSpPr/>
            <p:nvPr userDrawn="1"/>
          </p:nvCxnSpPr>
          <p:spPr>
            <a:xfrm>
              <a:off x="0" y="4463773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7" name="Straight Connector 126"/>
            <p:cNvCxnSpPr/>
            <p:nvPr userDrawn="1"/>
          </p:nvCxnSpPr>
          <p:spPr>
            <a:xfrm>
              <a:off x="0" y="4680061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8" name="Rectangle 127"/>
            <p:cNvSpPr/>
            <p:nvPr/>
          </p:nvSpPr>
          <p:spPr>
            <a:xfrm>
              <a:off x="465826" y="456356"/>
              <a:ext cx="8220974" cy="5944444"/>
            </a:xfrm>
            <a:prstGeom prst="rect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Arial"/>
              </a:endParaRPr>
            </a:p>
          </p:txBody>
        </p:sp>
        <p:cxnSp>
          <p:nvCxnSpPr>
            <p:cNvPr id="129" name="Straight Connector 128"/>
            <p:cNvCxnSpPr/>
            <p:nvPr/>
          </p:nvCxnSpPr>
          <p:spPr>
            <a:xfrm>
              <a:off x="-3" y="2284726"/>
              <a:ext cx="9143998" cy="0"/>
            </a:xfrm>
            <a:prstGeom prst="line">
              <a:avLst/>
            </a:prstGeom>
            <a:noFill/>
            <a:ln w="190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380" y="3429000"/>
              <a:ext cx="9143628" cy="7005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-3" y="4572000"/>
              <a:ext cx="9143998" cy="0"/>
            </a:xfrm>
            <a:prstGeom prst="line">
              <a:avLst/>
            </a:prstGeom>
            <a:noFill/>
            <a:ln w="190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4570813" y="0"/>
              <a:ext cx="0" cy="685800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133" name="Group 37"/>
            <p:cNvGrpSpPr/>
            <p:nvPr/>
          </p:nvGrpSpPr>
          <p:grpSpPr>
            <a:xfrm>
              <a:off x="1001322" y="0"/>
              <a:ext cx="7134890" cy="6858000"/>
              <a:chOff x="595620" y="0"/>
              <a:chExt cx="7935974" cy="5943600"/>
            </a:xfrm>
          </p:grpSpPr>
          <p:cxnSp>
            <p:nvCxnSpPr>
              <p:cNvPr id="151" name="Straight Connector 20"/>
              <p:cNvCxnSpPr/>
              <p:nvPr/>
            </p:nvCxnSpPr>
            <p:spPr>
              <a:xfrm>
                <a:off x="59562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2" name="Straight Connector 15"/>
              <p:cNvCxnSpPr/>
              <p:nvPr/>
            </p:nvCxnSpPr>
            <p:spPr>
              <a:xfrm>
                <a:off x="7663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>
                <a:off x="137305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>
                <a:off x="232110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>
                <a:off x="3703236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>
                <a:off x="44809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464452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>
                <a:off x="525702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>
                <a:off x="5420405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>
                <a:off x="6026204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1" name="Straight Connector 160"/>
              <p:cNvCxnSpPr/>
              <p:nvPr userDrawn="1"/>
            </p:nvCxnSpPr>
            <p:spPr>
              <a:xfrm>
                <a:off x="1542111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2" name="Straight Connector 161"/>
              <p:cNvCxnSpPr/>
              <p:nvPr userDrawn="1"/>
            </p:nvCxnSpPr>
            <p:spPr>
              <a:xfrm>
                <a:off x="213540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3" name="Straight Connector 162"/>
              <p:cNvCxnSpPr/>
              <p:nvPr userDrawn="1"/>
            </p:nvCxnSpPr>
            <p:spPr>
              <a:xfrm>
                <a:off x="309744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4" name="Straight Connector 163"/>
              <p:cNvCxnSpPr/>
              <p:nvPr userDrawn="1"/>
            </p:nvCxnSpPr>
            <p:spPr>
              <a:xfrm>
                <a:off x="2925808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5" name="Straight Connector 164"/>
              <p:cNvCxnSpPr/>
              <p:nvPr userDrawn="1"/>
            </p:nvCxnSpPr>
            <p:spPr>
              <a:xfrm>
                <a:off x="386735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6" name="Straight Connector 165"/>
              <p:cNvCxnSpPr/>
              <p:nvPr userDrawn="1"/>
            </p:nvCxnSpPr>
            <p:spPr>
              <a:xfrm>
                <a:off x="620417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7" name="Straight Connector 166"/>
              <p:cNvCxnSpPr/>
              <p:nvPr userDrawn="1"/>
            </p:nvCxnSpPr>
            <p:spPr>
              <a:xfrm>
                <a:off x="68118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8" name="Straight Connector 167"/>
              <p:cNvCxnSpPr/>
              <p:nvPr userDrawn="1"/>
            </p:nvCxnSpPr>
            <p:spPr>
              <a:xfrm>
                <a:off x="6977246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9" name="Straight Connector 168"/>
              <p:cNvCxnSpPr/>
              <p:nvPr userDrawn="1"/>
            </p:nvCxnSpPr>
            <p:spPr>
              <a:xfrm>
                <a:off x="758791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0" name="Straight Connector 169"/>
              <p:cNvCxnSpPr/>
              <p:nvPr userDrawn="1"/>
            </p:nvCxnSpPr>
            <p:spPr>
              <a:xfrm>
                <a:off x="7749645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1" name="Straight Connector 170"/>
              <p:cNvCxnSpPr/>
              <p:nvPr userDrawn="1"/>
            </p:nvCxnSpPr>
            <p:spPr>
              <a:xfrm>
                <a:off x="836603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2" name="Straight Connector 171"/>
              <p:cNvCxnSpPr/>
              <p:nvPr userDrawn="1"/>
            </p:nvCxnSpPr>
            <p:spPr>
              <a:xfrm>
                <a:off x="8531594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34" name="Freeform 133"/>
            <p:cNvSpPr/>
            <p:nvPr/>
          </p:nvSpPr>
          <p:spPr>
            <a:xfrm>
              <a:off x="6417955" y="467138"/>
              <a:ext cx="2268894" cy="138287"/>
            </a:xfrm>
            <a:custGeom>
              <a:avLst/>
              <a:gdLst>
                <a:gd name="connsiteX0" fmla="*/ 1971675 w 1971675"/>
                <a:gd name="connsiteY0" fmla="*/ 0 h 152400"/>
                <a:gd name="connsiteX1" fmla="*/ 1971675 w 1971675"/>
                <a:gd name="connsiteY1" fmla="*/ 142875 h 152400"/>
                <a:gd name="connsiteX2" fmla="*/ 0 w 1971675"/>
                <a:gd name="connsiteY2" fmla="*/ 152400 h 152400"/>
                <a:gd name="connsiteX0" fmla="*/ 1971675 w 1971675"/>
                <a:gd name="connsiteY0" fmla="*/ 0 h 144517"/>
                <a:gd name="connsiteX1" fmla="*/ 1971675 w 1971675"/>
                <a:gd name="connsiteY1" fmla="*/ 142875 h 144517"/>
                <a:gd name="connsiteX2" fmla="*/ 0 w 1971675"/>
                <a:gd name="connsiteY2" fmla="*/ 144517 h 144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1675" h="144517">
                  <a:moveTo>
                    <a:pt x="1971675" y="0"/>
                  </a:moveTo>
                  <a:lnTo>
                    <a:pt x="1971675" y="142875"/>
                  </a:lnTo>
                  <a:lnTo>
                    <a:pt x="0" y="144517"/>
                  </a:lnTo>
                </a:path>
              </a:pathLst>
            </a:cu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Arial"/>
              </a:endParaRPr>
            </a:p>
          </p:txBody>
        </p:sp>
        <p:cxnSp>
          <p:nvCxnSpPr>
            <p:cNvPr id="135" name="Straight Connector 134"/>
            <p:cNvCxnSpPr/>
            <p:nvPr userDrawn="1"/>
          </p:nvCxnSpPr>
          <p:spPr>
            <a:xfrm>
              <a:off x="0" y="759628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 userDrawn="1"/>
          </p:nvCxnSpPr>
          <p:spPr>
            <a:xfrm>
              <a:off x="0" y="1520764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 userDrawn="1"/>
          </p:nvCxnSpPr>
          <p:spPr>
            <a:xfrm>
              <a:off x="0" y="3047137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 userDrawn="1"/>
          </p:nvCxnSpPr>
          <p:spPr>
            <a:xfrm>
              <a:off x="0" y="380827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 userDrawn="1"/>
          </p:nvCxnSpPr>
          <p:spPr>
            <a:xfrm>
              <a:off x="0" y="533766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 userDrawn="1"/>
          </p:nvCxnSpPr>
          <p:spPr>
            <a:xfrm>
              <a:off x="0" y="6098799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 userDrawn="1"/>
          </p:nvCxnSpPr>
          <p:spPr>
            <a:xfrm>
              <a:off x="8980098" y="759628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 userDrawn="1"/>
          </p:nvCxnSpPr>
          <p:spPr>
            <a:xfrm>
              <a:off x="8980098" y="1520764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 userDrawn="1"/>
          </p:nvCxnSpPr>
          <p:spPr>
            <a:xfrm>
              <a:off x="8980098" y="3047137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 userDrawn="1"/>
          </p:nvCxnSpPr>
          <p:spPr>
            <a:xfrm>
              <a:off x="8980098" y="380827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 userDrawn="1"/>
          </p:nvCxnSpPr>
          <p:spPr>
            <a:xfrm>
              <a:off x="8980098" y="533766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 userDrawn="1"/>
          </p:nvCxnSpPr>
          <p:spPr>
            <a:xfrm>
              <a:off x="8980098" y="6098799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 userDrawn="1"/>
          </p:nvCxnSpPr>
          <p:spPr>
            <a:xfrm flipH="1">
              <a:off x="7418717" y="4572000"/>
              <a:ext cx="1725283" cy="2286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 userDrawn="1"/>
          </p:nvCxnSpPr>
          <p:spPr>
            <a:xfrm flipH="1">
              <a:off x="5693434" y="2277373"/>
              <a:ext cx="3450568" cy="4572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 userDrawn="1"/>
          </p:nvCxnSpPr>
          <p:spPr>
            <a:xfrm flipH="1">
              <a:off x="6556076" y="3429000"/>
              <a:ext cx="2587926" cy="3429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 userDrawn="1"/>
          </p:nvCxnSpPr>
          <p:spPr>
            <a:xfrm>
              <a:off x="0" y="1097208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71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42479" y="752916"/>
            <a:ext cx="11303868" cy="5108722"/>
          </a:xfrm>
        </p:spPr>
        <p:txBody>
          <a:bodyPr>
            <a:normAutofit/>
          </a:bodyPr>
          <a:lstStyle>
            <a:lvl1pPr marL="0" marR="0" indent="0" algn="l" defTabSz="820738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Clr>
                <a:schemeClr val="tx2"/>
              </a:buClr>
              <a:buSzTx/>
              <a:buFontTx/>
              <a:buNone/>
              <a:tabLst/>
              <a:defRPr sz="2200" b="0" spc="-30" baseline="0">
                <a:solidFill>
                  <a:srgbClr val="394A59"/>
                </a:solidFill>
              </a:defRPr>
            </a:lvl1pPr>
          </a:lstStyle>
          <a:p>
            <a:pPr marL="227013" marR="0" lvl="0" indent="-227013" algn="l" defTabSz="820738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tabLst/>
              <a:defRPr/>
            </a:pPr>
            <a:r>
              <a:rPr lang="en-US" dirty="0" smtClean="0"/>
              <a:t>Click to edit content text</a:t>
            </a:r>
            <a:endParaRPr lang="en-US" dirty="0"/>
          </a:p>
        </p:txBody>
      </p:sp>
      <p:sp>
        <p:nvSpPr>
          <p:cNvPr id="62" name="Date Placeholder 1"/>
          <p:cNvSpPr>
            <a:spLocks noGrp="1"/>
          </p:cNvSpPr>
          <p:nvPr>
            <p:ph type="dt" sz="half" idx="2"/>
          </p:nvPr>
        </p:nvSpPr>
        <p:spPr>
          <a:xfrm>
            <a:off x="12009643" y="6793167"/>
            <a:ext cx="183403" cy="735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8BC0572A-B4F5-2A4E-AA83-BDE4EB7230CD}" type="datetimeFigureOut">
              <a:rPr lang="en-US" smtClean="0">
                <a:solidFill>
                  <a:srgbClr val="FFFFFF"/>
                </a:solidFill>
              </a:rPr>
              <a:pPr/>
              <a:t>2/1/2019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42478" y="116633"/>
            <a:ext cx="11303868" cy="482080"/>
          </a:xfrm>
        </p:spPr>
        <p:txBody>
          <a:bodyPr>
            <a:normAutofit/>
          </a:bodyPr>
          <a:lstStyle>
            <a:lvl1pPr marL="0" indent="0">
              <a:lnSpc>
                <a:spcPts val="2700"/>
              </a:lnSpc>
              <a:buFontTx/>
              <a:buNone/>
              <a:defRPr sz="2600" b="1" spc="-30" baseline="0">
                <a:solidFill>
                  <a:schemeClr val="accent1"/>
                </a:solidFill>
              </a:defRPr>
            </a:lvl1pPr>
          </a:lstStyle>
          <a:p>
            <a:pPr marL="227013" marR="0" lvl="0" indent="-227013" algn="l" defTabSz="820738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3011"/>
            <a:ext cx="12192000" cy="743712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303525" y="6325489"/>
            <a:ext cx="798982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1" dirty="0" smtClean="0">
                <a:solidFill>
                  <a:srgbClr val="FFFFFF"/>
                </a:solidFill>
              </a:rPr>
              <a:t>Equity</a:t>
            </a:r>
            <a:r>
              <a:rPr lang="en-US" sz="1100" dirty="0" smtClean="0">
                <a:solidFill>
                  <a:srgbClr val="FFFFFF"/>
                </a:solidFill>
              </a:rPr>
              <a:t> </a:t>
            </a:r>
            <a:br>
              <a:rPr lang="en-US" sz="1100" dirty="0" smtClean="0">
                <a:solidFill>
                  <a:srgbClr val="FFFFFF"/>
                </a:solidFill>
              </a:rPr>
            </a:br>
            <a:r>
              <a:rPr lang="en-US" sz="1100" dirty="0" smtClean="0">
                <a:solidFill>
                  <a:srgbClr val="FFFFFF"/>
                </a:solidFill>
              </a:rPr>
              <a:t>of access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61" name="TextBox 60"/>
          <p:cNvSpPr txBox="1"/>
          <p:nvPr userDrawn="1"/>
        </p:nvSpPr>
        <p:spPr>
          <a:xfrm>
            <a:off x="1429423" y="6325489"/>
            <a:ext cx="798982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dirty="0" smtClean="0">
                <a:solidFill>
                  <a:srgbClr val="FFFFFF"/>
                </a:solidFill>
              </a:rPr>
              <a:t>Seamless</a:t>
            </a:r>
            <a:r>
              <a:rPr lang="en-US" sz="1100" b="1" dirty="0" smtClean="0">
                <a:solidFill>
                  <a:srgbClr val="FFFFFF"/>
                </a:solidFill>
              </a:rPr>
              <a:t> care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63" name="TextBox 62"/>
          <p:cNvSpPr txBox="1"/>
          <p:nvPr userDrawn="1"/>
        </p:nvSpPr>
        <p:spPr>
          <a:xfrm>
            <a:off x="2488864" y="6245036"/>
            <a:ext cx="896888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dirty="0" smtClean="0">
                <a:solidFill>
                  <a:srgbClr val="FFFFFF"/>
                </a:solidFill>
              </a:rPr>
              <a:t>Meeting </a:t>
            </a:r>
            <a:r>
              <a:rPr lang="en-US" sz="1100" b="1" dirty="0" smtClean="0">
                <a:solidFill>
                  <a:srgbClr val="FFFFFF"/>
                </a:solidFill>
              </a:rPr>
              <a:t>national standards</a:t>
            </a:r>
            <a:endParaRPr lang="en-US" sz="1100" b="1" dirty="0">
              <a:solidFill>
                <a:srgbClr val="FFFFFF"/>
              </a:solidFill>
            </a:endParaRPr>
          </a:p>
        </p:txBody>
      </p:sp>
      <p:sp>
        <p:nvSpPr>
          <p:cNvPr id="64" name="TextBox 63"/>
          <p:cNvSpPr txBox="1"/>
          <p:nvPr userDrawn="1"/>
        </p:nvSpPr>
        <p:spPr>
          <a:xfrm>
            <a:off x="3594668" y="6318663"/>
            <a:ext cx="1064274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dirty="0" smtClean="0">
                <a:solidFill>
                  <a:srgbClr val="FFFFFF"/>
                </a:solidFill>
              </a:rPr>
              <a:t>Continual </a:t>
            </a:r>
            <a:r>
              <a:rPr lang="en-US" sz="1100" b="1" dirty="0" smtClean="0">
                <a:solidFill>
                  <a:srgbClr val="FFFFFF"/>
                </a:solidFill>
              </a:rPr>
              <a:t>improvement</a:t>
            </a:r>
            <a:endParaRPr lang="en-US" sz="1100" b="1" dirty="0">
              <a:solidFill>
                <a:srgbClr val="FFFFFF"/>
              </a:solidFill>
            </a:endParaRPr>
          </a:p>
        </p:txBody>
      </p:sp>
      <p:sp>
        <p:nvSpPr>
          <p:cNvPr id="65" name="TextBox 64"/>
          <p:cNvSpPr txBox="1"/>
          <p:nvPr userDrawn="1"/>
        </p:nvSpPr>
        <p:spPr>
          <a:xfrm>
            <a:off x="4785127" y="6318663"/>
            <a:ext cx="882240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dirty="0" smtClean="0">
                <a:solidFill>
                  <a:srgbClr val="FFFFFF"/>
                </a:solidFill>
              </a:rPr>
              <a:t>Patient </a:t>
            </a:r>
            <a:r>
              <a:rPr lang="en-US" sz="1100" b="1" dirty="0" smtClean="0">
                <a:solidFill>
                  <a:srgbClr val="FFFFFF"/>
                </a:solidFill>
              </a:rPr>
              <a:t>voice</a:t>
            </a:r>
            <a:endParaRPr lang="en-US" sz="1100" b="1" dirty="0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415" y="6120693"/>
            <a:ext cx="2021440" cy="750474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479376" y="598712"/>
            <a:ext cx="112332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4675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261AF-D39F-EC42-8AAA-179F004E1E0F}" type="datetime4">
              <a:rPr lang="en-GB" smtClean="0"/>
              <a:t>01 February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D97C7-A219-2E4B-A0C4-9FBBCAC9F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00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59" r:id="rId2"/>
    <p:sldLayoutId id="2147483847" r:id="rId3"/>
    <p:sldLayoutId id="2147483850" r:id="rId4"/>
    <p:sldLayoutId id="2147483853" r:id="rId5"/>
    <p:sldLayoutId id="2147483854" r:id="rId6"/>
    <p:sldLayoutId id="2147483855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261AF-D39F-EC42-8AAA-179F004E1E0F}" type="datetime4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01 February 2019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D97C7-A219-2E4B-A0C4-9FBBCAC9F82A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256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261AF-D39F-EC42-8AAA-179F004E1E0F}" type="datetime4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01 February 2019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D97C7-A219-2E4B-A0C4-9FBBCAC9F82A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197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376" y="3356992"/>
            <a:ext cx="9682171" cy="860581"/>
          </a:xfrm>
        </p:spPr>
        <p:txBody>
          <a:bodyPr/>
          <a:lstStyle/>
          <a:p>
            <a:r>
              <a:rPr lang="en-US" dirty="0" smtClean="0"/>
              <a:t>Service Delivery Group  – January 2019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41324" y="5004995"/>
            <a:ext cx="11631339" cy="152034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Psychology Team Update </a:t>
            </a:r>
            <a:r>
              <a:rPr lang="mr-IN" sz="2000" dirty="0" smtClean="0"/>
              <a:t>–</a:t>
            </a:r>
            <a:r>
              <a:rPr lang="en-US" sz="2000" dirty="0" smtClean="0"/>
              <a:t> </a:t>
            </a:r>
            <a:r>
              <a:rPr lang="en-US" sz="2000" dirty="0" err="1" smtClean="0"/>
              <a:t>Dr</a:t>
            </a:r>
            <a:r>
              <a:rPr lang="en-US" sz="2000" dirty="0" smtClean="0"/>
              <a:t> Vanessa Garratt,  </a:t>
            </a:r>
            <a:r>
              <a:rPr lang="en-GB" sz="2000" dirty="0" smtClean="0"/>
              <a:t>Paediatric </a:t>
            </a:r>
            <a:r>
              <a:rPr lang="en-GB" sz="2000" dirty="0"/>
              <a:t>and ACHD Cardiology Psychology </a:t>
            </a:r>
            <a:r>
              <a:rPr lang="en-GB" sz="2000" dirty="0" smtClean="0"/>
              <a:t>Lead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9987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407368" y="620688"/>
            <a:ext cx="11303868" cy="510872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2200" spc="-3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spc="-3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10 outpatient</a:t>
            </a:r>
            <a:r>
              <a:rPr lang="en-GB" sz="2200" spc="-3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clinics offered a week with </a:t>
            </a:r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28</a:t>
            </a:r>
            <a:r>
              <a:rPr lang="en-GB" sz="2200" spc="-3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appointment slots in total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8 inpatient clinics with 12 appointment slots in total </a:t>
            </a:r>
            <a:endParaRPr lang="en-GB" sz="2200" spc="-3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spc="-3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CC10360-F711-4EFD-87F8-59D49BA99B60}" type="datetime1">
              <a:rPr lang="en-US" smtClean="0"/>
              <a:t>2/1/2019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91344" y="116632"/>
            <a:ext cx="11303868" cy="482080"/>
          </a:xfrm>
        </p:spPr>
        <p:txBody>
          <a:bodyPr/>
          <a:lstStyle/>
          <a:p>
            <a:r>
              <a:rPr lang="en-GB" dirty="0" smtClean="0"/>
              <a:t>What do we offer in 2018?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39416" y="1916832"/>
            <a:ext cx="1728192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Face to face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27848" y="1916832"/>
            <a:ext cx="1728192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Telephone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904312" y="1916832"/>
            <a:ext cx="1728192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Virtual clinic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4898046"/>
              </p:ext>
            </p:extLst>
          </p:nvPr>
        </p:nvGraphicFramePr>
        <p:xfrm>
          <a:off x="2135560" y="3861048"/>
          <a:ext cx="7344816" cy="21602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55516"/>
                <a:gridCol w="1727714"/>
                <a:gridCol w="1958509"/>
                <a:gridCol w="2303077"/>
              </a:tblGrid>
              <a:tr h="7200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effectLst/>
                        </a:rPr>
                        <a:t>Pathway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Outpatient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Face to Face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effectLst/>
                        </a:rPr>
                        <a:t>Outpatient Telephone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</a:rPr>
                        <a:t>Inpatient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</a:rPr>
                        <a:t>Fetal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</a:rPr>
                        <a:t>1 clinic ( 3 slots)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effectLst/>
                        </a:rPr>
                        <a:t>1 clinic </a:t>
                      </a:r>
                      <a:r>
                        <a:rPr lang="en-GB" sz="1100" dirty="0" smtClean="0">
                          <a:effectLst/>
                        </a:rPr>
                        <a:t>(3</a:t>
                      </a:r>
                      <a:r>
                        <a:rPr lang="en-GB" sz="1100" baseline="0" dirty="0" smtClean="0">
                          <a:effectLst/>
                        </a:rPr>
                        <a:t> </a:t>
                      </a:r>
                      <a:r>
                        <a:rPr lang="en-GB" sz="1100" dirty="0" smtClean="0">
                          <a:effectLst/>
                        </a:rPr>
                        <a:t>slots</a:t>
                      </a:r>
                      <a:r>
                        <a:rPr lang="en-GB" sz="1100" dirty="0">
                          <a:effectLst/>
                        </a:rPr>
                        <a:t>) 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</a:rPr>
                        <a:t>1 clinic (2 slots)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</a:rPr>
                        <a:t>Catheter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</a:rPr>
                        <a:t>1 clinic ( 3 slots)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effectLst/>
                        </a:rPr>
                        <a:t>1 clinic </a:t>
                      </a:r>
                      <a:r>
                        <a:rPr lang="en-GB" sz="1100" dirty="0" smtClean="0">
                          <a:effectLst/>
                        </a:rPr>
                        <a:t>(</a:t>
                      </a:r>
                      <a:r>
                        <a:rPr lang="en-GB" sz="1100" baseline="0" dirty="0" smtClean="0">
                          <a:effectLst/>
                        </a:rPr>
                        <a:t>3 </a:t>
                      </a:r>
                      <a:r>
                        <a:rPr lang="en-GB" sz="1100" dirty="0" smtClean="0">
                          <a:effectLst/>
                        </a:rPr>
                        <a:t>slots</a:t>
                      </a:r>
                      <a:r>
                        <a:rPr lang="en-GB" sz="1100" dirty="0">
                          <a:effectLst/>
                        </a:rPr>
                        <a:t>)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</a:rPr>
                        <a:t>1 clinic (2 slots)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</a:rPr>
                        <a:t>Surgical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</a:rPr>
                        <a:t>1 clinic (3 slots)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effectLst/>
                        </a:rPr>
                        <a:t>1 clinic ( 2 slots)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</a:rPr>
                        <a:t>2 clinics (4 slots)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</a:rPr>
                        <a:t>ACHD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</a:rPr>
                        <a:t>3 clinics (11 slots)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effectLst/>
                        </a:rPr>
                        <a:t>2 clinics (4 slots)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effectLst/>
                        </a:rPr>
                        <a:t>4 slots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832" y="404664"/>
            <a:ext cx="237172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7818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CC10360-F711-4EFD-87F8-59D49BA99B60}" type="datetime1">
              <a:rPr lang="en-US" smtClean="0"/>
              <a:t>2/1/2019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Referral Criteria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1055440" y="1628800"/>
            <a:ext cx="986509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/>
              <a:buChar char="•"/>
            </a:pPr>
            <a:r>
              <a:rPr lang="en-GB" sz="2000" dirty="0">
                <a:solidFill>
                  <a:schemeClr val="accent6">
                    <a:lumMod val="50000"/>
                  </a:schemeClr>
                </a:solidFill>
              </a:rPr>
              <a:t>Difficulty in coping with or adjusting to health condition/status e.g. further cardiac surgery required, poor prognosis, long hospital admission life limiting illness, significant impact on day to day functioning</a:t>
            </a:r>
          </a:p>
          <a:p>
            <a:pPr marL="285750" lvl="0" indent="-285750">
              <a:buFont typeface="Arial"/>
              <a:buChar char="•"/>
            </a:pPr>
            <a:r>
              <a:rPr lang="en-GB" sz="2000" dirty="0">
                <a:solidFill>
                  <a:schemeClr val="bg2">
                    <a:lumMod val="50000"/>
                  </a:schemeClr>
                </a:solidFill>
              </a:rPr>
              <a:t>Distress related to a long hospital admission for their cardiac condition</a:t>
            </a:r>
          </a:p>
          <a:p>
            <a:pPr marL="285750" lvl="0" indent="-285750">
              <a:buFont typeface="Arial"/>
              <a:buChar char="•"/>
            </a:pPr>
            <a:r>
              <a:rPr lang="en-GB" sz="2000" dirty="0">
                <a:solidFill>
                  <a:srgbClr val="6D140E"/>
                </a:solidFill>
              </a:rPr>
              <a:t>Distress associated with physical issues such as scars and symptoms such as pain, cyanosis, breathlessness, and tiredness.</a:t>
            </a:r>
          </a:p>
          <a:p>
            <a:pPr marL="285750" indent="-285750">
              <a:buFont typeface="Arial"/>
              <a:buChar char="•"/>
            </a:pPr>
            <a:r>
              <a:rPr lang="en-GB" sz="2000" dirty="0" smtClean="0">
                <a:solidFill>
                  <a:schemeClr val="bg2">
                    <a:lumMod val="50000"/>
                  </a:schemeClr>
                </a:solidFill>
              </a:rPr>
              <a:t>Trauma </a:t>
            </a:r>
            <a:r>
              <a:rPr lang="en-GB" sz="2000" dirty="0">
                <a:solidFill>
                  <a:schemeClr val="bg2">
                    <a:lumMod val="50000"/>
                  </a:schemeClr>
                </a:solidFill>
              </a:rPr>
              <a:t>associated with past medical interventions(e.g. MRI, CT scan, ICD implantation, Catheter implantation, Cardiac surgery) and hospital and needle phobia</a:t>
            </a:r>
            <a:r>
              <a:rPr lang="en-GB" sz="20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en-GB" sz="2000" dirty="0">
              <a:solidFill>
                <a:schemeClr val="bg2">
                  <a:lumMod val="50000"/>
                </a:schemeClr>
              </a:solidFill>
            </a:endParaRPr>
          </a:p>
          <a:p>
            <a:pPr marL="285750" lvl="0" indent="-285750">
              <a:buFont typeface="Arial"/>
              <a:buChar char="•"/>
            </a:pPr>
            <a:r>
              <a:rPr lang="en-GB" sz="2000" dirty="0">
                <a:solidFill>
                  <a:srgbClr val="6D140E"/>
                </a:solidFill>
              </a:rPr>
              <a:t>Anxiety related to a high risk pregnancy </a:t>
            </a:r>
          </a:p>
          <a:p>
            <a:pPr marL="285750" lvl="0" indent="-285750">
              <a:buFont typeface="Arial"/>
              <a:buChar char="•"/>
            </a:pPr>
            <a:r>
              <a:rPr lang="en-GB" sz="2000" dirty="0">
                <a:solidFill>
                  <a:schemeClr val="bg2">
                    <a:lumMod val="50000"/>
                  </a:schemeClr>
                </a:solidFill>
              </a:rPr>
              <a:t>Anxiety related to upcoming medical procedures</a:t>
            </a:r>
          </a:p>
          <a:p>
            <a:pPr marL="285750" lvl="0" indent="-285750">
              <a:buFont typeface="Arial"/>
              <a:buChar char="•"/>
            </a:pPr>
            <a:r>
              <a:rPr lang="en-GB" sz="2000" dirty="0">
                <a:solidFill>
                  <a:srgbClr val="6D140E"/>
                </a:solidFill>
              </a:rPr>
              <a:t>Additional needs (including learning disabilities) requiring additional support when accessing </a:t>
            </a:r>
            <a:r>
              <a:rPr lang="en-GB" sz="2000" dirty="0" smtClean="0">
                <a:solidFill>
                  <a:srgbClr val="6D140E"/>
                </a:solidFill>
              </a:rPr>
              <a:t>treatment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840" y="295093"/>
            <a:ext cx="237172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861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407368" y="620688"/>
            <a:ext cx="11303868" cy="510872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2200" spc="-3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spc="-3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GB" sz="2200" spc="-3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Year One </a:t>
            </a:r>
          </a:p>
          <a:p>
            <a:pPr marL="342900" indent="-342900">
              <a:buFont typeface="Arial"/>
              <a:buChar char="•"/>
            </a:pPr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Via cardiac nurse specialist teams</a:t>
            </a:r>
          </a:p>
          <a:p>
            <a:pPr marL="342900" indent="-342900">
              <a:buFont typeface="Arial"/>
              <a:buChar char="•"/>
            </a:pPr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Level one centre cardiologist</a:t>
            </a:r>
          </a:p>
          <a:p>
            <a:pPr marL="342900" indent="-342900">
              <a:buFont typeface="Arial"/>
              <a:buChar char="•"/>
            </a:pPr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Vis electronic referral system</a:t>
            </a:r>
          </a:p>
          <a:p>
            <a:endParaRPr lang="en-GB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Year Two </a:t>
            </a:r>
            <a:r>
              <a:rPr lang="mr-IN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–</a:t>
            </a:r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raise awareness of how to refer </a:t>
            </a:r>
          </a:p>
          <a:p>
            <a:pPr marL="342900" indent="-342900">
              <a:buFont typeface="Arial"/>
              <a:buChar char="•"/>
            </a:pPr>
            <a:endParaRPr lang="en-GB" sz="2200" spc="-3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spc="-3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CC10360-F711-4EFD-87F8-59D49BA99B60}" type="datetime1">
              <a:rPr lang="en-US" smtClean="0"/>
              <a:t>2/1/2019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How to refer? 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587" y="404663"/>
            <a:ext cx="237172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Screen Shot 2019-01-16 at 20.58.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056" y="4653136"/>
            <a:ext cx="5025256" cy="11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31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BC0572A-B4F5-2A4E-AA83-BDE4EB7230CD}" type="datetimeFigureOut">
              <a:rPr lang="en-US" smtClean="0"/>
              <a:pPr/>
              <a:t>2/1/2019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1:1 support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Paeds</a:t>
            </a:r>
            <a:r>
              <a:rPr lang="en-US" dirty="0" smtClean="0"/>
              <a:t> data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456" y="1265310"/>
            <a:ext cx="6900872" cy="4467945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9794633"/>
              </p:ext>
            </p:extLst>
          </p:nvPr>
        </p:nvGraphicFramePr>
        <p:xfrm>
          <a:off x="8688288" y="2780928"/>
          <a:ext cx="3195993" cy="314950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963253"/>
                <a:gridCol w="1232740"/>
              </a:tblGrid>
              <a:tr h="567396">
                <a:tc>
                  <a:txBody>
                    <a:bodyPr/>
                    <a:lstStyle/>
                    <a:p>
                      <a:r>
                        <a:rPr lang="en-US" dirty="0" smtClean="0"/>
                        <a:t>Pathway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of referrals</a:t>
                      </a:r>
                      <a:endParaRPr lang="en-US" dirty="0"/>
                    </a:p>
                  </a:txBody>
                  <a:tcPr/>
                </a:tc>
              </a:tr>
              <a:tr h="373868">
                <a:tc>
                  <a:txBody>
                    <a:bodyPr/>
                    <a:lstStyle/>
                    <a:p>
                      <a:r>
                        <a:rPr lang="en-US" dirty="0" smtClean="0"/>
                        <a:t>Surgical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</a:tr>
              <a:tr h="373868">
                <a:tc>
                  <a:txBody>
                    <a:bodyPr/>
                    <a:lstStyle/>
                    <a:p>
                      <a:r>
                        <a:rPr lang="en-US" dirty="0" smtClean="0"/>
                        <a:t>Catheter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</a:tr>
              <a:tr h="373868">
                <a:tc>
                  <a:txBody>
                    <a:bodyPr/>
                    <a:lstStyle/>
                    <a:p>
                      <a:r>
                        <a:rPr lang="en-US" dirty="0" smtClean="0"/>
                        <a:t>Fetal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</a:tr>
              <a:tr h="373868">
                <a:tc>
                  <a:txBody>
                    <a:bodyPr/>
                    <a:lstStyle/>
                    <a:p>
                      <a:r>
                        <a:rPr lang="en-US" dirty="0" smtClean="0"/>
                        <a:t>Medical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373868">
                <a:tc>
                  <a:txBody>
                    <a:bodyPr/>
                    <a:lstStyle/>
                    <a:p>
                      <a:r>
                        <a:rPr lang="en-US" dirty="0" smtClean="0"/>
                        <a:t>General</a:t>
                      </a:r>
                      <a:r>
                        <a:rPr lang="en-US" baseline="0" dirty="0" smtClean="0"/>
                        <a:t> outpatient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</a:tr>
              <a:tr h="373868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564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CC10360-F711-4EFD-87F8-59D49BA99B60}" type="datetime1">
              <a:rPr lang="en-US" smtClean="0"/>
              <a:t>2/1/2019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Offering telephone clinics</a:t>
            </a:r>
            <a:endParaRPr lang="en-GB" dirty="0"/>
          </a:p>
        </p:txBody>
      </p:sp>
      <p:sp>
        <p:nvSpPr>
          <p:cNvPr id="6" name="Text Placeholder 5"/>
          <p:cNvSpPr txBox="1">
            <a:spLocks noGrp="1"/>
          </p:cNvSpPr>
          <p:nvPr>
            <p:ph type="body" sz="quarter" idx="15"/>
          </p:nvPr>
        </p:nvSpPr>
        <p:spPr>
          <a:xfrm>
            <a:off x="263352" y="692696"/>
            <a:ext cx="7560840" cy="5434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GB" sz="1800" dirty="0">
                <a:solidFill>
                  <a:srgbClr val="6D140E"/>
                </a:solidFill>
              </a:rPr>
              <a:t>Summary </a:t>
            </a:r>
            <a:r>
              <a:rPr lang="en-GB" sz="1800" dirty="0" smtClean="0">
                <a:solidFill>
                  <a:srgbClr val="6D140E"/>
                </a:solidFill>
              </a:rPr>
              <a:t>telephone appointments (6 MONTHS)</a:t>
            </a:r>
            <a:endParaRPr lang="en-GB" sz="1800" dirty="0">
              <a:solidFill>
                <a:srgbClr val="6D140E"/>
              </a:solidFill>
            </a:endParaRPr>
          </a:p>
          <a:p>
            <a:pPr lvl="1">
              <a:spcBef>
                <a:spcPct val="20000"/>
              </a:spcBef>
            </a:pPr>
            <a:r>
              <a:rPr lang="en-GB" sz="1800" dirty="0" smtClean="0">
                <a:solidFill>
                  <a:schemeClr val="bg2">
                    <a:lumMod val="50000"/>
                  </a:schemeClr>
                </a:solidFill>
              </a:rPr>
              <a:t>68 people referred ( ⅓ inpatients, ⅓ outpatients face-to-face, ⅓ outpatients telephone)</a:t>
            </a:r>
          </a:p>
          <a:p>
            <a:pPr marL="457200" lvl="1" indent="0">
              <a:spcBef>
                <a:spcPct val="20000"/>
              </a:spcBef>
              <a:buNone/>
            </a:pPr>
            <a:endParaRPr lang="en-GB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1">
              <a:spcBef>
                <a:spcPct val="20000"/>
              </a:spcBef>
            </a:pPr>
            <a:r>
              <a:rPr lang="en-GB" sz="1800" dirty="0">
                <a:solidFill>
                  <a:schemeClr val="bg2">
                    <a:lumMod val="50000"/>
                  </a:schemeClr>
                </a:solidFill>
              </a:rPr>
              <a:t>O</a:t>
            </a:r>
            <a:r>
              <a:rPr lang="en-GB" sz="1800" dirty="0" smtClean="0">
                <a:solidFill>
                  <a:schemeClr val="bg2">
                    <a:lumMod val="50000"/>
                  </a:schemeClr>
                </a:solidFill>
              </a:rPr>
              <a:t>utpatients </a:t>
            </a:r>
            <a:r>
              <a:rPr lang="en-GB" sz="1800" dirty="0">
                <a:solidFill>
                  <a:schemeClr val="bg2">
                    <a:lumMod val="50000"/>
                  </a:schemeClr>
                </a:solidFill>
              </a:rPr>
              <a:t>who live outside of </a:t>
            </a:r>
            <a:r>
              <a:rPr lang="en-GB" sz="1800" dirty="0" err="1" smtClean="0">
                <a:solidFill>
                  <a:schemeClr val="bg2">
                    <a:lumMod val="50000"/>
                  </a:schemeClr>
                </a:solidFill>
              </a:rPr>
              <a:t>BristoL</a:t>
            </a:r>
            <a:endParaRPr lang="en-GB" sz="1800" dirty="0">
              <a:solidFill>
                <a:schemeClr val="bg2">
                  <a:lumMod val="50000"/>
                </a:schemeClr>
              </a:solidFill>
            </a:endParaRPr>
          </a:p>
          <a:p>
            <a:pPr lvl="2">
              <a:spcBef>
                <a:spcPct val="20000"/>
              </a:spcBef>
            </a:pPr>
            <a:r>
              <a:rPr lang="en-GB" sz="1800" dirty="0">
                <a:solidFill>
                  <a:schemeClr val="bg2">
                    <a:lumMod val="50000"/>
                  </a:schemeClr>
                </a:solidFill>
              </a:rPr>
              <a:t>86% preferred telephone </a:t>
            </a:r>
            <a:r>
              <a:rPr lang="en-GB" sz="1800" dirty="0" smtClean="0">
                <a:solidFill>
                  <a:schemeClr val="bg2">
                    <a:lumMod val="50000"/>
                  </a:schemeClr>
                </a:solidFill>
              </a:rPr>
              <a:t>appointments</a:t>
            </a:r>
          </a:p>
          <a:p>
            <a:pPr lvl="2">
              <a:spcBef>
                <a:spcPct val="20000"/>
              </a:spcBef>
            </a:pPr>
            <a:r>
              <a:rPr lang="en-GB" sz="1800" dirty="0" smtClean="0">
                <a:solidFill>
                  <a:schemeClr val="bg2">
                    <a:lumMod val="50000"/>
                  </a:schemeClr>
                </a:solidFill>
              </a:rPr>
              <a:t>14% declined telephone appointments, opting for local face-to-face support</a:t>
            </a:r>
          </a:p>
          <a:p>
            <a:pPr marL="228600" indent="-2286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spcBef>
                <a:spcPct val="20000"/>
              </a:spcBef>
            </a:pPr>
            <a:r>
              <a:rPr lang="en-GB" sz="1800" dirty="0" smtClean="0">
                <a:solidFill>
                  <a:schemeClr val="accent6">
                    <a:lumMod val="50000"/>
                  </a:schemeClr>
                </a:solidFill>
              </a:rPr>
              <a:t>General feedback around telephone appointments</a:t>
            </a:r>
          </a:p>
          <a:p>
            <a:pPr lvl="1">
              <a:spcBef>
                <a:spcPct val="20000"/>
              </a:spcBef>
            </a:pPr>
            <a:r>
              <a:rPr lang="en-GB" sz="1800" dirty="0" smtClean="0">
                <a:solidFill>
                  <a:schemeClr val="bg2">
                    <a:lumMod val="50000"/>
                  </a:schemeClr>
                </a:solidFill>
              </a:rPr>
              <a:t>Parents feedback that whilst they would have preferred to see a cardiac clinical psychologist, they opted to see a general clinical psychologist as they can be seen face-to-face</a:t>
            </a:r>
          </a:p>
          <a:p>
            <a:pPr marL="457200" lvl="1" indent="0">
              <a:spcBef>
                <a:spcPct val="20000"/>
              </a:spcBef>
              <a:buNone/>
            </a:pPr>
            <a:endParaRPr lang="en-GB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1">
              <a:spcBef>
                <a:spcPct val="20000"/>
              </a:spcBef>
            </a:pPr>
            <a:r>
              <a:rPr lang="en-GB" sz="1800" dirty="0" smtClean="0">
                <a:solidFill>
                  <a:schemeClr val="bg2">
                    <a:lumMod val="50000"/>
                  </a:schemeClr>
                </a:solidFill>
              </a:rPr>
              <a:t>Many parents said they are glad that Psychology can be offered via telephone so that they do not have to travel to Bristol to speak with a clinical psychologist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5489642"/>
              </p:ext>
            </p:extLst>
          </p:nvPr>
        </p:nvGraphicFramePr>
        <p:xfrm>
          <a:off x="7680176" y="1556792"/>
          <a:ext cx="4320480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7426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69 </a:t>
            </a:r>
            <a:r>
              <a:rPr lang="en-GB" dirty="0"/>
              <a:t>referrals </a:t>
            </a:r>
            <a:r>
              <a:rPr lang="en-GB" dirty="0" smtClean="0"/>
              <a:t>since Sept 2017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73% opted in for treatment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89% outpatients </a:t>
            </a:r>
            <a:r>
              <a:rPr lang="en-GB" dirty="0" smtClean="0"/>
              <a:t>-11</a:t>
            </a:r>
            <a:r>
              <a:rPr lang="en-GB" dirty="0"/>
              <a:t>% inpatients </a:t>
            </a:r>
            <a:r>
              <a:rPr lang="en-GB" dirty="0" smtClean="0"/>
              <a:t> 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63% </a:t>
            </a:r>
            <a:r>
              <a:rPr lang="en-GB" dirty="0" smtClean="0"/>
              <a:t>female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On average 6 sessions </a:t>
            </a:r>
          </a:p>
          <a:p>
            <a:endParaRPr lang="en-GB" dirty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BC0572A-B4F5-2A4E-AA83-BDE4EB7230CD}" type="datetimeFigureOut">
              <a:rPr lang="en-US" smtClean="0"/>
              <a:pPr/>
              <a:t>2/1/2019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1:1 support – ACHD </a:t>
            </a:r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654279337"/>
              </p:ext>
            </p:extLst>
          </p:nvPr>
        </p:nvGraphicFramePr>
        <p:xfrm>
          <a:off x="4871865" y="692696"/>
          <a:ext cx="7299378" cy="4968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8246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GB" sz="2000" dirty="0" smtClean="0">
                <a:solidFill>
                  <a:schemeClr val="bg2">
                    <a:lumMod val="50000"/>
                  </a:schemeClr>
                </a:solidFill>
              </a:rPr>
              <a:t>How to raise awareness of the resources so families, adults and clinicians can access initial information and signposting?</a:t>
            </a:r>
          </a:p>
          <a:p>
            <a:pPr marL="285750" indent="-285750">
              <a:buFont typeface="Arial"/>
              <a:buChar char="•"/>
            </a:pPr>
            <a:r>
              <a:rPr lang="en-GB" sz="2000" dirty="0" smtClean="0">
                <a:solidFill>
                  <a:schemeClr val="bg2">
                    <a:lumMod val="50000"/>
                  </a:schemeClr>
                </a:solidFill>
              </a:rPr>
              <a:t>How to ensure we continue to monitor and review when we integrate psychologists into clinics and when we offer </a:t>
            </a:r>
          </a:p>
          <a:p>
            <a:pPr marL="285750" indent="-285750">
              <a:buFont typeface="Arial"/>
              <a:buChar char="•"/>
            </a:pPr>
            <a:r>
              <a:rPr lang="en-GB" sz="2000" dirty="0" smtClean="0">
                <a:solidFill>
                  <a:schemeClr val="bg2">
                    <a:lumMod val="50000"/>
                  </a:schemeClr>
                </a:solidFill>
              </a:rPr>
              <a:t>How to assess whether </a:t>
            </a:r>
            <a:r>
              <a:rPr lang="en-GB" sz="2000" dirty="0">
                <a:solidFill>
                  <a:schemeClr val="bg2">
                    <a:lumMod val="50000"/>
                  </a:schemeClr>
                </a:solidFill>
              </a:rPr>
              <a:t>o</a:t>
            </a:r>
            <a:r>
              <a:rPr lang="en-GB" sz="2000" dirty="0" smtClean="0">
                <a:solidFill>
                  <a:schemeClr val="bg2">
                    <a:lumMod val="50000"/>
                  </a:schemeClr>
                </a:solidFill>
              </a:rPr>
              <a:t>ffering telephone and virtual clinics is a ‘good enough’ service to the network?</a:t>
            </a:r>
          </a:p>
          <a:p>
            <a:pPr marL="285750" indent="-285750">
              <a:buFont typeface="Arial"/>
              <a:buChar char="•"/>
            </a:pPr>
            <a:endParaRPr lang="en-GB" sz="1800" dirty="0" smtClean="0"/>
          </a:p>
          <a:p>
            <a:pPr marL="285750" indent="-285750">
              <a:buFont typeface="Arial"/>
              <a:buChar char="•"/>
            </a:pPr>
            <a:endParaRPr lang="en-GB" sz="1800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C0CACAB-C822-45A9-9DFA-769D9095B575}" type="datetime1">
              <a:rPr lang="en-US" smtClean="0"/>
              <a:t>2/1/2019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Our Dilemmas </a:t>
            </a:r>
            <a:endParaRPr lang="en-GB" dirty="0"/>
          </a:p>
        </p:txBody>
      </p:sp>
      <p:pic>
        <p:nvPicPr>
          <p:cNvPr id="5" name="Picture 4" descr="Screen Shot 2018-03-19 at 17.17.2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16" y="2924944"/>
            <a:ext cx="5591944" cy="293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88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GB" sz="2000" dirty="0">
                <a:solidFill>
                  <a:schemeClr val="bg2">
                    <a:lumMod val="50000"/>
                  </a:schemeClr>
                </a:solidFill>
              </a:rPr>
              <a:t>R</a:t>
            </a:r>
            <a:r>
              <a:rPr lang="en-GB" sz="2000" dirty="0" smtClean="0">
                <a:solidFill>
                  <a:schemeClr val="bg2">
                    <a:lumMod val="50000"/>
                  </a:schemeClr>
                </a:solidFill>
              </a:rPr>
              <a:t>aise awareness of resources so families, adults and clinicians can access initial information and signposting?</a:t>
            </a:r>
          </a:p>
          <a:p>
            <a:pPr marL="285750" indent="-285750">
              <a:buFont typeface="Arial"/>
              <a:buChar char="•"/>
            </a:pPr>
            <a:r>
              <a:rPr lang="en-GB" sz="2000" dirty="0" smtClean="0">
                <a:solidFill>
                  <a:schemeClr val="bg2">
                    <a:lumMod val="50000"/>
                  </a:schemeClr>
                </a:solidFill>
              </a:rPr>
              <a:t>Engage level 3 centres in referring to the service</a:t>
            </a:r>
          </a:p>
          <a:p>
            <a:pPr marL="285750" indent="-285750">
              <a:buFont typeface="Arial"/>
              <a:buChar char="•"/>
            </a:pPr>
            <a:r>
              <a:rPr lang="en-GB" sz="2000" dirty="0" smtClean="0">
                <a:solidFill>
                  <a:schemeClr val="bg2">
                    <a:lumMod val="50000"/>
                  </a:schemeClr>
                </a:solidFill>
              </a:rPr>
              <a:t>Assess whether </a:t>
            </a:r>
            <a:r>
              <a:rPr lang="en-GB" sz="2000" dirty="0">
                <a:solidFill>
                  <a:schemeClr val="bg2">
                    <a:lumMod val="50000"/>
                  </a:schemeClr>
                </a:solidFill>
              </a:rPr>
              <a:t>o</a:t>
            </a:r>
            <a:r>
              <a:rPr lang="en-GB" sz="2000" dirty="0" smtClean="0">
                <a:solidFill>
                  <a:schemeClr val="bg2">
                    <a:lumMod val="50000"/>
                  </a:schemeClr>
                </a:solidFill>
              </a:rPr>
              <a:t>ffering telephone and virtual clinics is a ‘good enough’ service to the network?</a:t>
            </a:r>
          </a:p>
          <a:p>
            <a:pPr marL="285750" indent="-285750">
              <a:buFont typeface="Arial"/>
              <a:buChar char="•"/>
            </a:pPr>
            <a:r>
              <a:rPr lang="en-GB" sz="2000" dirty="0" smtClean="0">
                <a:solidFill>
                  <a:schemeClr val="bg2">
                    <a:lumMod val="50000"/>
                  </a:schemeClr>
                </a:solidFill>
              </a:rPr>
              <a:t>Hold psychology network event to support clinicians </a:t>
            </a:r>
          </a:p>
          <a:p>
            <a:r>
              <a:rPr lang="en-GB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000" dirty="0" smtClean="0">
                <a:solidFill>
                  <a:schemeClr val="bg2">
                    <a:lumMod val="50000"/>
                  </a:schemeClr>
                </a:solidFill>
              </a:rPr>
              <a:t>   delivering psychology across the network </a:t>
            </a:r>
          </a:p>
          <a:p>
            <a:pPr marL="285750" indent="-285750">
              <a:buFont typeface="Arial"/>
              <a:buChar char="•"/>
            </a:pPr>
            <a:endParaRPr lang="en-GB" sz="1800" dirty="0" smtClean="0"/>
          </a:p>
          <a:p>
            <a:pPr marL="285750" indent="-285750">
              <a:buFont typeface="Arial"/>
              <a:buChar char="•"/>
            </a:pPr>
            <a:endParaRPr lang="en-GB" sz="1800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C0CACAB-C822-45A9-9DFA-769D9095B575}" type="datetime1">
              <a:rPr lang="en-US" smtClean="0">
                <a:solidFill>
                  <a:srgbClr val="FFFFFF"/>
                </a:solidFill>
              </a:rPr>
              <a:pPr/>
              <a:t>2/1/2019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2019 </a:t>
            </a:r>
            <a:r>
              <a:rPr lang="mr-IN" dirty="0" smtClean="0"/>
              <a:t>–</a:t>
            </a:r>
            <a:r>
              <a:rPr lang="en-GB" dirty="0" smtClean="0"/>
              <a:t> Our Plan </a:t>
            </a:r>
            <a:endParaRPr lang="en-GB" dirty="0"/>
          </a:p>
        </p:txBody>
      </p:sp>
      <p:pic>
        <p:nvPicPr>
          <p:cNvPr id="6" name="Picture 5" descr="Screen Shot 2019-01-17 at 20.29.3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048" y="2852936"/>
            <a:ext cx="5293568" cy="285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23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BC0572A-B4F5-2A4E-AA83-BDE4EB7230CD}" type="datetimeFigureOut">
              <a:rPr lang="en-US" smtClean="0"/>
              <a:pPr/>
              <a:t>2/1/2019</a:t>
            </a:fld>
            <a:endParaRPr lang="en-US" dirty="0"/>
          </a:p>
        </p:txBody>
      </p:sp>
      <p:pic>
        <p:nvPicPr>
          <p:cNvPr id="5" name="Picture 4" descr="Screen Shot 2018-03-19 at 17.14.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081" y="2045637"/>
            <a:ext cx="70612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18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407368" y="764704"/>
            <a:ext cx="11303868" cy="5108722"/>
          </a:xfrm>
        </p:spPr>
        <p:txBody>
          <a:bodyPr/>
          <a:lstStyle/>
          <a:p>
            <a:r>
              <a:rPr lang="en-GB" dirty="0" smtClean="0"/>
              <a:t>0.2 </a:t>
            </a:r>
            <a:r>
              <a:rPr lang="en-GB" dirty="0" err="1" smtClean="0"/>
              <a:t>wte</a:t>
            </a:r>
            <a:r>
              <a:rPr lang="en-GB" dirty="0" smtClean="0"/>
              <a:t> 2005 – 2015</a:t>
            </a:r>
          </a:p>
          <a:p>
            <a:endParaRPr lang="en-GB" dirty="0"/>
          </a:p>
          <a:p>
            <a:r>
              <a:rPr lang="en-GB" dirty="0" smtClean="0"/>
              <a:t>2017 onwards </a:t>
            </a:r>
          </a:p>
          <a:p>
            <a:r>
              <a:rPr lang="en-GB" dirty="0" smtClean="0"/>
              <a:t>3.4 </a:t>
            </a:r>
            <a:r>
              <a:rPr lang="en-GB" dirty="0" err="1" smtClean="0"/>
              <a:t>wte</a:t>
            </a:r>
            <a:r>
              <a:rPr lang="en-GB" dirty="0" smtClean="0"/>
              <a:t> in Bristol </a:t>
            </a:r>
          </a:p>
          <a:p>
            <a:r>
              <a:rPr lang="en-GB" dirty="0" smtClean="0"/>
              <a:t>Covering the following pathways for all families in the network: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 smtClean="0"/>
              <a:t>Fetal</a:t>
            </a: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Catheter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Surgical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ACHD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General outpatients 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6601DC6-A999-461A-9721-5AD39C481448}" type="datetime1">
              <a:rPr lang="en-US" smtClean="0"/>
              <a:t>2/1/2019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The Service </a:t>
            </a:r>
            <a:endParaRPr lang="en-GB" dirty="0"/>
          </a:p>
        </p:txBody>
      </p:sp>
      <p:pic>
        <p:nvPicPr>
          <p:cNvPr id="5" name="Picture 4" descr="Screen Shot 2018-03-15 at 17.10.3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20" y="3429000"/>
            <a:ext cx="1424454" cy="1319328"/>
          </a:xfrm>
          <a:prstGeom prst="rect">
            <a:avLst/>
          </a:prstGeom>
        </p:spPr>
      </p:pic>
      <p:pic>
        <p:nvPicPr>
          <p:cNvPr id="6" name="Picture 5" descr="Screen Shot 2018-03-15 at 17.17.5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16" y="3429000"/>
            <a:ext cx="950866" cy="1319328"/>
          </a:xfrm>
          <a:prstGeom prst="rect">
            <a:avLst/>
          </a:prstGeom>
        </p:spPr>
      </p:pic>
      <p:pic>
        <p:nvPicPr>
          <p:cNvPr id="9" name="Picture 8" descr="Screen Shot 2018-03-15 at 17.49.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987" y="3429000"/>
            <a:ext cx="1440161" cy="1333483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148" y="5010116"/>
            <a:ext cx="937118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330" y="5007631"/>
            <a:ext cx="1204870" cy="1082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Screen Shot 2018-03-15 at 17.49.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995" y="692697"/>
            <a:ext cx="1010992" cy="936104"/>
          </a:xfrm>
          <a:prstGeom prst="rect">
            <a:avLst/>
          </a:prstGeom>
        </p:spPr>
      </p:pic>
      <p:pic>
        <p:nvPicPr>
          <p:cNvPr id="7" name="Picture 6" descr="Screen Shot 2019-01-16 at 20.55.03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136" y="3429000"/>
            <a:ext cx="1512168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79376" y="764704"/>
            <a:ext cx="11303868" cy="5108722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rgbClr val="6D140E"/>
                </a:solidFill>
              </a:rPr>
              <a:t>Establishing a tiered approach to psychological support </a:t>
            </a:r>
            <a:endParaRPr lang="en-GB" sz="2400" dirty="0" smtClean="0">
              <a:solidFill>
                <a:srgbClr val="6D140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BC0572A-B4F5-2A4E-AA83-BDE4EB7230CD}" type="datetimeFigureOut">
              <a:rPr lang="en-US" smtClean="0"/>
              <a:pPr/>
              <a:t>2/1/2019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The proposed approach (July 2017)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767408" y="1772816"/>
            <a:ext cx="107291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/>
              <a:buChar char="•"/>
            </a:pPr>
            <a:r>
              <a:rPr lang="en-US" sz="2400" dirty="0"/>
              <a:t>Patients to find the support they need when they have questions or </a:t>
            </a:r>
            <a:r>
              <a:rPr lang="en-US" sz="2400" dirty="0" smtClean="0"/>
              <a:t>concerns</a:t>
            </a:r>
          </a:p>
          <a:p>
            <a:pPr marL="742950" lvl="1" indent="-285750">
              <a:buFont typeface="Arial"/>
              <a:buChar char="•"/>
            </a:pPr>
            <a:endParaRPr lang="en-US" sz="2400" dirty="0"/>
          </a:p>
          <a:p>
            <a:pPr marL="742950" lvl="1" indent="-285750">
              <a:buFont typeface="Arial"/>
              <a:buChar char="•"/>
            </a:pPr>
            <a:r>
              <a:rPr lang="en-US" sz="2400" dirty="0"/>
              <a:t>Clinicians to direct patients to appropriate care and support when </a:t>
            </a:r>
            <a:r>
              <a:rPr lang="en-US" sz="2400" dirty="0" smtClean="0"/>
              <a:t>needed</a:t>
            </a:r>
          </a:p>
          <a:p>
            <a:pPr marL="742950" lvl="1" indent="-285750">
              <a:buFont typeface="Arial"/>
              <a:buChar char="•"/>
            </a:pPr>
            <a:endParaRPr lang="en-US" sz="2400" dirty="0"/>
          </a:p>
          <a:p>
            <a:pPr marL="742950" lvl="1" indent="-285750">
              <a:buFont typeface="Arial"/>
              <a:buChar char="•"/>
            </a:pPr>
            <a:r>
              <a:rPr lang="en-US" sz="2400" dirty="0"/>
              <a:t>Equitable access to specialist care across the network to those in greatest </a:t>
            </a:r>
            <a:r>
              <a:rPr lang="en-US" sz="2400" dirty="0" smtClean="0"/>
              <a:t>need</a:t>
            </a:r>
          </a:p>
        </p:txBody>
      </p:sp>
    </p:spTree>
    <p:extLst>
      <p:ext uri="{BB962C8B-B14F-4D97-AF65-F5344CB8AC3E}">
        <p14:creationId xmlns:p14="http://schemas.microsoft.com/office/powerpoint/2010/main" val="113682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79376" y="764704"/>
            <a:ext cx="11303868" cy="5108722"/>
          </a:xfrm>
        </p:spPr>
        <p:txBody>
          <a:bodyPr>
            <a:normAutofit/>
          </a:bodyPr>
          <a:lstStyle/>
          <a:p>
            <a:endParaRPr lang="en-US" b="1" dirty="0" smtClean="0"/>
          </a:p>
          <a:p>
            <a:endParaRPr lang="en-US" b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BC0572A-B4F5-2A4E-AA83-BDE4EB7230CD}" type="datetimeFigureOut">
              <a:rPr lang="en-US" smtClean="0"/>
              <a:pPr/>
              <a:t>2/1/2019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eveloping the model 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066808031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75920" y="4509120"/>
            <a:ext cx="14401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bg1"/>
                </a:solidFill>
              </a:rPr>
              <a:t>Targeted 1:1 Support 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10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endParaRPr lang="en-GB" dirty="0" smtClean="0">
              <a:solidFill>
                <a:schemeClr val="tx1"/>
              </a:solidFill>
            </a:endParaRPr>
          </a:p>
          <a:p>
            <a:pPr marL="10287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BC0572A-B4F5-2A4E-AA83-BDE4EB7230CD}" type="datetimeFigureOut">
              <a:rPr lang="en-US" smtClean="0"/>
              <a:pPr/>
              <a:t>2/1/2019</a:t>
            </a:fld>
            <a:endParaRPr lang="en-US" dirty="0"/>
          </a:p>
        </p:txBody>
      </p:sp>
      <p:pic>
        <p:nvPicPr>
          <p:cNvPr id="2" name="Picture 1" descr="Screen Shot 2018-03-12 at 15.06.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640" y="260648"/>
            <a:ext cx="5943600" cy="1282700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594879" y="905316"/>
            <a:ext cx="11303868" cy="5108722"/>
          </a:xfrm>
        </p:spPr>
        <p:txBody>
          <a:bodyPr>
            <a:normAutofit/>
          </a:bodyPr>
          <a:lstStyle/>
          <a:p>
            <a:endParaRPr lang="en-GB" dirty="0" smtClean="0">
              <a:solidFill>
                <a:schemeClr val="tx1"/>
              </a:solidFill>
            </a:endParaRPr>
          </a:p>
          <a:p>
            <a:pPr marL="10287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594879" y="905316"/>
            <a:ext cx="11303868" cy="5108722"/>
          </a:xfrm>
        </p:spPr>
        <p:txBody>
          <a:bodyPr>
            <a:normAutofit/>
          </a:bodyPr>
          <a:lstStyle/>
          <a:p>
            <a:endParaRPr lang="en-GB" dirty="0" smtClean="0">
              <a:solidFill>
                <a:schemeClr val="tx1"/>
              </a:solidFill>
            </a:endParaRPr>
          </a:p>
          <a:p>
            <a:pPr marL="10287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696" y="1587662"/>
            <a:ext cx="2232248" cy="442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024" y="1628800"/>
            <a:ext cx="2252389" cy="4399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1638785"/>
            <a:ext cx="2291858" cy="4327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360" y="1766495"/>
            <a:ext cx="2238170" cy="4189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476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endParaRPr lang="en-GB" dirty="0" smtClean="0">
              <a:solidFill>
                <a:schemeClr val="tx1"/>
              </a:solidFill>
            </a:endParaRPr>
          </a:p>
          <a:p>
            <a:pPr marL="10287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BC0572A-B4F5-2A4E-AA83-BDE4EB7230CD}" type="datetimeFigureOut">
              <a:rPr lang="en-US" smtClean="0"/>
              <a:pPr/>
              <a:t>2/1/2019</a:t>
            </a:fld>
            <a:endParaRPr lang="en-US" dirty="0"/>
          </a:p>
        </p:txBody>
      </p:sp>
      <p:pic>
        <p:nvPicPr>
          <p:cNvPr id="2" name="Picture 1" descr="Screen Shot 2018-03-12 at 15.06.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640" y="260648"/>
            <a:ext cx="5943600" cy="1282700"/>
          </a:xfrm>
          <a:prstGeom prst="rect">
            <a:avLst/>
          </a:prstGeom>
        </p:spPr>
      </p:pic>
      <p:pic>
        <p:nvPicPr>
          <p:cNvPr id="9" name="Picture 8" descr="Screen Shot 2017-06-11 at 17.35.1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816" y="1547540"/>
            <a:ext cx="3369292" cy="4444361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594879" y="905316"/>
            <a:ext cx="11303868" cy="5108722"/>
          </a:xfrm>
        </p:spPr>
        <p:txBody>
          <a:bodyPr>
            <a:normAutofit/>
          </a:bodyPr>
          <a:lstStyle/>
          <a:p>
            <a:endParaRPr lang="en-GB" dirty="0" smtClean="0">
              <a:solidFill>
                <a:schemeClr val="tx1"/>
              </a:solidFill>
            </a:endParaRPr>
          </a:p>
          <a:p>
            <a:pPr marL="10287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594879" y="905316"/>
            <a:ext cx="11303868" cy="5108722"/>
          </a:xfrm>
        </p:spPr>
        <p:txBody>
          <a:bodyPr>
            <a:normAutofit/>
          </a:bodyPr>
          <a:lstStyle/>
          <a:p>
            <a:endParaRPr lang="en-GB" dirty="0" smtClean="0">
              <a:solidFill>
                <a:schemeClr val="tx1"/>
              </a:solidFill>
            </a:endParaRPr>
          </a:p>
          <a:p>
            <a:pPr marL="10287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1543348"/>
            <a:ext cx="3122259" cy="440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232" y="1543348"/>
            <a:ext cx="3038475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234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pPr marL="342900" lvl="2" indent="-342900" defTabSz="820738" fontAlgn="base">
              <a:spcBef>
                <a:spcPts val="0"/>
              </a:spcBef>
              <a:spcAft>
                <a:spcPts val="1417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GB" altLang="en-US" dirty="0" smtClean="0">
              <a:solidFill>
                <a:schemeClr val="tx1"/>
              </a:solidFill>
            </a:endParaRPr>
          </a:p>
          <a:p>
            <a:endParaRPr lang="en-GB" dirty="0" smtClean="0">
              <a:solidFill>
                <a:schemeClr val="tx1"/>
              </a:solidFill>
            </a:endParaRPr>
          </a:p>
          <a:p>
            <a:pPr marL="10287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BC0572A-B4F5-2A4E-AA83-BDE4EB7230CD}" type="datetimeFigureOut">
              <a:rPr lang="en-US" smtClean="0"/>
              <a:pPr/>
              <a:t>2/1/2019</a:t>
            </a:fld>
            <a:endParaRPr lang="en-US" dirty="0"/>
          </a:p>
        </p:txBody>
      </p:sp>
      <p:pic>
        <p:nvPicPr>
          <p:cNvPr id="7" name="Picture 6" descr="Screen Shot 2018-03-12 at 15.06.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640" y="260648"/>
            <a:ext cx="5943600" cy="1282700"/>
          </a:xfrm>
          <a:prstGeom prst="rect">
            <a:avLst/>
          </a:prstGeom>
        </p:spPr>
      </p:pic>
      <p:pic>
        <p:nvPicPr>
          <p:cNvPr id="2" name="Picture 1" descr="Screen Shot 2018-03-12 at 16.36.58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492" y="1671847"/>
            <a:ext cx="3792140" cy="213957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208" y="3724137"/>
            <a:ext cx="3816424" cy="229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480" y="1701191"/>
            <a:ext cx="4032447" cy="2022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481" y="3807974"/>
            <a:ext cx="4032445" cy="2212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935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pPr marL="342900" lvl="2" indent="-342900" defTabSz="820738" fontAlgn="base">
              <a:spcBef>
                <a:spcPts val="0"/>
              </a:spcBef>
              <a:spcAft>
                <a:spcPts val="1417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GB" altLang="en-US" dirty="0" smtClean="0">
              <a:solidFill>
                <a:schemeClr val="tx1"/>
              </a:solidFill>
            </a:endParaRPr>
          </a:p>
          <a:p>
            <a:endParaRPr lang="en-GB" dirty="0" smtClean="0">
              <a:solidFill>
                <a:schemeClr val="tx1"/>
              </a:solidFill>
            </a:endParaRPr>
          </a:p>
          <a:p>
            <a:pPr marL="10287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BC0572A-B4F5-2A4E-AA83-BDE4EB7230CD}" type="datetimeFigureOut">
              <a:rPr lang="en-US" smtClean="0"/>
              <a:pPr/>
              <a:t>2/1/2019</a:t>
            </a:fld>
            <a:endParaRPr lang="en-US" dirty="0"/>
          </a:p>
        </p:txBody>
      </p:sp>
      <p:pic>
        <p:nvPicPr>
          <p:cNvPr id="7" name="Picture 6" descr="Screen Shot 2018-03-12 at 15.06.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640" y="260648"/>
            <a:ext cx="5943600" cy="12827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90" y="1704256"/>
            <a:ext cx="5500050" cy="4173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872" y="1700808"/>
            <a:ext cx="5908845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2873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BC0572A-B4F5-2A4E-AA83-BDE4EB7230CD}" type="datetimeFigureOut">
              <a:rPr lang="en-US" smtClean="0"/>
              <a:pPr/>
              <a:t>2/1/2019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Surgical pathway 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charset="2"/>
              <a:buChar char="§"/>
            </a:pPr>
            <a:endParaRPr lang="en-US" dirty="0" smtClean="0">
              <a:solidFill>
                <a:schemeClr val="bg2">
                  <a:lumMod val="50000"/>
                </a:schemeClr>
              </a:solidFill>
              <a:latin typeface="+mj-lt"/>
              <a:ea typeface="Dotum" charset="0"/>
              <a:cs typeface="Dotum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6D140E"/>
                </a:solidFill>
                <a:latin typeface="+mj-lt"/>
                <a:ea typeface="Dotum" charset="0"/>
                <a:cs typeface="Dotum" charset="0"/>
              </a:rPr>
              <a:t>Putting psychologists into existing clinics, is this a better model?</a:t>
            </a:r>
            <a:endParaRPr lang="en-US" dirty="0">
              <a:solidFill>
                <a:schemeClr val="bg2">
                  <a:lumMod val="50000"/>
                </a:schemeClr>
              </a:solidFill>
              <a:latin typeface="+mj-lt"/>
              <a:ea typeface="Dotum" charset="0"/>
              <a:cs typeface="Dotum" charset="0"/>
            </a:endParaRPr>
          </a:p>
          <a:p>
            <a:pPr>
              <a:buFont typeface="Wingdings" charset="2"/>
              <a:buChar char="§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Dotum" charset="0"/>
                <a:cs typeface="Dotum" charset="0"/>
              </a:rPr>
              <a:t>Medical and psychological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Dotum" charset="0"/>
                <a:cs typeface="Dotum" charset="0"/>
              </a:rPr>
              <a:t>collaboration</a:t>
            </a:r>
          </a:p>
          <a:p>
            <a:pPr>
              <a:buFont typeface="Wingdings" charset="2"/>
              <a:buChar char="§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Dotum" charset="0"/>
                <a:cs typeface="Dotum" charset="0"/>
              </a:rPr>
              <a:t>More families seen</a:t>
            </a:r>
          </a:p>
          <a:p>
            <a:pPr>
              <a:buFont typeface="Wingdings" charset="2"/>
              <a:buChar char="§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+mj-lt"/>
                <a:ea typeface="Dotum" charset="0"/>
                <a:cs typeface="Dotum" charset="0"/>
              </a:rPr>
              <a:t>T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Dotum" charset="0"/>
                <a:cs typeface="Dotum" charset="0"/>
              </a:rPr>
              <a:t>ime effective</a:t>
            </a:r>
          </a:p>
          <a:p>
            <a:pPr>
              <a:buFont typeface="Wingdings" charset="2"/>
              <a:buChar char="§"/>
            </a:pP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Dotum" charset="0"/>
                <a:cs typeface="Dotum" charset="0"/>
              </a:rPr>
              <a:t>Preventative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Reduces referral time 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Reduces travel time </a:t>
            </a:r>
          </a:p>
          <a:p>
            <a:pPr>
              <a:buFont typeface="Wingdings" charset="2"/>
              <a:buChar char="§"/>
            </a:pPr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917086347"/>
              </p:ext>
            </p:extLst>
          </p:nvPr>
        </p:nvGraphicFramePr>
        <p:xfrm>
          <a:off x="4007768" y="2276872"/>
          <a:ext cx="7776863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 descr="Screen Shot 2018-03-20 at 19.55.39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792" y="260648"/>
            <a:ext cx="4152900" cy="128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67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HDN Colours">
      <a:dk1>
        <a:srgbClr val="000000"/>
      </a:dk1>
      <a:lt1>
        <a:srgbClr val="FFFFFF"/>
      </a:lt1>
      <a:dk2>
        <a:srgbClr val="0039A6"/>
      </a:dk2>
      <a:lt2>
        <a:srgbClr val="A5ACB0"/>
      </a:lt2>
      <a:accent1>
        <a:srgbClr val="7C2855"/>
      </a:accent1>
      <a:accent2>
        <a:srgbClr val="005EB8"/>
      </a:accent2>
      <a:accent3>
        <a:srgbClr val="41B6E6"/>
      </a:accent3>
      <a:accent4>
        <a:srgbClr val="009638"/>
      </a:accent4>
      <a:accent5>
        <a:srgbClr val="ED8B00"/>
      </a:accent5>
      <a:accent6>
        <a:srgbClr val="DA281C"/>
      </a:accent6>
      <a:hlink>
        <a:srgbClr val="0039A6"/>
      </a:hlink>
      <a:folHlink>
        <a:srgbClr val="A5ACB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HDN Colours">
      <a:dk1>
        <a:srgbClr val="000000"/>
      </a:dk1>
      <a:lt1>
        <a:srgbClr val="FFFFFF"/>
      </a:lt1>
      <a:dk2>
        <a:srgbClr val="0039A6"/>
      </a:dk2>
      <a:lt2>
        <a:srgbClr val="A5ACB0"/>
      </a:lt2>
      <a:accent1>
        <a:srgbClr val="7C2855"/>
      </a:accent1>
      <a:accent2>
        <a:srgbClr val="005EB8"/>
      </a:accent2>
      <a:accent3>
        <a:srgbClr val="41B6E6"/>
      </a:accent3>
      <a:accent4>
        <a:srgbClr val="009638"/>
      </a:accent4>
      <a:accent5>
        <a:srgbClr val="ED8B00"/>
      </a:accent5>
      <a:accent6>
        <a:srgbClr val="DA281C"/>
      </a:accent6>
      <a:hlink>
        <a:srgbClr val="0039A6"/>
      </a:hlink>
      <a:folHlink>
        <a:srgbClr val="A5ACB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CHDN Colours">
      <a:dk1>
        <a:srgbClr val="000000"/>
      </a:dk1>
      <a:lt1>
        <a:srgbClr val="FFFFFF"/>
      </a:lt1>
      <a:dk2>
        <a:srgbClr val="0039A6"/>
      </a:dk2>
      <a:lt2>
        <a:srgbClr val="A5ACB0"/>
      </a:lt2>
      <a:accent1>
        <a:srgbClr val="7C2855"/>
      </a:accent1>
      <a:accent2>
        <a:srgbClr val="005EB8"/>
      </a:accent2>
      <a:accent3>
        <a:srgbClr val="41B6E6"/>
      </a:accent3>
      <a:accent4>
        <a:srgbClr val="009638"/>
      </a:accent4>
      <a:accent5>
        <a:srgbClr val="ED8B00"/>
      </a:accent5>
      <a:accent6>
        <a:srgbClr val="DA281C"/>
      </a:accent6>
      <a:hlink>
        <a:srgbClr val="0039A6"/>
      </a:hlink>
      <a:folHlink>
        <a:srgbClr val="A5ACB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DUKCommunityTaxHTField0 xmlns="720fe38e-5865-4d69-8b24-59d4075a4f41">
      <Terms xmlns="http://schemas.microsoft.com/office/infopath/2007/PartnerControls"/>
    </BDUKCommunityTaxHTField0>
    <BDUKProgrammeTaxHTField0 xmlns="720fe38e-5865-4d69-8b24-59d4075a4f41">
      <Terms xmlns="http://schemas.microsoft.com/office/infopath/2007/PartnerControls">
        <TermInfo xmlns="http://schemas.microsoft.com/office/infopath/2007/PartnerControls">
          <TermName xmlns="http://schemas.microsoft.com/office/infopath/2007/PartnerControls">SCIS</TermName>
          <TermId xmlns="http://schemas.microsoft.com/office/infopath/2007/PartnerControls">547177e7-85fb-4d08-8e1a-decfae466c09</TermId>
        </TermInfo>
      </Terms>
    </BDUKProgrammeTaxHTField0>
    <BDUKContentContactTaxHTField0 xmlns="720fe38e-5865-4d69-8b24-59d4075a4f41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Content Owner</TermName>
          <TermId xmlns="http://schemas.microsoft.com/office/infopath/2007/PartnerControls">14a2a2e5-e29d-4951-8481-65a2e15717c4</TermId>
        </TermInfo>
      </Terms>
    </BDUKContentContactTaxHTField0>
    <BDUKRecordCategoryTaxHTField0 xmlns="720fe38e-5865-4d69-8b24-59d4075a4f41">
      <Terms xmlns="http://schemas.microsoft.com/office/infopath/2007/PartnerControls">
        <TermInfo xmlns="http://schemas.microsoft.com/office/infopath/2007/PartnerControls">
          <TermName xmlns="http://schemas.microsoft.com/office/infopath/2007/PartnerControls">Human Resources</TermName>
          <TermId xmlns="http://schemas.microsoft.com/office/infopath/2007/PartnerControls">efd697f0-1494-4a7a-b936-1b8cc789599a</TermId>
        </TermInfo>
      </Terms>
    </BDUKRecordCategoryTaxHTField0>
    <BDUKSecurityMarking xmlns="720fe38e-5865-4d69-8b24-59d4075a4f41">UNCLASSIFIED</BDUKSecurityMarking>
    <BDUKExportControlled xmlns="720fe38e-5865-4d69-8b24-59d4075a4f41">NO</BDUKExportControlled>
    <BDUKNetworkTaxHTField0 xmlns="720fe38e-5865-4d69-8b24-59d4075a4f41">
      <Terms xmlns="http://schemas.microsoft.com/office/infopath/2007/PartnerControls">
        <TermInfo xmlns="http://schemas.microsoft.com/office/infopath/2007/PartnerControls">
          <TermName xmlns="http://schemas.microsoft.com/office/infopath/2007/PartnerControls">BURN</TermName>
          <TermId xmlns="http://schemas.microsoft.com/office/infopath/2007/PartnerControls">a8b8bcf0-f1ca-4fad-8f2c-bb4044b2b716</TermId>
        </TermInfo>
      </Terms>
    </BDUKNetworkTaxHTField0>
    <BDUKFunctionTaxHTField0 xmlns="720fe38e-5865-4d69-8b24-59d4075a4f41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Communications</TermName>
          <TermId xmlns="http://schemas.microsoft.com/office/infopath/2007/PartnerControls">46cd6d51-cd55-44c9-b7f4-7c743c358b34</TermId>
        </TermInfo>
      </Terms>
    </BDUKFunctionTaxHTField0>
    <TaxKeywordTaxHTField xmlns="397bf5a5-137b-4d17-852e-1fb70e6763e5">
      <Terms xmlns="http://schemas.microsoft.com/office/infopath/2007/PartnerControls">
        <TermInfo xmlns="http://schemas.microsoft.com/office/infopath/2007/PartnerControls">
          <TermName xmlns="http://schemas.microsoft.com/office/infopath/2007/PartnerControls">BDUK PPT Template</TermName>
          <TermId xmlns="http://schemas.microsoft.com/office/infopath/2007/PartnerControls">a22c132f-f2f3-49bb-8aae-8158ac81d47e</TermId>
        </TermInfo>
      </Terms>
    </TaxKeywordTaxHTField>
    <BDUKContentOwnerTaxHTField0 xmlns="720fe38e-5865-4d69-8b24-59d4075a4f41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Content Owner</TermName>
          <TermId xmlns="http://schemas.microsoft.com/office/infopath/2007/PartnerControls">14a2a2e5-e29d-4951-8481-65a2e15717c4</TermId>
        </TermInfo>
      </Terms>
    </BDUKContentOwnerTaxHTField0>
    <BDUKCompanyMarkingTaxHTField0 xmlns="720fe38e-5865-4d69-8b24-59d4075a4f41">
      <Terms xmlns="http://schemas.microsoft.com/office/infopath/2007/PartnerControls">
        <TermInfo xmlns="http://schemas.microsoft.com/office/infopath/2007/PartnerControls">
          <TermName xmlns="http://schemas.microsoft.com/office/infopath/2007/PartnerControls">Boeing Proprietary</TermName>
          <TermId xmlns="http://schemas.microsoft.com/office/infopath/2007/PartnerControls">f7e81a2f-2640-4d70-b4ae-a056060f871c</TermId>
        </TermInfo>
      </Terms>
    </BDUKCompanyMarkingTaxHTField0>
    <Owner xmlns="397bf5a5-137b-4d17-852e-1fb70e6763e5">
      <UserInfo>
        <DisplayName>Swaine, Jeanine</DisplayName>
        <AccountId>87</AccountId>
        <AccountType/>
      </UserInfo>
    </Owner>
    <_dlc_DocId xmlns="397bf5a5-137b-4d17-852e-1fb70e6763e5">BDUK-B57B8C22-1356-46DF-A544-5E039E0391A9</_dlc_DocId>
    <_dlc_DocIdUrl xmlns="397bf5a5-137b-4d17-852e-1fb70e6763e5">
      <Url>https://intranet.web.boeingdefence.co.uk/scis/evelyn/_layouts/DocIdRedir.aspx?ID=BDUK-B57B8C22-1356-46DF-A544-5E039E0391A9</Url>
      <Description>BDUK-B57B8C22-1356-46DF-A544-5E039E0391A9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2025282A48E241B14B3F8E09A81CD8" ma:contentTypeVersion="2" ma:contentTypeDescription="Create a new document." ma:contentTypeScope="" ma:versionID="a05e0fe524421bb68d6d236e7cd3f71e">
  <xsd:schema xmlns:xsd="http://www.w3.org/2001/XMLSchema" xmlns:xs="http://www.w3.org/2001/XMLSchema" xmlns:p="http://schemas.microsoft.com/office/2006/metadata/properties" xmlns:ns2="397bf5a5-137b-4d17-852e-1fb70e6763e5" xmlns:ns3="720fe38e-5865-4d69-8b24-59d4075a4f41" targetNamespace="http://schemas.microsoft.com/office/2006/metadata/properties" ma:root="true" ma:fieldsID="3b0772069ac25ee5c9b5f7b022fdfc17" ns2:_="" ns3:_="">
    <xsd:import namespace="397bf5a5-137b-4d17-852e-1fb70e6763e5"/>
    <xsd:import namespace="720fe38e-5865-4d69-8b24-59d4075a4f4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BDUKRecordCategoryTaxHTField0" minOccurs="0"/>
                <xsd:element ref="ns3:BDUKContentOwnerTaxHTField0" minOccurs="0"/>
                <xsd:element ref="ns3:BDUKContentContactTaxHTField0" minOccurs="0"/>
                <xsd:element ref="ns3:BDUKSecurityMarking"/>
                <xsd:element ref="ns3:BDUKExportControlled"/>
                <xsd:element ref="ns3:BDUKCompanyMarkingTaxHTField0" minOccurs="0"/>
                <xsd:element ref="ns3:BDUKNetworkTaxHTField0" minOccurs="0"/>
                <xsd:element ref="ns3:BDUKProgrammeTaxHTField0" minOccurs="0"/>
                <xsd:element ref="ns3:BDUKFunctionTaxHTField0" minOccurs="0"/>
                <xsd:element ref="ns3:BDUKCommunityTaxHTField0" minOccurs="0"/>
                <xsd:element ref="ns2:Owner" minOccurs="0"/>
                <xsd:element ref="ns2:TaxKeyword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7bf5a5-137b-4d17-852e-1fb70e6763e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Owner" ma:index="29" nillable="true" ma:displayName="Owner" ma:list="UserInfo" ma:SearchPeopleOnly="false" ma:SharePointGroup="0" ma:internalName="Ow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axKeywordTaxHTField" ma:index="31" nillable="true" ma:taxonomy="true" ma:internalName="TaxKeywordTaxHTField" ma:taxonomyFieldName="TaxKeyword" ma:displayName="Enterprise Keywords" ma:fieldId="{23f27201-bee3-471e-b2e7-b64fd8b7ca38}" ma:taxonomyMulti="true" ma:sspId="c5ef27d5-9a05-4151-9637-16689f020b8e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0fe38e-5865-4d69-8b24-59d4075a4f41" elementFormDefault="qualified">
    <xsd:import namespace="http://schemas.microsoft.com/office/2006/documentManagement/types"/>
    <xsd:import namespace="http://schemas.microsoft.com/office/infopath/2007/PartnerControls"/>
    <xsd:element name="BDUKRecordCategoryTaxHTField0" ma:index="11" ma:taxonomy="true" ma:internalName="BDUKRecordCategoryTaxHTField0" ma:taxonomyFieldName="BDUKRecordCategory" ma:displayName="Record Category" ma:default="" ma:fieldId="{05e56eb5-a4b1-443c-ad1f-8e0cb91e6195}" ma:sspId="c5ef27d5-9a05-4151-9637-16689f020b8e" ma:termSetId="19f38ae7-2eed-4b45-9dfb-68bffd1b55c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DUKContentOwnerTaxHTField0" ma:index="13" ma:taxonomy="true" ma:internalName="BDUKContentOwnerTaxHTField0" ma:taxonomyFieldName="BDUKContentOwner" ma:displayName="Content Owner" ma:default="1;#Content Owner|14a2a2e5-e29d-4951-8481-65a2e15717c4" ma:fieldId="{0a493fd5-afbd-4be8-a559-1243573ada91}" ma:sspId="c5ef27d5-9a05-4151-9637-16689f020b8e" ma:termSetId="043fe21c-0287-4cd1-948c-c8fe97695d5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DUKContentContactTaxHTField0" ma:index="15" ma:taxonomy="true" ma:internalName="BDUKContentContactTaxHTField0" ma:taxonomyFieldName="BDUKContentContact" ma:displayName="Content Contact" ma:default="1;#Content Owner|14a2a2e5-e29d-4951-8481-65a2e15717c4" ma:fieldId="{fb34e409-47de-40b1-ab66-8071a7dfd503}" ma:sspId="c5ef27d5-9a05-4151-9637-16689f020b8e" ma:termSetId="043fe21c-0287-4cd1-948c-c8fe97695d5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DUKSecurityMarking" ma:index="17" ma:displayName="Security Marking" ma:default="RESTRICTED" ma:description="MOD security marking for the content." ma:internalName="BDUKSecurityMarking">
      <xsd:simpleType>
        <xsd:restriction base="dms:Choice">
          <xsd:enumeration value="UNCLASSIFIED"/>
          <xsd:enumeration value="RESTRICTED"/>
        </xsd:restriction>
      </xsd:simpleType>
    </xsd:element>
    <xsd:element name="BDUKExportControlled" ma:index="18" ma:displayName="Export Controlled" ma:default="NO" ma:description="Whether the content can be taken out of the country." ma:internalName="BDUKExportControlled">
      <xsd:simpleType>
        <xsd:restriction base="dms:Choice">
          <xsd:enumeration value="NO"/>
        </xsd:restriction>
      </xsd:simpleType>
    </xsd:element>
    <xsd:element name="BDUKCompanyMarkingTaxHTField0" ma:index="19" ma:taxonomy="true" ma:internalName="BDUKCompanyMarkingTaxHTField0" ma:taxonomyFieldName="BDUKCompanyMarking" ma:displayName="Company Marking" ma:default="2;#Boeing Proprietary|f7e81a2f-2640-4d70-b4ae-a056060f871c" ma:fieldId="{62c78379-4704-46c6-992d-1cb3dbea4783}" ma:sspId="c5ef27d5-9a05-4151-9637-16689f020b8e" ma:termSetId="ba44478a-b642-43d4-b505-86a5d087501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DUKNetworkTaxHTField0" ma:index="21" ma:taxonomy="true" ma:internalName="BDUKNetworkTaxHTField0" ma:taxonomyFieldName="BDUKNetwork" ma:displayName="Network" ma:default="3;#BURN|a8b8bcf0-f1ca-4fad-8f2c-bb4044b2b716" ma:fieldId="{221e7166-d060-433e-b594-d3e1cf2933bf}" ma:sspId="c5ef27d5-9a05-4151-9637-16689f020b8e" ma:termSetId="8a9a026d-da9d-469f-a125-e733bcdceaa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DUKProgrammeTaxHTField0" ma:index="23" nillable="true" ma:taxonomy="true" ma:internalName="BDUKProgrammeTaxHTField0" ma:taxonomyFieldName="BDUKProgramme" ma:displayName="Programme" ma:default="4;#Advanced Programmes|5f9131a5-acf8-4370-b852-06a1a2746938" ma:fieldId="{f96d97df-6ed5-44be-81b1-80de1cb1ec13}" ma:sspId="c5ef27d5-9a05-4151-9637-16689f020b8e" ma:termSetId="8be629b5-8610-4fb1-b891-b02fdb15d83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DUKFunctionTaxHTField0" ma:index="25" nillable="true" ma:taxonomy="true" ma:internalName="BDUKFunctionTaxHTField0" ma:taxonomyFieldName="BDUKFunction" ma:displayName="Function" ma:default="5;#IT|f967e952-1140-446c-af6b-7e69343ccb2d" ma:fieldId="{b91252e3-133b-4bcb-9a7e-ae49c8ad5d53}" ma:sspId="c5ef27d5-9a05-4151-9637-16689f020b8e" ma:termSetId="3d95498f-444b-4a7c-9117-462f390beee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DUKCommunityTaxHTField0" ma:index="27" nillable="true" ma:taxonomy="true" ma:internalName="BDUKCommunityTaxHTField0" ma:taxonomyFieldName="BDUKCommunity" ma:displayName="Community" ma:default="" ma:fieldId="{6878e63e-a980-4c13-85bc-b13a7c4f368d}" ma:sspId="c5ef27d5-9a05-4151-9637-16689f020b8e" ma:termSetId="c9ec6586-185c-4355-99fd-ab0c2e499381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9DBC0CC-0682-4580-A550-F1C58F17D909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3F229543-B1BB-4AA0-BED9-BEEE978C9E6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AFD7CCD-ABB1-4883-A8CD-AAB6B0035C6C}">
  <ds:schemaRefs>
    <ds:schemaRef ds:uri="http://purl.org/dc/elements/1.1/"/>
    <ds:schemaRef ds:uri="397bf5a5-137b-4d17-852e-1fb70e6763e5"/>
    <ds:schemaRef ds:uri="http://schemas.microsoft.com/office/2006/metadata/properties"/>
    <ds:schemaRef ds:uri="720fe38e-5865-4d69-8b24-59d4075a4f41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9DFAB746-30AD-44F1-8ABC-53C068C140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97bf5a5-137b-4d17-852e-1fb70e6763e5"/>
    <ds:schemaRef ds:uri="720fe38e-5865-4d69-8b24-59d4075a4f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Internal Presentation</Template>
  <TotalTime>9640</TotalTime>
  <Words>799</Words>
  <Application>Microsoft Office PowerPoint</Application>
  <PresentationFormat>Custom</PresentationFormat>
  <Paragraphs>167</Paragraphs>
  <Slides>18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Office Theme</vt:lpstr>
      <vt:lpstr>1_Office Theme</vt:lpstr>
      <vt:lpstr>2_Office Theme</vt:lpstr>
      <vt:lpstr>Service Delivery Group  – January 2019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Boeing Defence UK Limited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Services Organisation Cascade</dc:title>
  <dc:subject>BDUK PPT Template</dc:subject>
  <dc:creator>Swaine, Jeanine</dc:creator>
  <cp:keywords>BDUK PPT Template</cp:keywords>
  <dc:description>Artist: Paul Deloney
RMS#: 280299
Date: 4/23/15</dc:description>
  <cp:lastModifiedBy>McElvaney, Cat</cp:lastModifiedBy>
  <cp:revision>561</cp:revision>
  <cp:lastPrinted>2017-06-07T13:39:30Z</cp:lastPrinted>
  <dcterms:created xsi:type="dcterms:W3CDTF">2015-05-20T13:15:07Z</dcterms:created>
  <dcterms:modified xsi:type="dcterms:W3CDTF">2019-02-01T17:22:24Z</dcterms:modified>
  <cp:category>PPT Template</cp:category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0x0101003F2025282A48E241B14B3F8E09A81CD8</vt:lpwstr>
  </property>
  <property fmtid="{D5CDD505-2E9C-101B-9397-08002B2CF9AE}" pid="3" name="TaxKeyword">
    <vt:lpwstr>30;#BDUK PPT Template|a22c132f-f2f3-49bb-8aae-8158ac81d47e</vt:lpwstr>
  </property>
  <property fmtid="{D5CDD505-2E9C-101B-9397-08002B2CF9AE}" pid="4" name="TaxCatchAll">
    <vt:lpwstr>18;#Human Resources|efd697f0-1494-4a7a-b936-1b8cc789599a;#13;#SCIS|547177e7-85fb-4d08-8e1a-decfae466c09;#32;#Communications|46cd6d51-cd55-44c9-b7f4-7c743c358b34;#30;#BDUK PPT Template;#3;#BURN|a8b8bcf0-f1ca-4fad-8f2c-bb4044b2b716;#2;#Boeing Proprietary|f7</vt:lpwstr>
  </property>
  <property fmtid="{D5CDD505-2E9C-101B-9397-08002B2CF9AE}" pid="5" name="_dlc_DocIdItemGuid">
    <vt:lpwstr>46fcf7ae-b7a9-477a-b1a8-199591c01687</vt:lpwstr>
  </property>
  <property fmtid="{D5CDD505-2E9C-101B-9397-08002B2CF9AE}" pid="6" name="BDUKRecordCategory">
    <vt:lpwstr>18;#Human Resources|efd697f0-1494-4a7a-b936-1b8cc789599a</vt:lpwstr>
  </property>
  <property fmtid="{D5CDD505-2E9C-101B-9397-08002B2CF9AE}" pid="7" name="BDUKNetwork">
    <vt:lpwstr>3;#BURN|a8b8bcf0-f1ca-4fad-8f2c-bb4044b2b716</vt:lpwstr>
  </property>
  <property fmtid="{D5CDD505-2E9C-101B-9397-08002B2CF9AE}" pid="8" name="BDUKProgramme">
    <vt:lpwstr>13;#SCIS|547177e7-85fb-4d08-8e1a-decfae466c09</vt:lpwstr>
  </property>
  <property fmtid="{D5CDD505-2E9C-101B-9397-08002B2CF9AE}" pid="9" name="BDUKContentOwner">
    <vt:lpwstr>1;#Content Owner|14a2a2e5-e29d-4951-8481-65a2e15717c4</vt:lpwstr>
  </property>
  <property fmtid="{D5CDD505-2E9C-101B-9397-08002B2CF9AE}" pid="10" name="BDUKCompanyMarking">
    <vt:lpwstr>2;#Boeing Proprietary|f7e81a2f-2640-4d70-b4ae-a056060f871c</vt:lpwstr>
  </property>
  <property fmtid="{D5CDD505-2E9C-101B-9397-08002B2CF9AE}" pid="11" name="BDUKFunction">
    <vt:lpwstr>32;#Communications|46cd6d51-cd55-44c9-b7f4-7c743c358b34</vt:lpwstr>
  </property>
  <property fmtid="{D5CDD505-2E9C-101B-9397-08002B2CF9AE}" pid="12" name="BDUKContentContact">
    <vt:lpwstr>1;#Content Owner|14a2a2e5-e29d-4951-8481-65a2e15717c4</vt:lpwstr>
  </property>
  <property fmtid="{D5CDD505-2E9C-101B-9397-08002B2CF9AE}" pid="13" name="BDUKCommunity">
    <vt:lpwstr/>
  </property>
</Properties>
</file>