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5"/>
  </p:sldMasterIdLst>
  <p:notesMasterIdLst>
    <p:notesMasterId r:id="rId17"/>
  </p:notesMasterIdLst>
  <p:handoutMasterIdLst>
    <p:handoutMasterId r:id="rId18"/>
  </p:handoutMasterIdLst>
  <p:sldIdLst>
    <p:sldId id="256" r:id="rId6"/>
    <p:sldId id="263" r:id="rId7"/>
    <p:sldId id="264" r:id="rId8"/>
    <p:sldId id="267" r:id="rId9"/>
    <p:sldId id="269" r:id="rId10"/>
    <p:sldId id="270" r:id="rId11"/>
    <p:sldId id="268" r:id="rId12"/>
    <p:sldId id="271" r:id="rId13"/>
    <p:sldId id="288" r:id="rId14"/>
    <p:sldId id="278" r:id="rId15"/>
    <p:sldId id="285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0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570"/>
    <a:srgbClr val="0057A0"/>
    <a:srgbClr val="00A0DC"/>
    <a:srgbClr val="1430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3" autoAdjust="0"/>
    <p:restoredTop sz="96727" autoAdjust="0"/>
  </p:normalViewPr>
  <p:slideViewPr>
    <p:cSldViewPr>
      <p:cViewPr>
        <p:scale>
          <a:sx n="80" d="100"/>
          <a:sy n="80" d="100"/>
        </p:scale>
        <p:origin x="-1662" y="-888"/>
      </p:cViewPr>
      <p:guideLst>
        <p:guide orient="horz" pos="2160"/>
        <p:guide pos="3840"/>
        <p:guide pos="45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61" d="100"/>
          <a:sy n="61" d="100"/>
        </p:scale>
        <p:origin x="-1632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2D3E2-7448-4118-9D0D-7F4B8E65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490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507E-BB74-4032-9A1B-68F4FD528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5738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Standards in 2016 outlined to role of the patient rep very briefly.</a:t>
            </a:r>
          </a:p>
          <a:p>
            <a:r>
              <a:rPr lang="en-GB" altLang="en-US" smtClean="0"/>
              <a:t>We would hope for a wider level of patient engagement on a number of levels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B28975-4199-4806-9DA6-450371A6FA6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30410" y="4118994"/>
            <a:ext cx="9682171" cy="8605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6300"/>
              </a:lnSpc>
              <a:defRPr sz="5100" b="1" kern="1200" spc="-2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5004995"/>
            <a:ext cx="9671256" cy="523875"/>
          </a:xfrm>
        </p:spPr>
        <p:txBody>
          <a:bodyPr/>
          <a:lstStyle>
            <a:lvl1pPr marL="0" indent="0">
              <a:buFontTx/>
              <a:buNone/>
              <a:defRPr b="1" kern="1200" spc="-20" baseline="0">
                <a:solidFill>
                  <a:schemeClr val="accent6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472480" y="57332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261AF-D39F-EC42-8AAA-179F004E1E0F}" type="datetime4">
              <a:rPr lang="en-GB" smtClean="0"/>
              <a:pPr/>
              <a:t>17 January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84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Column Wide with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3" y="292"/>
            <a:ext cx="11315711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2479" y="1146660"/>
            <a:ext cx="11303868" cy="4714977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42478" y="660660"/>
            <a:ext cx="11303868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143"/>
            <a:ext cx="12191997" cy="758856"/>
          </a:xfrm>
          <a:prstGeom prst="rect">
            <a:avLst/>
          </a:prstGeom>
          <a:ln>
            <a:noFill/>
          </a:ln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402646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52675" y="653559"/>
            <a:ext cx="7483475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52675" y="1138500"/>
            <a:ext cx="7483475" cy="4723137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143"/>
            <a:ext cx="12191997" cy="7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6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36806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72346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72346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65564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65564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143"/>
            <a:ext cx="12191997" cy="7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27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ads Text 50:5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11312842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02346" y="1126388"/>
            <a:ext cx="5544000" cy="4735250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3388" y="643097"/>
            <a:ext cx="5518150" cy="5218540"/>
          </a:xfrm>
        </p:spPr>
        <p:txBody>
          <a:bodyPr/>
          <a:lstStyle/>
          <a:p>
            <a:endParaRPr lang="en-US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02346" y="640387"/>
            <a:ext cx="5547521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143"/>
            <a:ext cx="12191997" cy="7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3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Leads Text 4:2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3" y="292"/>
            <a:ext cx="11316363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13867" y="595154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113867" y="1081154"/>
            <a:ext cx="3636000" cy="4780483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3388" y="598713"/>
            <a:ext cx="7409926" cy="5262924"/>
          </a:xfrm>
        </p:spPr>
        <p:txBody>
          <a:bodyPr/>
          <a:lstStyle/>
          <a:p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143"/>
            <a:ext cx="12191997" cy="7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Feature Image or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857619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784" y="820667"/>
            <a:ext cx="12184624" cy="529201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33386" y="5777623"/>
            <a:ext cx="5085137" cy="326119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marL="0" indent="0">
              <a:lnSpc>
                <a:spcPts val="1300"/>
              </a:lnSpc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insert caption text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9143"/>
            <a:ext cx="12191997" cy="7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3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W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Boeing 12 column grid" hidden="1"/>
          <p:cNvGrpSpPr>
            <a:grpSpLocks/>
          </p:cNvGrpSpPr>
          <p:nvPr userDrawn="1"/>
        </p:nvGrpSpPr>
        <p:grpSpPr bwMode="auto">
          <a:xfrm>
            <a:off x="-2117" y="-6350"/>
            <a:ext cx="12192001" cy="6858000"/>
            <a:chOff x="-3" y="0"/>
            <a:chExt cx="9144011" cy="6858000"/>
          </a:xfrm>
        </p:grpSpPr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466724" y="6638925"/>
              <a:ext cx="8497896" cy="106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-3" y="2178050"/>
              <a:ext cx="9144011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3" y="2390775"/>
              <a:ext cx="9144011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3" y="4464050"/>
              <a:ext cx="9144011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-3" y="4679950"/>
              <a:ext cx="9144011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65136" y="455613"/>
              <a:ext cx="8221672" cy="5945187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-3" y="2284413"/>
              <a:ext cx="9144011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-3" y="3429000"/>
              <a:ext cx="9144011" cy="635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-3" y="4572000"/>
              <a:ext cx="9144011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70415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5" name="Group 37"/>
            <p:cNvGrpSpPr>
              <a:grpSpLocks/>
            </p:cNvGrpSpPr>
            <p:nvPr/>
          </p:nvGrpSpPr>
          <p:grpSpPr bwMode="auto"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33" name="Straight Connector 20"/>
              <p:cNvCxnSpPr/>
              <p:nvPr/>
            </p:nvCxnSpPr>
            <p:spPr>
              <a:xfrm>
                <a:off x="596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" name="Straight Connector 15"/>
              <p:cNvCxnSpPr/>
              <p:nvPr/>
            </p:nvCxnSpPr>
            <p:spPr>
              <a:xfrm>
                <a:off x="7673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372979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32118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70375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48068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644899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2576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420059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025709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>
              <a:xfrm>
                <a:off x="154249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Straight Connector 43"/>
              <p:cNvCxnSpPr/>
              <p:nvPr userDrawn="1"/>
            </p:nvCxnSpPr>
            <p:spPr>
              <a:xfrm>
                <a:off x="2135779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>
              <a:xfrm>
                <a:off x="3098109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>
              <a:xfrm>
                <a:off x="292683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7" name="Straight Connector 46"/>
              <p:cNvCxnSpPr/>
              <p:nvPr userDrawn="1"/>
            </p:nvCxnSpPr>
            <p:spPr>
              <a:xfrm>
                <a:off x="386797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" name="Straight Connector 47"/>
              <p:cNvCxnSpPr/>
              <p:nvPr userDrawn="1"/>
            </p:nvCxnSpPr>
            <p:spPr>
              <a:xfrm>
                <a:off x="620404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" name="Straight Connector 48"/>
              <p:cNvCxnSpPr/>
              <p:nvPr userDrawn="1"/>
            </p:nvCxnSpPr>
            <p:spPr>
              <a:xfrm>
                <a:off x="681146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" name="Straight Connector 49"/>
              <p:cNvCxnSpPr/>
              <p:nvPr userDrawn="1"/>
            </p:nvCxnSpPr>
            <p:spPr>
              <a:xfrm>
                <a:off x="697744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" name="Straight Connector 50"/>
              <p:cNvCxnSpPr/>
              <p:nvPr userDrawn="1"/>
            </p:nvCxnSpPr>
            <p:spPr>
              <a:xfrm>
                <a:off x="758839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2" name="Straight Connector 51"/>
              <p:cNvCxnSpPr/>
              <p:nvPr userDrawn="1"/>
            </p:nvCxnSpPr>
            <p:spPr>
              <a:xfrm>
                <a:off x="774907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3" name="Straight Connector 52"/>
              <p:cNvCxnSpPr/>
              <p:nvPr userDrawn="1"/>
            </p:nvCxnSpPr>
            <p:spPr>
              <a:xfrm>
                <a:off x="836531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>
                <a:off x="853129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" name="Freeform 15"/>
            <p:cNvSpPr/>
            <p:nvPr/>
          </p:nvSpPr>
          <p:spPr>
            <a:xfrm>
              <a:off x="6418267" y="466725"/>
              <a:ext cx="2268540" cy="138113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-3" y="760413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3" y="1520825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3" y="3046413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-3" y="3808413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3" y="5337175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3" y="6099175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8980495" y="760413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8980495" y="1520825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8980495" y="3046413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8980495" y="3808413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8980495" y="5337175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8980495" y="6099175"/>
              <a:ext cx="163513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H="1">
              <a:off x="7418393" y="4572000"/>
              <a:ext cx="1725615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H="1">
              <a:off x="5692779" y="2278063"/>
              <a:ext cx="3451229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H="1">
              <a:off x="6556380" y="3429000"/>
              <a:ext cx="2587628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-3" y="1096963"/>
              <a:ext cx="9144011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55" name="Picture 5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12192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>
            <a:spLocks noChangeArrowheads="1"/>
          </p:cNvSpPr>
          <p:nvPr userDrawn="1"/>
        </p:nvSpPr>
        <p:spPr bwMode="auto">
          <a:xfrm>
            <a:off x="302685" y="6326189"/>
            <a:ext cx="80010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en-US" sz="1100" b="1" smtClean="0">
                <a:solidFill>
                  <a:schemeClr val="bg1"/>
                </a:solidFill>
              </a:rPr>
              <a:t>Equity</a:t>
            </a:r>
            <a:r>
              <a:rPr lang="en-US" altLang="en-US" sz="1100" smtClean="0">
                <a:solidFill>
                  <a:schemeClr val="bg1"/>
                </a:solidFill>
              </a:rPr>
              <a:t> </a:t>
            </a:r>
            <a:br>
              <a:rPr lang="en-US" altLang="en-US" sz="1100" smtClean="0">
                <a:solidFill>
                  <a:schemeClr val="bg1"/>
                </a:solidFill>
              </a:rPr>
            </a:br>
            <a:r>
              <a:rPr lang="en-US" altLang="en-US" sz="1100" smtClean="0">
                <a:solidFill>
                  <a:schemeClr val="bg1"/>
                </a:solidFill>
              </a:rPr>
              <a:t>of access</a:t>
            </a:r>
          </a:p>
        </p:txBody>
      </p:sp>
      <p:sp>
        <p:nvSpPr>
          <p:cNvPr id="57" name="TextBox 56"/>
          <p:cNvSpPr txBox="1">
            <a:spLocks noChangeArrowheads="1"/>
          </p:cNvSpPr>
          <p:nvPr userDrawn="1"/>
        </p:nvSpPr>
        <p:spPr bwMode="auto">
          <a:xfrm>
            <a:off x="1428751" y="6326188"/>
            <a:ext cx="800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en-US" sz="1100" smtClean="0">
                <a:solidFill>
                  <a:schemeClr val="bg1"/>
                </a:solidFill>
              </a:rPr>
              <a:t>Seamless</a:t>
            </a:r>
            <a:r>
              <a:rPr lang="en-US" altLang="en-US" sz="1100" b="1" smtClean="0">
                <a:solidFill>
                  <a:schemeClr val="bg1"/>
                </a:solidFill>
              </a:rPr>
              <a:t> care</a:t>
            </a:r>
            <a:endParaRPr lang="en-US" altLang="en-US" sz="1100" smtClean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 userDrawn="1"/>
        </p:nvSpPr>
        <p:spPr bwMode="auto">
          <a:xfrm>
            <a:off x="2489200" y="6245226"/>
            <a:ext cx="897467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en-US" sz="1100" smtClean="0">
                <a:solidFill>
                  <a:schemeClr val="bg1"/>
                </a:solidFill>
              </a:rPr>
              <a:t>Meeting </a:t>
            </a:r>
            <a:r>
              <a:rPr lang="en-US" altLang="en-US" sz="1100" b="1" smtClean="0">
                <a:solidFill>
                  <a:schemeClr val="bg1"/>
                </a:solidFill>
              </a:rPr>
              <a:t>national standards</a:t>
            </a:r>
          </a:p>
        </p:txBody>
      </p:sp>
      <p:sp>
        <p:nvSpPr>
          <p:cNvPr id="59" name="TextBox 58"/>
          <p:cNvSpPr txBox="1">
            <a:spLocks noChangeArrowheads="1"/>
          </p:cNvSpPr>
          <p:nvPr userDrawn="1"/>
        </p:nvSpPr>
        <p:spPr bwMode="auto">
          <a:xfrm>
            <a:off x="3594101" y="6318251"/>
            <a:ext cx="1064684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en-US" sz="1100" smtClean="0">
                <a:solidFill>
                  <a:schemeClr val="bg1"/>
                </a:solidFill>
              </a:rPr>
              <a:t>Continual </a:t>
            </a:r>
            <a:r>
              <a:rPr lang="en-US" altLang="en-US" sz="1100" b="1" smtClean="0">
                <a:solidFill>
                  <a:schemeClr val="bg1"/>
                </a:solidFill>
              </a:rPr>
              <a:t>improvement</a:t>
            </a:r>
          </a:p>
        </p:txBody>
      </p:sp>
      <p:sp>
        <p:nvSpPr>
          <p:cNvPr id="60" name="TextBox 59"/>
          <p:cNvSpPr txBox="1">
            <a:spLocks noChangeArrowheads="1"/>
          </p:cNvSpPr>
          <p:nvPr userDrawn="1"/>
        </p:nvSpPr>
        <p:spPr bwMode="auto">
          <a:xfrm>
            <a:off x="4785784" y="6318250"/>
            <a:ext cx="88053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en-US" sz="1100" smtClean="0">
                <a:solidFill>
                  <a:schemeClr val="bg1"/>
                </a:solidFill>
              </a:rPr>
              <a:t>Patient </a:t>
            </a:r>
            <a:r>
              <a:rPr lang="en-US" altLang="en-US" sz="1100" b="1" smtClean="0">
                <a:solidFill>
                  <a:schemeClr val="bg1"/>
                </a:solidFill>
              </a:rPr>
              <a:t>voice</a:t>
            </a:r>
          </a:p>
        </p:txBody>
      </p:sp>
      <p:pic>
        <p:nvPicPr>
          <p:cNvPr id="61" name="Picture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468" y="6121400"/>
            <a:ext cx="202141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Straight Connector 61"/>
          <p:cNvCxnSpPr/>
          <p:nvPr userDrawn="1"/>
        </p:nvCxnSpPr>
        <p:spPr>
          <a:xfrm>
            <a:off x="478367" y="598488"/>
            <a:ext cx="11235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42479" y="752916"/>
            <a:ext cx="11303868" cy="5108722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42479" y="116633"/>
            <a:ext cx="11303868" cy="48208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Date Placeholder 1"/>
          <p:cNvSpPr>
            <a:spLocks noGrp="1"/>
          </p:cNvSpPr>
          <p:nvPr>
            <p:ph type="dt" sz="half" idx="16"/>
          </p:nvPr>
        </p:nvSpPr>
        <p:spPr>
          <a:xfrm>
            <a:off x="12009968" y="6792914"/>
            <a:ext cx="182033" cy="73025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A1E7F1-EDC4-4E34-ACC2-5C4D06D48EF6}" type="datetimeFigureOut">
              <a:rPr lang="en-US"/>
              <a:pPr>
                <a:defRPr/>
              </a:pPr>
              <a:t>1/17/2019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92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61AF-D39F-EC42-8AAA-179F004E1E0F}" type="datetime4">
              <a:rPr lang="en-GB" smtClean="0"/>
              <a:t>17 January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7C7-A219-2E4B-A0C4-9FBBCAC9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59" r:id="rId2"/>
    <p:sldLayoutId id="2147483847" r:id="rId3"/>
    <p:sldLayoutId id="2147483850" r:id="rId4"/>
    <p:sldLayoutId id="2147483853" r:id="rId5"/>
    <p:sldLayoutId id="2147483854" r:id="rId6"/>
    <p:sldLayoutId id="2147483855" r:id="rId7"/>
    <p:sldLayoutId id="214748386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5480" y="980728"/>
            <a:ext cx="8047038" cy="338455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 representatives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 and Involvement</a:t>
            </a: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Sheena Vernon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3"/>
          </p:nvPr>
        </p:nvSpPr>
        <p:spPr bwMode="auto">
          <a:xfrm>
            <a:off x="3287688" y="4797152"/>
            <a:ext cx="4110037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18</a:t>
            </a:r>
            <a:r>
              <a:rPr lang="en-GB" altLang="en-US" baseline="30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</a:t>
            </a:r>
            <a:r>
              <a:rPr lang="en-GB" alt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January 2019</a:t>
            </a:r>
          </a:p>
        </p:txBody>
      </p:sp>
    </p:spTree>
    <p:extLst>
      <p:ext uri="{BB962C8B-B14F-4D97-AF65-F5344CB8AC3E}">
        <p14:creationId xmlns:p14="http://schemas.microsoft.com/office/powerpoint/2010/main" val="9787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twice a year (1</a:t>
            </a:r>
            <a:r>
              <a:rPr lang="en-GB" sz="2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May, between board)</a:t>
            </a:r>
          </a:p>
          <a:p>
            <a:pPr>
              <a:defRPr/>
            </a:pP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</a:p>
          <a:p>
            <a:pPr>
              <a:defRPr/>
            </a:pPr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Psychologist support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Supervision meeting – for personal support</a:t>
            </a:r>
          </a:p>
          <a:p>
            <a:pPr>
              <a:defRPr/>
            </a:pP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Trust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present at the board</a:t>
            </a:r>
          </a:p>
          <a:p>
            <a:pPr>
              <a:defRPr/>
            </a:pP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GB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F6CFCA96-E614-4C9B-AFB8-06BA6175F1C3}" type="datetime1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1/17/2019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rgbClr val="923E70"/>
                </a:solidFill>
              </a:rPr>
              <a:t>Support </a:t>
            </a:r>
            <a:r>
              <a:rPr lang="en-GB" sz="2800" dirty="0">
                <a:solidFill>
                  <a:srgbClr val="923E70"/>
                </a:solidFill>
              </a:rPr>
              <a:t>for patient reps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85" y="1773239"/>
            <a:ext cx="2586567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14430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56218" y="2492376"/>
            <a:ext cx="9814983" cy="16684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Thank you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Standards/Background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Our patient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 objectives &amp; challenges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day- what our patient reps said?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 for recruitment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 for involvement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for patient reps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C55F2044-1DFC-4961-8038-4DD4C6F0F8CD}" type="datetime1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1/17/2019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>
              <a:defRPr/>
            </a:pPr>
            <a:r>
              <a:rPr lang="en-GB" sz="2800" dirty="0">
                <a:solidFill>
                  <a:srgbClr val="923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session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654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AB779208-3217-4255-840A-A373BDB850E2}" type="datetime1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1/17/2019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rgbClr val="923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GB" sz="2800" dirty="0">
              <a:solidFill>
                <a:srgbClr val="923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" y="663576"/>
            <a:ext cx="1201843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16339"/>
            <a:ext cx="11846984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517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5016500" cy="1008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1600" dirty="0" smtClean="0"/>
              <a:t/>
            </a:r>
            <a:br>
              <a:rPr lang="en-GB" altLang="en-US" sz="1600" dirty="0" smtClean="0"/>
            </a:br>
            <a:r>
              <a:rPr lang="en-GB" altLang="en-US" sz="1600" dirty="0" smtClean="0"/>
              <a:t/>
            </a:r>
            <a:br>
              <a:rPr lang="en-GB" altLang="en-US" sz="1600" dirty="0" smtClean="0"/>
            </a:br>
            <a:r>
              <a:rPr lang="en-GB" altLang="en-US" sz="1600" dirty="0" smtClean="0"/>
              <a:t/>
            </a:r>
            <a:br>
              <a:rPr lang="en-GB" altLang="en-US" sz="1600" dirty="0" smtClean="0"/>
            </a:br>
            <a:r>
              <a:rPr lang="en-GB" altLang="en-US" sz="1600" dirty="0" smtClean="0"/>
              <a:t/>
            </a:r>
            <a:br>
              <a:rPr lang="en-GB" altLang="en-US" sz="1600" dirty="0" smtClean="0"/>
            </a:br>
            <a:r>
              <a:rPr lang="en-GB" altLang="en-US" sz="1600" dirty="0" smtClean="0"/>
              <a:t/>
            </a:r>
            <a:br>
              <a:rPr lang="en-GB" altLang="en-US" sz="1600" dirty="0" smtClean="0"/>
            </a:br>
            <a:r>
              <a:rPr lang="en-GB" altLang="en-US" sz="1600" dirty="0" smtClean="0"/>
              <a:t/>
            </a:r>
            <a:br>
              <a:rPr lang="en-GB" altLang="en-US" sz="1600" dirty="0" smtClean="0"/>
            </a:br>
            <a:r>
              <a:rPr lang="en-GB" altLang="en-US" sz="1600" dirty="0" smtClean="0"/>
              <a:t/>
            </a:r>
            <a:br>
              <a:rPr lang="en-GB" altLang="en-US" sz="1600" dirty="0" smtClean="0"/>
            </a:br>
            <a:r>
              <a:rPr lang="en-GB" altLang="en-US" sz="1600" dirty="0" smtClean="0"/>
              <a:t/>
            </a:r>
            <a:br>
              <a:rPr lang="en-GB" altLang="en-US" sz="1600" dirty="0" smtClean="0"/>
            </a:br>
            <a:r>
              <a:rPr lang="en-GB" altLang="en-US" sz="1600" dirty="0" smtClean="0"/>
              <a:t/>
            </a:r>
            <a:br>
              <a:rPr lang="en-GB" altLang="en-US" sz="1600" dirty="0" smtClean="0"/>
            </a:b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>
                <a:solidFill>
                  <a:srgbClr val="A53570"/>
                </a:solidFill>
              </a:rPr>
              <a:t>National documents </a:t>
            </a:r>
            <a:r>
              <a:rPr lang="en-GB" altLang="en-US" sz="2800" dirty="0" smtClean="0">
                <a:solidFill>
                  <a:srgbClr val="CC0066"/>
                </a:solidFill>
              </a:rPr>
              <a:t/>
            </a:r>
            <a:br>
              <a:rPr lang="en-GB" altLang="en-US" sz="2800" dirty="0" smtClean="0">
                <a:solidFill>
                  <a:srgbClr val="CC0066"/>
                </a:solidFill>
              </a:rPr>
            </a:br>
            <a:r>
              <a:rPr lang="en-GB" altLang="en-US" sz="1600" dirty="0" smtClean="0"/>
              <a:t/>
            </a:r>
            <a:br>
              <a:rPr lang="en-GB" altLang="en-US" sz="1600" dirty="0" smtClean="0"/>
            </a:br>
            <a:endParaRPr lang="en-GB" altLang="en-US" sz="1600" dirty="0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r="6854"/>
          <a:stretch>
            <a:fillRect/>
          </a:stretch>
        </p:blipFill>
        <p:spPr>
          <a:xfrm>
            <a:off x="1343472" y="1412776"/>
            <a:ext cx="4366683" cy="4129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67" y="425450"/>
            <a:ext cx="417687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3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Clear Trust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process,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Trust governance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Board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balanced group, young people, male, female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7A05D6FF-7DF9-41E8-AC78-54312B0AA79F}" type="datetime1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1/17/2019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576808"/>
          </a:xfrm>
        </p:spPr>
        <p:txBody>
          <a:bodyPr/>
          <a:lstStyle/>
          <a:p>
            <a:pPr>
              <a:defRPr/>
            </a:pPr>
            <a:r>
              <a:rPr lang="en-GB" altLang="en-US" sz="2800" dirty="0" smtClean="0">
                <a:solidFill>
                  <a:srgbClr val="BD3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</a:t>
            </a:r>
            <a:r>
              <a:rPr lang="en-GB" altLang="en-US" sz="2800" dirty="0">
                <a:solidFill>
                  <a:srgbClr val="BD3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GB" altLang="en-US" sz="2800" dirty="0" smtClean="0">
                <a:solidFill>
                  <a:srgbClr val="BD3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engagement- our objectives </a:t>
            </a:r>
            <a:endParaRPr lang="en-GB" sz="2800" dirty="0">
              <a:solidFill>
                <a:srgbClr val="BD3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4" y="1700214"/>
            <a:ext cx="3096684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116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Meaningful engagement </a:t>
            </a:r>
            <a:r>
              <a:rPr lang="en-GB" alt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Board representation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Duration of involvement</a:t>
            </a:r>
          </a:p>
          <a:p>
            <a:pPr>
              <a:defRPr/>
            </a:pP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Unclear 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remit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Other commitments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CA4B2637-1DC8-4C4A-BBB9-21B4A4B9C156}" type="datetime1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1/17/2019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A53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GB" dirty="0">
              <a:solidFill>
                <a:srgbClr val="A53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67" y="2924176"/>
            <a:ext cx="405976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75498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1085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i="1" dirty="0" smtClean="0">
                <a:latin typeface="Arial" charset="0"/>
                <a:cs typeface="Arial" charset="0"/>
              </a:rPr>
              <a:t>We </a:t>
            </a:r>
            <a:r>
              <a:rPr lang="en-GB" altLang="en-US" sz="2400" i="1" dirty="0">
                <a:latin typeface="Arial" charset="0"/>
                <a:cs typeface="Arial" charset="0"/>
              </a:rPr>
              <a:t>want to work together as</a:t>
            </a:r>
            <a:r>
              <a:rPr lang="en-GB" altLang="en-US" sz="2400" i="1" dirty="0">
                <a:solidFill>
                  <a:srgbClr val="CC0066"/>
                </a:solidFill>
                <a:latin typeface="Arial" charset="0"/>
                <a:cs typeface="Arial" charset="0"/>
              </a:rPr>
              <a:t> partners </a:t>
            </a:r>
            <a:r>
              <a:rPr lang="en-GB" altLang="en-US" sz="2400" i="1" dirty="0">
                <a:latin typeface="Arial" charset="0"/>
                <a:cs typeface="Arial" charset="0"/>
              </a:rPr>
              <a:t>in the </a:t>
            </a:r>
            <a:r>
              <a:rPr lang="en-GB" altLang="en-US" sz="2400" i="1" dirty="0" smtClean="0">
                <a:latin typeface="Arial" charset="0"/>
                <a:cs typeface="Arial" charset="0"/>
              </a:rPr>
              <a:t>network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i="1" dirty="0" smtClean="0">
                <a:latin typeface="Arial" charset="0"/>
                <a:cs typeface="Arial" charset="0"/>
              </a:rPr>
              <a:t>An investment in patients as </a:t>
            </a:r>
            <a:r>
              <a:rPr lang="en-GB" altLang="en-US" sz="2400" i="1" dirty="0" smtClean="0">
                <a:solidFill>
                  <a:srgbClr val="CC0066"/>
                </a:solidFill>
                <a:latin typeface="Arial" charset="0"/>
                <a:cs typeface="Arial" charset="0"/>
              </a:rPr>
              <a:t>leaders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i="1" dirty="0" smtClean="0">
                <a:latin typeface="Arial" charset="0"/>
                <a:cs typeface="Arial" charset="0"/>
              </a:rPr>
              <a:t>A </a:t>
            </a:r>
            <a:r>
              <a:rPr lang="en-GB" altLang="en-US" sz="2400" i="1" dirty="0">
                <a:latin typeface="Arial" charset="0"/>
                <a:cs typeface="Arial" charset="0"/>
              </a:rPr>
              <a:t>good governance process to recruit, support and grow </a:t>
            </a:r>
            <a:r>
              <a:rPr lang="en-GB" altLang="en-US" sz="2400" i="1" dirty="0">
                <a:solidFill>
                  <a:srgbClr val="CC0066"/>
                </a:solidFill>
                <a:latin typeface="Arial" charset="0"/>
                <a:cs typeface="Arial" charset="0"/>
              </a:rPr>
              <a:t>patient partners at board </a:t>
            </a:r>
            <a:r>
              <a:rPr lang="en-GB" altLang="en-US" sz="2400" i="1" dirty="0" smtClean="0">
                <a:solidFill>
                  <a:srgbClr val="CC0066"/>
                </a:solidFill>
                <a:latin typeface="Arial" charset="0"/>
                <a:cs typeface="Arial" charset="0"/>
              </a:rPr>
              <a:t>level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i="1" dirty="0" smtClean="0">
                <a:latin typeface="Arial" charset="0"/>
                <a:cs typeface="Arial" charset="0"/>
              </a:rPr>
              <a:t>Develop </a:t>
            </a:r>
            <a:r>
              <a:rPr lang="en-GB" altLang="en-US" sz="2400" i="1" dirty="0">
                <a:latin typeface="Arial" charset="0"/>
                <a:cs typeface="Arial" charset="0"/>
              </a:rPr>
              <a:t>the use of </a:t>
            </a:r>
            <a:r>
              <a:rPr lang="en-GB" altLang="en-US" sz="2400" i="1" dirty="0">
                <a:solidFill>
                  <a:srgbClr val="CC0066"/>
                </a:solidFill>
                <a:latin typeface="Arial" charset="0"/>
                <a:cs typeface="Arial" charset="0"/>
              </a:rPr>
              <a:t>social media </a:t>
            </a:r>
            <a:r>
              <a:rPr lang="en-GB" altLang="en-US" sz="2400" i="1" dirty="0">
                <a:latin typeface="Arial" charset="0"/>
                <a:cs typeface="Arial" charset="0"/>
              </a:rPr>
              <a:t>as a tool for involvement without losing the emotional connect of face to face </a:t>
            </a:r>
            <a:r>
              <a:rPr lang="en-GB" altLang="en-US" sz="2400" i="1" dirty="0" smtClean="0">
                <a:latin typeface="Arial" charset="0"/>
                <a:cs typeface="Arial" charset="0"/>
              </a:rPr>
              <a:t>work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i="1" dirty="0" smtClean="0">
                <a:latin typeface="Arial" charset="0"/>
                <a:cs typeface="Arial" charset="0"/>
              </a:rPr>
              <a:t>Disseminate </a:t>
            </a:r>
            <a:r>
              <a:rPr lang="en-GB" altLang="en-US" sz="2400" i="1" dirty="0">
                <a:latin typeface="Arial" charset="0"/>
                <a:cs typeface="Arial" charset="0"/>
              </a:rPr>
              <a:t>knowledge, debate and </a:t>
            </a:r>
            <a:r>
              <a:rPr lang="en-GB" altLang="en-US" sz="2400" i="1" dirty="0" smtClean="0">
                <a:latin typeface="Arial" charset="0"/>
                <a:cs typeface="Arial" charset="0"/>
              </a:rPr>
              <a:t>discuss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i="1" dirty="0" smtClean="0">
                <a:latin typeface="Arial" charset="0"/>
                <a:cs typeface="Arial" charset="0"/>
              </a:rPr>
              <a:t>Be </a:t>
            </a:r>
            <a:r>
              <a:rPr lang="en-GB" altLang="en-US" sz="2400" i="1" dirty="0">
                <a:solidFill>
                  <a:srgbClr val="CC0066"/>
                </a:solidFill>
                <a:latin typeface="Arial" charset="0"/>
                <a:cs typeface="Arial" charset="0"/>
              </a:rPr>
              <a:t>engaged</a:t>
            </a:r>
            <a:r>
              <a:rPr lang="en-GB" altLang="en-US" sz="2400" i="1" dirty="0">
                <a:latin typeface="Arial" charset="0"/>
                <a:cs typeface="Arial" charset="0"/>
              </a:rPr>
              <a:t> in the </a:t>
            </a:r>
            <a:r>
              <a:rPr lang="en-GB" altLang="en-US" sz="2400" i="1" dirty="0" smtClean="0">
                <a:latin typeface="Arial" charset="0"/>
                <a:cs typeface="Arial" charset="0"/>
              </a:rPr>
              <a:t>conversation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i="1" dirty="0" smtClean="0">
                <a:latin typeface="Arial" charset="0"/>
                <a:cs typeface="Arial" charset="0"/>
              </a:rPr>
              <a:t>Get </a:t>
            </a:r>
            <a:r>
              <a:rPr lang="en-GB" altLang="en-US" sz="2400" i="1" dirty="0">
                <a:latin typeface="Arial" charset="0"/>
                <a:cs typeface="Arial" charset="0"/>
              </a:rPr>
              <a:t>the simple things right and be aware that </a:t>
            </a:r>
            <a:r>
              <a:rPr lang="en-GB" altLang="en-US" sz="2400" i="1" dirty="0">
                <a:solidFill>
                  <a:srgbClr val="CC0066"/>
                </a:solidFill>
                <a:latin typeface="Arial" charset="0"/>
                <a:cs typeface="Arial" charset="0"/>
              </a:rPr>
              <a:t>patient partners have other </a:t>
            </a:r>
            <a:r>
              <a:rPr lang="en-GB" altLang="en-US" sz="2400" i="1" dirty="0" smtClean="0">
                <a:solidFill>
                  <a:srgbClr val="CC0066"/>
                </a:solidFill>
                <a:latin typeface="Arial" charset="0"/>
                <a:cs typeface="Arial" charset="0"/>
              </a:rPr>
              <a:t>lives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i="1" dirty="0" smtClean="0">
                <a:latin typeface="Arial" charset="0"/>
                <a:cs typeface="Arial" charset="0"/>
              </a:rPr>
              <a:t>Be </a:t>
            </a:r>
            <a:r>
              <a:rPr lang="en-GB" altLang="en-US" sz="2400" i="1" dirty="0">
                <a:latin typeface="Arial" charset="0"/>
                <a:cs typeface="Arial" charset="0"/>
              </a:rPr>
              <a:t>able to say – </a:t>
            </a:r>
            <a:r>
              <a:rPr lang="en-GB" altLang="en-US" sz="2400" i="1" dirty="0">
                <a:solidFill>
                  <a:srgbClr val="CC0066"/>
                </a:solidFill>
                <a:latin typeface="Arial" charset="0"/>
                <a:cs typeface="Arial" charset="0"/>
              </a:rPr>
              <a:t>‘this wouldn’t have happened if it were not for patient partners’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115B5946-7D79-4A6F-BA82-989E1B503316}" type="datetime1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1/17/2019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GB" altLang="en-US" sz="11200" dirty="0" smtClean="0">
                <a:solidFill>
                  <a:srgbClr val="A53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day July ;18 - What our patient reps said?</a:t>
            </a:r>
            <a:endParaRPr lang="en-US" sz="11200" dirty="0">
              <a:solidFill>
                <a:srgbClr val="A53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 smtClean="0">
                <a:solidFill>
                  <a:srgbClr val="A53570"/>
                </a:solidFill>
              </a:rPr>
              <a:t>       </a:t>
            </a:r>
            <a:endParaRPr lang="en-GB" dirty="0">
              <a:solidFill>
                <a:srgbClr val="A53570"/>
              </a:solidFill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7969251" y="5805488"/>
            <a:ext cx="4222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Workshop feedback Tony Watkin</a:t>
            </a:r>
          </a:p>
        </p:txBody>
      </p:sp>
    </p:spTree>
    <p:extLst>
      <p:ext uri="{BB962C8B-B14F-4D97-AF65-F5344CB8AC3E}">
        <p14:creationId xmlns:p14="http://schemas.microsoft.com/office/powerpoint/2010/main" val="253163955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384" y="752476"/>
            <a:ext cx="11303000" cy="5268812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AutoNum type="arabicPeriod"/>
              <a:defRPr/>
            </a:pPr>
            <a:r>
              <a:rPr lang="en-GB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no. of patient representatives</a:t>
            </a:r>
          </a:p>
          <a:p>
            <a:pPr>
              <a:defRPr/>
            </a:pPr>
            <a:r>
              <a:rPr lang="en-GB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GB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on expressions of interest </a:t>
            </a:r>
            <a:endParaRPr lang="en-GB" sz="7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Invite letters to existing patient representatives for Independent Cardiac Review </a:t>
            </a:r>
          </a:p>
          <a:p>
            <a:pPr marL="1028700" lvl="1" indent="-342900">
              <a:buFontTx/>
              <a:buChar char="-"/>
              <a:defRPr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CNS </a:t>
            </a: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approaching patients  </a:t>
            </a:r>
          </a:p>
          <a:p>
            <a:pPr marL="1028700" lvl="1" indent="-342900">
              <a:buFontTx/>
              <a:buChar char="-"/>
              <a:defRPr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with BRHC Youth Worker </a:t>
            </a:r>
          </a:p>
          <a:p>
            <a:pPr marL="1028700" lvl="1" indent="-342900">
              <a:buFontTx/>
              <a:buChar char="-"/>
              <a:defRPr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Advertising in CHD newsletter and CHD website</a:t>
            </a:r>
          </a:p>
          <a:p>
            <a:pPr>
              <a:defRPr/>
            </a:pPr>
            <a:endParaRPr lang="en-GB" sz="7200" b="1" dirty="0" smtClean="0">
              <a:solidFill>
                <a:srgbClr val="A53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documentation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 Representative Job Description 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Code of conduct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Expenses form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GB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form </a:t>
            </a:r>
            <a:endParaRPr lang="en-GB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endParaRPr lang="en-GB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/>
            </a:pPr>
            <a:endParaRPr lang="en-GB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7200" dirty="0" smtClean="0">
                <a:solidFill>
                  <a:schemeClr val="tx1"/>
                </a:solidFill>
              </a:rPr>
              <a:t>3. Training for patient </a:t>
            </a:r>
            <a:r>
              <a:rPr lang="en-GB" sz="7200" dirty="0" smtClean="0">
                <a:solidFill>
                  <a:schemeClr val="tx1"/>
                </a:solidFill>
              </a:rPr>
              <a:t>reps</a:t>
            </a:r>
          </a:p>
          <a:p>
            <a:pPr algn="ctr">
              <a:defRPr/>
            </a:pPr>
            <a:endParaRPr lang="en-GB" sz="4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1200" b="1" dirty="0" smtClean="0">
                <a:solidFill>
                  <a:srgbClr val="A53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GB" sz="11200" b="1" dirty="0">
                <a:solidFill>
                  <a:srgbClr val="A53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suggestions? </a:t>
            </a:r>
          </a:p>
          <a:p>
            <a:pPr>
              <a:defRPr/>
            </a:pPr>
            <a:endParaRPr lang="en-GB" sz="21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C55F2044-1DFC-4961-8038-4DD4C6F0F8CD}" type="datetime1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1/17/2019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2384" y="115888"/>
            <a:ext cx="11303000" cy="482600"/>
          </a:xfrm>
        </p:spPr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rgbClr val="923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for recruitment</a:t>
            </a:r>
            <a:endParaRPr lang="en-GB" sz="2800" dirty="0">
              <a:solidFill>
                <a:srgbClr val="923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4549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E68CAA4-240F-439B-A37D-A5A56BBAA827}" type="datetime1">
              <a:rPr lang="en-US" smtClean="0"/>
              <a:t>1/17/2019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11443"/>
              </p:ext>
            </p:extLst>
          </p:nvPr>
        </p:nvGraphicFramePr>
        <p:xfrm>
          <a:off x="479377" y="908720"/>
          <a:ext cx="10153127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015"/>
                <a:gridCol w="3833545"/>
                <a:gridCol w="5112567"/>
              </a:tblGrid>
              <a:tr h="352700">
                <a:tc>
                  <a:txBody>
                    <a:bodyPr/>
                    <a:lstStyle/>
                    <a:p>
                      <a:r>
                        <a:rPr lang="en-GB" dirty="0" smtClean="0"/>
                        <a:t>Level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Examples </a:t>
                      </a:r>
                      <a:endParaRPr lang="en-GB" dirty="0"/>
                    </a:p>
                  </a:txBody>
                  <a:tcPr/>
                </a:tc>
              </a:tr>
              <a:tr h="608770">
                <a:tc>
                  <a:txBody>
                    <a:bodyPr/>
                    <a:lstStyle/>
                    <a:p>
                      <a:r>
                        <a:rPr lang="en-GB" dirty="0" smtClean="0"/>
                        <a:t>Level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923E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 meetings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Eg</a:t>
                      </a:r>
                      <a:r>
                        <a:rPr lang="en-GB" dirty="0" smtClean="0"/>
                        <a:t>. Network Board, Service Delivery</a:t>
                      </a:r>
                      <a:r>
                        <a:rPr lang="en-GB" baseline="0" dirty="0" smtClean="0"/>
                        <a:t> Group – for specific groups </a:t>
                      </a:r>
                      <a:endParaRPr lang="en-GB" dirty="0"/>
                    </a:p>
                  </a:txBody>
                  <a:tcPr/>
                </a:tc>
              </a:tr>
              <a:tr h="869671">
                <a:tc>
                  <a:txBody>
                    <a:bodyPr/>
                    <a:lstStyle/>
                    <a:p>
                      <a:r>
                        <a:rPr lang="en-GB" dirty="0" smtClean="0"/>
                        <a:t>Level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923E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relevant content from network</a:t>
                      </a:r>
                      <a:r>
                        <a:rPr lang="en-GB" baseline="0" dirty="0" smtClean="0">
                          <a:solidFill>
                            <a:srgbClr val="923E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dirty="0" smtClean="0">
                          <a:solidFill>
                            <a:srgbClr val="923E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meetings and network public documents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Eg</a:t>
                      </a:r>
                      <a:r>
                        <a:rPr lang="en-GB" dirty="0" smtClean="0"/>
                        <a:t>. Patient information leaflets,</a:t>
                      </a:r>
                      <a:r>
                        <a:rPr lang="en-GB" baseline="0" dirty="0" smtClean="0"/>
                        <a:t> CHD network website, discharge </a:t>
                      </a:r>
                      <a:r>
                        <a:rPr lang="en-GB" baseline="0" dirty="0" err="1" smtClean="0"/>
                        <a:t>comms</a:t>
                      </a:r>
                      <a:r>
                        <a:rPr lang="en-GB" baseline="0" dirty="0" smtClean="0"/>
                        <a:t>. </a:t>
                      </a:r>
                      <a:endParaRPr lang="en-GB" dirty="0"/>
                    </a:p>
                  </a:txBody>
                  <a:tcPr/>
                </a:tc>
              </a:tr>
              <a:tr h="1913276">
                <a:tc>
                  <a:txBody>
                    <a:bodyPr/>
                    <a:lstStyle/>
                    <a:p>
                      <a:r>
                        <a:rPr lang="en-GB" dirty="0" smtClean="0"/>
                        <a:t>Level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dirty="0" smtClean="0">
                          <a:solidFill>
                            <a:srgbClr val="923E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Participate in the CHD</a:t>
                      </a:r>
                      <a:r>
                        <a:rPr lang="en-US" baseline="0" dirty="0" smtClean="0">
                          <a:solidFill>
                            <a:srgbClr val="923E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Patient Rep</a:t>
                      </a:r>
                      <a:r>
                        <a:rPr lang="en-US" dirty="0" smtClean="0">
                          <a:solidFill>
                            <a:srgbClr val="923E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Virtual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Patient</a:t>
                      </a:r>
                      <a:r>
                        <a:rPr lang="en-GB" baseline="0" dirty="0" smtClean="0"/>
                        <a:t> Rep peer support</a:t>
                      </a:r>
                      <a:r>
                        <a:rPr lang="en-GB" dirty="0" smtClean="0"/>
                        <a:t>, keeping patient</a:t>
                      </a:r>
                      <a:r>
                        <a:rPr lang="en-GB" baseline="0" dirty="0" smtClean="0"/>
                        <a:t> reps informed, review documents, ideas, events.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Participate in audits and surveys. Support engagement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events. Involvement in relevant projects. Use of social media to communicate about network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923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for involvement- menu of options  </a:t>
            </a:r>
            <a:endParaRPr lang="en-GB" dirty="0">
              <a:solidFill>
                <a:srgbClr val="923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432" y="5373216"/>
            <a:ext cx="9649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sz="2600" b="1" dirty="0" smtClean="0">
                <a:solidFill>
                  <a:srgbClr val="A53570"/>
                </a:solidFill>
              </a:rPr>
              <a:t>Patient Rep events- quarterly  </a:t>
            </a:r>
            <a:endParaRPr lang="en-GB" sz="2600" b="1" dirty="0">
              <a:solidFill>
                <a:srgbClr val="A535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6366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CHDN Colours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7C2855"/>
      </a:accent1>
      <a:accent2>
        <a:srgbClr val="005EB8"/>
      </a:accent2>
      <a:accent3>
        <a:srgbClr val="41B6E6"/>
      </a:accent3>
      <a:accent4>
        <a:srgbClr val="009638"/>
      </a:accent4>
      <a:accent5>
        <a:srgbClr val="ED8B00"/>
      </a:accent5>
      <a:accent6>
        <a:srgbClr val="DA281C"/>
      </a:accent6>
      <a:hlink>
        <a:srgbClr val="0039A6"/>
      </a:hlink>
      <a:folHlink>
        <a:srgbClr val="A5AC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2025282A48E241B14B3F8E09A81CD8" ma:contentTypeVersion="2" ma:contentTypeDescription="Create a new document." ma:contentTypeScope="" ma:versionID="a05e0fe524421bb68d6d236e7cd3f71e">
  <xsd:schema xmlns:xsd="http://www.w3.org/2001/XMLSchema" xmlns:xs="http://www.w3.org/2001/XMLSchema" xmlns:p="http://schemas.microsoft.com/office/2006/metadata/properties" xmlns:ns2="397bf5a5-137b-4d17-852e-1fb70e6763e5" xmlns:ns3="720fe38e-5865-4d69-8b24-59d4075a4f41" targetNamespace="http://schemas.microsoft.com/office/2006/metadata/properties" ma:root="true" ma:fieldsID="3b0772069ac25ee5c9b5f7b022fdfc17" ns2:_="" ns3:_="">
    <xsd:import namespace="397bf5a5-137b-4d17-852e-1fb70e6763e5"/>
    <xsd:import namespace="720fe38e-5865-4d69-8b24-59d4075a4f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DUKRecordCategoryTaxHTField0" minOccurs="0"/>
                <xsd:element ref="ns3:BDUKContentOwnerTaxHTField0" minOccurs="0"/>
                <xsd:element ref="ns3:BDUKContentContactTaxHTField0" minOccurs="0"/>
                <xsd:element ref="ns3:BDUKSecurityMarking"/>
                <xsd:element ref="ns3:BDUKExportControlled"/>
                <xsd:element ref="ns3:BDUKCompanyMarkingTaxHTField0" minOccurs="0"/>
                <xsd:element ref="ns3:BDUKNetworkTaxHTField0" minOccurs="0"/>
                <xsd:element ref="ns3:BDUKProgrammeTaxHTField0" minOccurs="0"/>
                <xsd:element ref="ns3:BDUKFunctionTaxHTField0" minOccurs="0"/>
                <xsd:element ref="ns3:BDUKCommunityTaxHTField0" minOccurs="0"/>
                <xsd:element ref="ns2:Owner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bf5a5-137b-4d17-852e-1fb70e6763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wner" ma:index="29" nillable="true" ma:displayName="Owner" ma:list="UserInfo" ma:SearchPeopleOnly="false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c5ef27d5-9a05-4151-9637-16689f020b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fe38e-5865-4d69-8b24-59d4075a4f41" elementFormDefault="qualified">
    <xsd:import namespace="http://schemas.microsoft.com/office/2006/documentManagement/types"/>
    <xsd:import namespace="http://schemas.microsoft.com/office/infopath/2007/PartnerControls"/>
    <xsd:element name="BDUKRecordCategoryTaxHTField0" ma:index="11" ma:taxonomy="true" ma:internalName="BDUKRecordCategoryTaxHTField0" ma:taxonomyFieldName="BDUKRecordCategory" ma:displayName="Record Category" ma:default="" ma:fieldId="{05e56eb5-a4b1-443c-ad1f-8e0cb91e6195}" ma:sspId="c5ef27d5-9a05-4151-9637-16689f020b8e" ma:termSetId="19f38ae7-2eed-4b45-9dfb-68bffd1b55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ntentOwnerTaxHTField0" ma:index="13" ma:taxonomy="true" ma:internalName="BDUKContentOwnerTaxHTField0" ma:taxonomyFieldName="BDUKContentOwner" ma:displayName="Content Owner" ma:default="1;#Content Owner|14a2a2e5-e29d-4951-8481-65a2e15717c4" ma:fieldId="{0a493fd5-afbd-4be8-a559-1243573ada91}" ma:sspId="c5ef27d5-9a05-4151-9637-16689f020b8e" ma:termSetId="043fe21c-0287-4cd1-948c-c8fe97695d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ntentContactTaxHTField0" ma:index="15" ma:taxonomy="true" ma:internalName="BDUKContentContactTaxHTField0" ma:taxonomyFieldName="BDUKContentContact" ma:displayName="Content Contact" ma:default="1;#Content Owner|14a2a2e5-e29d-4951-8481-65a2e15717c4" ma:fieldId="{fb34e409-47de-40b1-ab66-8071a7dfd503}" ma:sspId="c5ef27d5-9a05-4151-9637-16689f020b8e" ma:termSetId="043fe21c-0287-4cd1-948c-c8fe97695d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SecurityMarking" ma:index="17" ma:displayName="Security Marking" ma:default="RESTRICTED" ma:description="MOD security marking for the content." ma:internalName="BDUKSecurityMarking">
      <xsd:simpleType>
        <xsd:restriction base="dms:Choice">
          <xsd:enumeration value="UNCLASSIFIED"/>
          <xsd:enumeration value="RESTRICTED"/>
        </xsd:restriction>
      </xsd:simpleType>
    </xsd:element>
    <xsd:element name="BDUKExportControlled" ma:index="18" ma:displayName="Export Controlled" ma:default="NO" ma:description="Whether the content can be taken out of the country." ma:internalName="BDUKExportControlled">
      <xsd:simpleType>
        <xsd:restriction base="dms:Choice">
          <xsd:enumeration value="NO"/>
        </xsd:restriction>
      </xsd:simpleType>
    </xsd:element>
    <xsd:element name="BDUKCompanyMarkingTaxHTField0" ma:index="19" ma:taxonomy="true" ma:internalName="BDUKCompanyMarkingTaxHTField0" ma:taxonomyFieldName="BDUKCompanyMarking" ma:displayName="Company Marking" ma:default="2;#Boeing Proprietary|f7e81a2f-2640-4d70-b4ae-a056060f871c" ma:fieldId="{62c78379-4704-46c6-992d-1cb3dbea4783}" ma:sspId="c5ef27d5-9a05-4151-9637-16689f020b8e" ma:termSetId="ba44478a-b642-43d4-b505-86a5d08750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NetworkTaxHTField0" ma:index="21" ma:taxonomy="true" ma:internalName="BDUKNetworkTaxHTField0" ma:taxonomyFieldName="BDUKNetwork" ma:displayName="Network" ma:default="3;#BURN|a8b8bcf0-f1ca-4fad-8f2c-bb4044b2b716" ma:fieldId="{221e7166-d060-433e-b594-d3e1cf2933bf}" ma:sspId="c5ef27d5-9a05-4151-9637-16689f020b8e" ma:termSetId="8a9a026d-da9d-469f-a125-e733bcdcea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ProgrammeTaxHTField0" ma:index="23" nillable="true" ma:taxonomy="true" ma:internalName="BDUKProgrammeTaxHTField0" ma:taxonomyFieldName="BDUKProgramme" ma:displayName="Programme" ma:default="4;#Advanced Programmes|5f9131a5-acf8-4370-b852-06a1a2746938" ma:fieldId="{f96d97df-6ed5-44be-81b1-80de1cb1ec13}" ma:sspId="c5ef27d5-9a05-4151-9637-16689f020b8e" ma:termSetId="8be629b5-8610-4fb1-b891-b02fdb15d8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FunctionTaxHTField0" ma:index="25" nillable="true" ma:taxonomy="true" ma:internalName="BDUKFunctionTaxHTField0" ma:taxonomyFieldName="BDUKFunction" ma:displayName="Function" ma:default="5;#IT|f967e952-1140-446c-af6b-7e69343ccb2d" ma:fieldId="{b91252e3-133b-4bcb-9a7e-ae49c8ad5d53}" ma:sspId="c5ef27d5-9a05-4151-9637-16689f020b8e" ma:termSetId="3d95498f-444b-4a7c-9117-462f390bee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mmunityTaxHTField0" ma:index="27" nillable="true" ma:taxonomy="true" ma:internalName="BDUKCommunityTaxHTField0" ma:taxonomyFieldName="BDUKCommunity" ma:displayName="Community" ma:default="" ma:fieldId="{6878e63e-a980-4c13-85bc-b13a7c4f368d}" ma:sspId="c5ef27d5-9a05-4151-9637-16689f020b8e" ma:termSetId="c9ec6586-185c-4355-99fd-ab0c2e4993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DUKCommunityTaxHTField0 xmlns="720fe38e-5865-4d69-8b24-59d4075a4f41">
      <Terms xmlns="http://schemas.microsoft.com/office/infopath/2007/PartnerControls"/>
    </BDUKCommunityTaxHTField0>
    <BDUKProgramme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SCIS</TermName>
          <TermId xmlns="http://schemas.microsoft.com/office/infopath/2007/PartnerControls">547177e7-85fb-4d08-8e1a-decfae466c09</TermId>
        </TermInfo>
      </Terms>
    </BDUKProgrammeTaxHTField0>
    <BDUKContentContact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Content Owner</TermName>
          <TermId xmlns="http://schemas.microsoft.com/office/infopath/2007/PartnerControls">14a2a2e5-e29d-4951-8481-65a2e15717c4</TermId>
        </TermInfo>
      </Terms>
    </BDUKContentContactTaxHTField0>
    <BDUKRecordCategory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Human Resources</TermName>
          <TermId xmlns="http://schemas.microsoft.com/office/infopath/2007/PartnerControls">efd697f0-1494-4a7a-b936-1b8cc789599a</TermId>
        </TermInfo>
      </Terms>
    </BDUKRecordCategoryTaxHTField0>
    <BDUKSecurityMarking xmlns="720fe38e-5865-4d69-8b24-59d4075a4f41">UNCLASSIFIED</BDUKSecurityMarking>
    <BDUKExportControlled xmlns="720fe38e-5865-4d69-8b24-59d4075a4f41">NO</BDUKExportControlled>
    <BDUKNetwork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BURN</TermName>
          <TermId xmlns="http://schemas.microsoft.com/office/infopath/2007/PartnerControls">a8b8bcf0-f1ca-4fad-8f2c-bb4044b2b716</TermId>
        </TermInfo>
      </Terms>
    </BDUKNetworkTaxHTField0>
    <BDUKFunction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46cd6d51-cd55-44c9-b7f4-7c743c358b34</TermId>
        </TermInfo>
      </Terms>
    </BDUKFunctionTaxHTField0>
    <TaxKeywordTaxHTField xmlns="397bf5a5-137b-4d17-852e-1fb70e6763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BDUK PPT Template</TermName>
          <TermId xmlns="http://schemas.microsoft.com/office/infopath/2007/PartnerControls">a22c132f-f2f3-49bb-8aae-8158ac81d47e</TermId>
        </TermInfo>
      </Terms>
    </TaxKeywordTaxHTField>
    <BDUKContentOwner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Content Owner</TermName>
          <TermId xmlns="http://schemas.microsoft.com/office/infopath/2007/PartnerControls">14a2a2e5-e29d-4951-8481-65a2e15717c4</TermId>
        </TermInfo>
      </Terms>
    </BDUKContentOwnerTaxHTField0>
    <BDUKCompanyMarking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Boeing Proprietary</TermName>
          <TermId xmlns="http://schemas.microsoft.com/office/infopath/2007/PartnerControls">f7e81a2f-2640-4d70-b4ae-a056060f871c</TermId>
        </TermInfo>
      </Terms>
    </BDUKCompanyMarkingTaxHTField0>
    <Owner xmlns="397bf5a5-137b-4d17-852e-1fb70e6763e5">
      <UserInfo>
        <DisplayName>Swaine, Jeanine</DisplayName>
        <AccountId>87</AccountId>
        <AccountType/>
      </UserInfo>
    </Owner>
    <_dlc_DocId xmlns="397bf5a5-137b-4d17-852e-1fb70e6763e5">BDUK-B57B8C22-1356-46DF-A544-5E039E0391A9</_dlc_DocId>
    <_dlc_DocIdUrl xmlns="397bf5a5-137b-4d17-852e-1fb70e6763e5">
      <Url>https://intranet.web.boeingdefence.co.uk/scis/evelyn/_layouts/DocIdRedir.aspx?ID=BDUK-B57B8C22-1356-46DF-A544-5E039E0391A9</Url>
      <Description>BDUK-B57B8C22-1356-46DF-A544-5E039E0391A9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DBC0CC-0682-4580-A550-F1C58F17D90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DFAB746-30AD-44F1-8ABC-53C068C14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bf5a5-137b-4d17-852e-1fb70e6763e5"/>
    <ds:schemaRef ds:uri="720fe38e-5865-4d69-8b24-59d4075a4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FD7CCD-ABB1-4883-A8CD-AAB6B0035C6C}">
  <ds:schemaRefs>
    <ds:schemaRef ds:uri="720fe38e-5865-4d69-8b24-59d4075a4f4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397bf5a5-137b-4d17-852e-1fb70e6763e5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F229543-B1BB-4AA0-BED9-BEEE978C9E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Internal Presentation</Template>
  <TotalTime>6555</TotalTime>
  <Words>372</Words>
  <Application>Microsoft Office PowerPoint</Application>
  <PresentationFormat>Custom</PresentationFormat>
  <Paragraphs>98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Patient representatives Recruitment and Involvement Sheena Vernon   </vt:lpstr>
      <vt:lpstr>PowerPoint Presentation</vt:lpstr>
      <vt:lpstr>PowerPoint Presentation</vt:lpstr>
      <vt:lpstr>           National documents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Boeing Defence UK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Services Organisation Cascade</dc:title>
  <dc:subject>BDUK PPT Template</dc:subject>
  <dc:creator>Swaine, Jeanine</dc:creator>
  <cp:keywords>BDUK PPT Template</cp:keywords>
  <dc:description>Artist: Paul Deloney
RMS#: 280299
Date: 4/23/15</dc:description>
  <cp:lastModifiedBy>Vernon, Sheena</cp:lastModifiedBy>
  <cp:revision>402</cp:revision>
  <dcterms:created xsi:type="dcterms:W3CDTF">2015-05-20T13:15:07Z</dcterms:created>
  <dcterms:modified xsi:type="dcterms:W3CDTF">2019-01-17T18:16:03Z</dcterms:modified>
  <cp:category>PPT Template</cp:category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0x0101003F2025282A48E241B14B3F8E09A81CD8</vt:lpwstr>
  </property>
  <property fmtid="{D5CDD505-2E9C-101B-9397-08002B2CF9AE}" pid="3" name="TaxKeyword">
    <vt:lpwstr>30;#BDUK PPT Template|a22c132f-f2f3-49bb-8aae-8158ac81d47e</vt:lpwstr>
  </property>
  <property fmtid="{D5CDD505-2E9C-101B-9397-08002B2CF9AE}" pid="4" name="TaxCatchAll">
    <vt:lpwstr>18;#Human Resources|efd697f0-1494-4a7a-b936-1b8cc789599a;#13;#SCIS|547177e7-85fb-4d08-8e1a-decfae466c09;#32;#Communications|46cd6d51-cd55-44c9-b7f4-7c743c358b34;#30;#BDUK PPT Template;#3;#BURN|a8b8bcf0-f1ca-4fad-8f2c-bb4044b2b716;#2;#Boeing Proprietary|f7</vt:lpwstr>
  </property>
  <property fmtid="{D5CDD505-2E9C-101B-9397-08002B2CF9AE}" pid="5" name="_dlc_DocIdItemGuid">
    <vt:lpwstr>46fcf7ae-b7a9-477a-b1a8-199591c01687</vt:lpwstr>
  </property>
  <property fmtid="{D5CDD505-2E9C-101B-9397-08002B2CF9AE}" pid="6" name="BDUKRecordCategory">
    <vt:lpwstr>18;#Human Resources|efd697f0-1494-4a7a-b936-1b8cc789599a</vt:lpwstr>
  </property>
  <property fmtid="{D5CDD505-2E9C-101B-9397-08002B2CF9AE}" pid="7" name="BDUKNetwork">
    <vt:lpwstr>3;#BURN|a8b8bcf0-f1ca-4fad-8f2c-bb4044b2b716</vt:lpwstr>
  </property>
  <property fmtid="{D5CDD505-2E9C-101B-9397-08002B2CF9AE}" pid="8" name="BDUKProgramme">
    <vt:lpwstr>13;#SCIS|547177e7-85fb-4d08-8e1a-decfae466c09</vt:lpwstr>
  </property>
  <property fmtid="{D5CDD505-2E9C-101B-9397-08002B2CF9AE}" pid="9" name="BDUKContentOwner">
    <vt:lpwstr>1;#Content Owner|14a2a2e5-e29d-4951-8481-65a2e15717c4</vt:lpwstr>
  </property>
  <property fmtid="{D5CDD505-2E9C-101B-9397-08002B2CF9AE}" pid="10" name="BDUKCompanyMarking">
    <vt:lpwstr>2;#Boeing Proprietary|f7e81a2f-2640-4d70-b4ae-a056060f871c</vt:lpwstr>
  </property>
  <property fmtid="{D5CDD505-2E9C-101B-9397-08002B2CF9AE}" pid="11" name="BDUKFunction">
    <vt:lpwstr>32;#Communications|46cd6d51-cd55-44c9-b7f4-7c743c358b34</vt:lpwstr>
  </property>
  <property fmtid="{D5CDD505-2E9C-101B-9397-08002B2CF9AE}" pid="12" name="BDUKContentContact">
    <vt:lpwstr>1;#Content Owner|14a2a2e5-e29d-4951-8481-65a2e15717c4</vt:lpwstr>
  </property>
  <property fmtid="{D5CDD505-2E9C-101B-9397-08002B2CF9AE}" pid="13" name="BDUKCommunity">
    <vt:lpwstr/>
  </property>
</Properties>
</file>