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320" r:id="rId7"/>
    <p:sldId id="308" r:id="rId8"/>
    <p:sldId id="313" r:id="rId9"/>
    <p:sldId id="300" r:id="rId10"/>
    <p:sldId id="259" r:id="rId11"/>
    <p:sldId id="315" r:id="rId12"/>
    <p:sldId id="316" r:id="rId13"/>
    <p:sldId id="317" r:id="rId14"/>
    <p:sldId id="302" r:id="rId15"/>
    <p:sldId id="321" r:id="rId16"/>
    <p:sldId id="318" r:id="rId17"/>
    <p:sldId id="319" r:id="rId18"/>
    <p:sldId id="299" r:id="rId19"/>
    <p:sldId id="305" r:id="rId20"/>
    <p:sldId id="325" r:id="rId21"/>
    <p:sldId id="326" r:id="rId22"/>
    <p:sldId id="324" r:id="rId23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5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7A0"/>
    <a:srgbClr val="8F2850"/>
    <a:srgbClr val="630D2E"/>
    <a:srgbClr val="00A0DC"/>
    <a:srgbClr val="1430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86326" autoAdjust="0"/>
  </p:normalViewPr>
  <p:slideViewPr>
    <p:cSldViewPr>
      <p:cViewPr varScale="1">
        <p:scale>
          <a:sx n="100" d="100"/>
          <a:sy n="100" d="100"/>
        </p:scale>
        <p:origin x="-1116" y="-102"/>
      </p:cViewPr>
      <p:guideLst>
        <p:guide orient="horz" pos="2160"/>
        <p:guide pos="3840"/>
        <p:guide pos="452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76" y="-84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2D3E2-7448-4118-9D0D-7F4B8E65A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0490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A507E-BB74-4032-9A1B-68F4FD528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5738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AJT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5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SV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3/9/2015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A507E-BB74-4032-9A1B-68F4FD5289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7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430410" y="4118994"/>
            <a:ext cx="9682171" cy="86058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ts val="6300"/>
              </a:lnSpc>
              <a:defRPr sz="5100" b="1" kern="1200" spc="-2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441325" y="5004995"/>
            <a:ext cx="9671256" cy="523875"/>
          </a:xfrm>
        </p:spPr>
        <p:txBody>
          <a:bodyPr/>
          <a:lstStyle>
            <a:lvl1pPr marL="0" indent="0">
              <a:buFontTx/>
              <a:buNone/>
              <a:defRPr b="1" kern="1200" spc="-20" baseline="0">
                <a:solidFill>
                  <a:schemeClr val="accent6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472480" y="57332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261AF-D39F-EC42-8AAA-179F004E1E0F}" type="datetime4">
              <a:rPr lang="en-GB" smtClean="0"/>
              <a:pPr/>
              <a:t>17 January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084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W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42479" y="752916"/>
            <a:ext cx="11303868" cy="5108722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42478" y="116633"/>
            <a:ext cx="11303868" cy="48208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3011"/>
            <a:ext cx="12192000" cy="743712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79376" y="598712"/>
            <a:ext cx="11233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402646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52675" y="653559"/>
            <a:ext cx="7483475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52675" y="1138500"/>
            <a:ext cx="7483475" cy="4723137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2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8" name="Date Placeholder 1"/>
          <p:cNvSpPr txBox="1">
            <a:spLocks/>
          </p:cNvSpPr>
          <p:nvPr userDrawn="1"/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61" name="TextBox 6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63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936806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2372346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2372346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6165564" y="652166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165564" y="1138166"/>
            <a:ext cx="3636000" cy="4723471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60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64" name="TextBox 6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6" name="TextBox 65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85498"/>
            <a:ext cx="12192000" cy="743712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455925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1581823" y="64778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2641264" y="63974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3747068" y="64710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 userDrawn="1"/>
        </p:nvSpPr>
        <p:spPr>
          <a:xfrm>
            <a:off x="4937527" y="64710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815" y="62730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27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Leads Text 50:5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11312842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02346" y="1126388"/>
            <a:ext cx="5544000" cy="4735250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3388" y="643097"/>
            <a:ext cx="5518150" cy="5218540"/>
          </a:xfrm>
        </p:spPr>
        <p:txBody>
          <a:bodyPr/>
          <a:lstStyle/>
          <a:p>
            <a:endParaRPr lang="en-US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6202346" y="640387"/>
            <a:ext cx="5547521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84" name="TextBox 83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 Leads Text 4:2 Spl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3" y="292"/>
            <a:ext cx="11316363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8113867" y="595154"/>
            <a:ext cx="3636000" cy="486000"/>
          </a:xfrm>
        </p:spPr>
        <p:txBody>
          <a:bodyPr>
            <a:normAutofit/>
          </a:bodyPr>
          <a:lstStyle>
            <a:lvl1pPr marL="0" indent="0">
              <a:lnSpc>
                <a:spcPts val="2700"/>
              </a:lnSpc>
              <a:buFontTx/>
              <a:buNone/>
              <a:defRPr sz="2600" b="1" spc="-30" baseline="0">
                <a:solidFill>
                  <a:schemeClr val="accent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8113867" y="1081154"/>
            <a:ext cx="3636000" cy="4780483"/>
          </a:xfrm>
        </p:spPr>
        <p:txBody>
          <a:bodyPr>
            <a:normAutofit/>
          </a:bodyPr>
          <a:lstStyle>
            <a:lvl1pPr marL="0" marR="0" indent="0" algn="l" defTabSz="820738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SzTx/>
              <a:buFontTx/>
              <a:buNone/>
              <a:tabLst/>
              <a:defRPr sz="2200" b="0" spc="-30" baseline="0">
                <a:solidFill>
                  <a:srgbClr val="394A59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lang="en-US" dirty="0" smtClean="0"/>
              <a:t>Click to edit content text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33388" y="598713"/>
            <a:ext cx="7409926" cy="5262924"/>
          </a:xfrm>
        </p:spPr>
        <p:txBody>
          <a:bodyPr/>
          <a:lstStyle/>
          <a:p>
            <a:endParaRPr lang="en-US"/>
          </a:p>
        </p:txBody>
      </p:sp>
      <p:sp>
        <p:nvSpPr>
          <p:cNvPr id="59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1" name="TextBox 70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51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 Feature Image or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Boeing 12 column grid" hidden="1"/>
          <p:cNvGrpSpPr/>
          <p:nvPr userDrawn="1"/>
        </p:nvGrpSpPr>
        <p:grpSpPr>
          <a:xfrm>
            <a:off x="-1590" y="-6713"/>
            <a:ext cx="12192015" cy="6858000"/>
            <a:chOff x="-3" y="0"/>
            <a:chExt cx="9144011" cy="6858000"/>
          </a:xfrm>
        </p:grpSpPr>
        <p:sp>
          <p:nvSpPr>
            <p:cNvPr id="123" name="Freeform 2"/>
            <p:cNvSpPr>
              <a:spLocks/>
            </p:cNvSpPr>
            <p:nvPr/>
          </p:nvSpPr>
          <p:spPr bwMode="auto">
            <a:xfrm>
              <a:off x="467170" y="6638306"/>
              <a:ext cx="8497925" cy="1064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4"/>
                </a:cxn>
                <a:cxn ang="0">
                  <a:pos x="779" y="284"/>
                </a:cxn>
                <a:cxn ang="0">
                  <a:pos x="779" y="0"/>
                </a:cxn>
              </a:cxnLst>
              <a:rect l="0" t="0" r="r" b="b"/>
              <a:pathLst>
                <a:path w="779" h="284">
                  <a:moveTo>
                    <a:pt x="0" y="0"/>
                  </a:moveTo>
                  <a:lnTo>
                    <a:pt x="0" y="284"/>
                  </a:lnTo>
                  <a:lnTo>
                    <a:pt x="779" y="284"/>
                  </a:lnTo>
                  <a:lnTo>
                    <a:pt x="779" y="0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0" y="217828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0" y="2391170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>
              <a:off x="0" y="4463773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>
              <a:off x="0" y="4680061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8" name="Rectangle 127"/>
            <p:cNvSpPr/>
            <p:nvPr/>
          </p:nvSpPr>
          <p:spPr>
            <a:xfrm>
              <a:off x="465826" y="456356"/>
              <a:ext cx="8220974" cy="5944444"/>
            </a:xfrm>
            <a:prstGeom prst="rect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29" name="Straight Connector 128"/>
            <p:cNvCxnSpPr/>
            <p:nvPr/>
          </p:nvCxnSpPr>
          <p:spPr>
            <a:xfrm>
              <a:off x="-3" y="2284726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380" y="3429000"/>
              <a:ext cx="9143628" cy="7005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-3" y="4572000"/>
              <a:ext cx="9143998" cy="0"/>
            </a:xfrm>
            <a:prstGeom prst="line">
              <a:avLst/>
            </a:prstGeom>
            <a:noFill/>
            <a:ln w="190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4570813" y="0"/>
              <a:ext cx="0" cy="685800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3" name="Group 37"/>
            <p:cNvGrpSpPr/>
            <p:nvPr/>
          </p:nvGrpSpPr>
          <p:grpSpPr>
            <a:xfrm>
              <a:off x="1001322" y="0"/>
              <a:ext cx="7134890" cy="6858000"/>
              <a:chOff x="595620" y="0"/>
              <a:chExt cx="7935974" cy="5943600"/>
            </a:xfrm>
          </p:grpSpPr>
          <p:cxnSp>
            <p:nvCxnSpPr>
              <p:cNvPr id="151" name="Straight Connector 20"/>
              <p:cNvCxnSpPr/>
              <p:nvPr/>
            </p:nvCxnSpPr>
            <p:spPr>
              <a:xfrm>
                <a:off x="59562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2" name="Straight Connector 15"/>
              <p:cNvCxnSpPr/>
              <p:nvPr/>
            </p:nvCxnSpPr>
            <p:spPr>
              <a:xfrm>
                <a:off x="7663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>
                <a:off x="137305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23211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370323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>
                <a:off x="44809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464452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525702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542040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602620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1" name="Straight Connector 160"/>
              <p:cNvCxnSpPr/>
              <p:nvPr userDrawn="1"/>
            </p:nvCxnSpPr>
            <p:spPr>
              <a:xfrm>
                <a:off x="1542111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2" name="Straight Connector 161"/>
              <p:cNvCxnSpPr/>
              <p:nvPr userDrawn="1"/>
            </p:nvCxnSpPr>
            <p:spPr>
              <a:xfrm>
                <a:off x="2135402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3" name="Straight Connector 162"/>
              <p:cNvCxnSpPr/>
              <p:nvPr userDrawn="1"/>
            </p:nvCxnSpPr>
            <p:spPr>
              <a:xfrm>
                <a:off x="309744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4" name="Straight Connector 163"/>
              <p:cNvCxnSpPr/>
              <p:nvPr userDrawn="1"/>
            </p:nvCxnSpPr>
            <p:spPr>
              <a:xfrm>
                <a:off x="2925808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5" name="Straight Connector 164"/>
              <p:cNvCxnSpPr/>
              <p:nvPr userDrawn="1"/>
            </p:nvCxnSpPr>
            <p:spPr>
              <a:xfrm>
                <a:off x="386735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6" name="Straight Connector 165"/>
              <p:cNvCxnSpPr/>
              <p:nvPr userDrawn="1"/>
            </p:nvCxnSpPr>
            <p:spPr>
              <a:xfrm>
                <a:off x="620417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7" name="Straight Connector 166"/>
              <p:cNvCxnSpPr/>
              <p:nvPr userDrawn="1"/>
            </p:nvCxnSpPr>
            <p:spPr>
              <a:xfrm>
                <a:off x="6811833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8" name="Straight Connector 167"/>
              <p:cNvCxnSpPr/>
              <p:nvPr userDrawn="1"/>
            </p:nvCxnSpPr>
            <p:spPr>
              <a:xfrm>
                <a:off x="6977246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9" name="Straight Connector 168"/>
              <p:cNvCxnSpPr/>
              <p:nvPr userDrawn="1"/>
            </p:nvCxnSpPr>
            <p:spPr>
              <a:xfrm>
                <a:off x="7587917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0" name="Straight Connector 169"/>
              <p:cNvCxnSpPr/>
              <p:nvPr userDrawn="1"/>
            </p:nvCxnSpPr>
            <p:spPr>
              <a:xfrm>
                <a:off x="7749645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1" name="Straight Connector 170"/>
              <p:cNvCxnSpPr/>
              <p:nvPr userDrawn="1"/>
            </p:nvCxnSpPr>
            <p:spPr>
              <a:xfrm>
                <a:off x="8366030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2" name="Straight Connector 171"/>
              <p:cNvCxnSpPr/>
              <p:nvPr userDrawn="1"/>
            </p:nvCxnSpPr>
            <p:spPr>
              <a:xfrm>
                <a:off x="8531594" y="0"/>
                <a:ext cx="0" cy="5943600"/>
              </a:xfrm>
              <a:prstGeom prst="line">
                <a:avLst/>
              </a:prstGeom>
              <a:noFill/>
              <a:ln w="6350">
                <a:solidFill>
                  <a:schemeClr val="accent1">
                    <a:lumMod val="50000"/>
                    <a:alpha val="47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6417955" y="467138"/>
              <a:ext cx="2268894" cy="138287"/>
            </a:xfrm>
            <a:custGeom>
              <a:avLst/>
              <a:gdLst>
                <a:gd name="connsiteX0" fmla="*/ 1971675 w 1971675"/>
                <a:gd name="connsiteY0" fmla="*/ 0 h 152400"/>
                <a:gd name="connsiteX1" fmla="*/ 1971675 w 1971675"/>
                <a:gd name="connsiteY1" fmla="*/ 142875 h 152400"/>
                <a:gd name="connsiteX2" fmla="*/ 0 w 1971675"/>
                <a:gd name="connsiteY2" fmla="*/ 152400 h 152400"/>
                <a:gd name="connsiteX0" fmla="*/ 1971675 w 1971675"/>
                <a:gd name="connsiteY0" fmla="*/ 0 h 144517"/>
                <a:gd name="connsiteX1" fmla="*/ 1971675 w 1971675"/>
                <a:gd name="connsiteY1" fmla="*/ 142875 h 144517"/>
                <a:gd name="connsiteX2" fmla="*/ 0 w 1971675"/>
                <a:gd name="connsiteY2" fmla="*/ 144517 h 14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1675" h="144517">
                  <a:moveTo>
                    <a:pt x="1971675" y="0"/>
                  </a:moveTo>
                  <a:lnTo>
                    <a:pt x="1971675" y="142875"/>
                  </a:lnTo>
                  <a:lnTo>
                    <a:pt x="0" y="144517"/>
                  </a:lnTo>
                </a:path>
              </a:pathLst>
            </a:cu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cxnSp>
          <p:nvCxnSpPr>
            <p:cNvPr id="135" name="Straight Connector 134"/>
            <p:cNvCxnSpPr/>
            <p:nvPr userDrawn="1"/>
          </p:nvCxnSpPr>
          <p:spPr>
            <a:xfrm>
              <a:off x="0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>
              <a:off x="0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>
              <a:off x="0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>
              <a:off x="0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>
              <a:off x="0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>
              <a:off x="0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8980098" y="759628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>
              <a:off x="8980098" y="1520764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>
              <a:off x="8980098" y="3047137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>
              <a:off x="8980098" y="380827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>
              <a:off x="8980098" y="5337663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>
              <a:off x="8980098" y="6098799"/>
              <a:ext cx="163902" cy="0"/>
            </a:xfrm>
            <a:prstGeom prst="line">
              <a:avLst/>
            </a:prstGeom>
            <a:ln w="6350"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7418717" y="4572000"/>
              <a:ext cx="1725283" cy="2286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693434" y="2277373"/>
              <a:ext cx="3450568" cy="4572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6556076" y="3429000"/>
              <a:ext cx="2587926" cy="3429000"/>
            </a:xfrm>
            <a:prstGeom prst="line">
              <a:avLst/>
            </a:prstGeom>
            <a:ln>
              <a:solidFill>
                <a:schemeClr val="accent1">
                  <a:lumMod val="50000"/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0" y="1097208"/>
              <a:ext cx="9144000" cy="0"/>
            </a:xfrm>
            <a:prstGeom prst="line">
              <a:avLst/>
            </a:prstGeom>
            <a:noFill/>
            <a:ln w="6350">
              <a:solidFill>
                <a:schemeClr val="accent1">
                  <a:lumMod val="50000"/>
                  <a:alpha val="47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68" name="Title 1"/>
          <p:cNvSpPr>
            <a:spLocks noGrp="1"/>
          </p:cNvSpPr>
          <p:nvPr>
            <p:ph type="title" hasCustomPrompt="1"/>
          </p:nvPr>
        </p:nvSpPr>
        <p:spPr>
          <a:xfrm>
            <a:off x="433504" y="292"/>
            <a:ext cx="8576190" cy="381600"/>
          </a:xfrm>
        </p:spPr>
        <p:txBody>
          <a:bodyPr anchor="b">
            <a:normAutofit/>
          </a:bodyPr>
          <a:lstStyle>
            <a:lvl1pPr>
              <a:defRPr sz="1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76" name="Picture Placeholder 3"/>
          <p:cNvSpPr>
            <a:spLocks noGrp="1"/>
          </p:cNvSpPr>
          <p:nvPr>
            <p:ph type="pic" sz="quarter" idx="20" hasCustomPrompt="1"/>
          </p:nvPr>
        </p:nvSpPr>
        <p:spPr>
          <a:xfrm>
            <a:off x="5784" y="820666"/>
            <a:ext cx="12184624" cy="5316677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6" y="5812248"/>
            <a:ext cx="5085137" cy="326119"/>
          </a:xfrm>
          <a:solidFill>
            <a:srgbClr val="630D2E"/>
          </a:solidFill>
        </p:spPr>
        <p:txBody>
          <a:bodyPr anchor="b">
            <a:normAutofit/>
          </a:bodyPr>
          <a:lstStyle>
            <a:lvl1pPr marL="0" indent="0">
              <a:lnSpc>
                <a:spcPts val="1300"/>
              </a:lnSpc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marL="227013" marR="0" lvl="0" indent="-227013" algn="l" defTabSz="820738" rtl="0" eaLnBrk="1" fontAlgn="base" latinLnBrk="0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insert caption text</a:t>
            </a:r>
            <a:endParaRPr lang="en-US" dirty="0"/>
          </a:p>
        </p:txBody>
      </p:sp>
      <p:sp>
        <p:nvSpPr>
          <p:cNvPr id="58" name="Date Placeholder 1"/>
          <p:cNvSpPr>
            <a:spLocks noGrp="1"/>
          </p:cNvSpPr>
          <p:nvPr>
            <p:ph type="dt" sz="half" idx="2"/>
          </p:nvPr>
        </p:nvSpPr>
        <p:spPr>
          <a:xfrm>
            <a:off x="12009643" y="6793167"/>
            <a:ext cx="183403" cy="73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solidFill>
                  <a:schemeClr val="bg1"/>
                </a:solidFill>
              </a:defRPr>
            </a:lvl1pPr>
          </a:lstStyle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3098"/>
            <a:ext cx="12192000" cy="743712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303525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1" dirty="0" smtClean="0">
                <a:solidFill>
                  <a:schemeClr val="bg1"/>
                </a:solidFill>
              </a:rPr>
              <a:t>Equity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of access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429423" y="6325489"/>
            <a:ext cx="798982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Seamless</a:t>
            </a:r>
            <a:r>
              <a:rPr lang="en-US" sz="1100" b="1" dirty="0" smtClean="0">
                <a:solidFill>
                  <a:schemeClr val="bg1"/>
                </a:solidFill>
              </a:rPr>
              <a:t> care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2488864" y="6245036"/>
            <a:ext cx="89688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Meeting </a:t>
            </a:r>
            <a:r>
              <a:rPr lang="en-US" sz="1100" b="1" dirty="0" smtClean="0">
                <a:solidFill>
                  <a:schemeClr val="bg1"/>
                </a:solidFill>
              </a:rPr>
              <a:t>national standards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3594668" y="6318663"/>
            <a:ext cx="1064274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Continual</a:t>
            </a:r>
            <a:r>
              <a:rPr lang="en-US" sz="1100" b="0" baseline="0" dirty="0" smtClean="0">
                <a:solidFill>
                  <a:schemeClr val="bg1"/>
                </a:solidFill>
              </a:rPr>
              <a:t> </a:t>
            </a:r>
            <a:r>
              <a:rPr lang="en-US" sz="1100" b="1" baseline="0" dirty="0" smtClean="0">
                <a:solidFill>
                  <a:schemeClr val="bg1"/>
                </a:solidFill>
              </a:rPr>
              <a:t>improvement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4785127" y="6318663"/>
            <a:ext cx="882240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b="0" dirty="0" smtClean="0">
                <a:solidFill>
                  <a:schemeClr val="bg1"/>
                </a:solidFill>
              </a:rPr>
              <a:t>Patient </a:t>
            </a:r>
            <a:r>
              <a:rPr lang="en-US" sz="1100" b="1" dirty="0" smtClean="0">
                <a:solidFill>
                  <a:schemeClr val="bg1"/>
                </a:solidFill>
              </a:rPr>
              <a:t>voice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15" y="6120693"/>
            <a:ext cx="2021440" cy="7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38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61AF-D39F-EC42-8AAA-179F004E1E0F}" type="datetime4">
              <a:rPr lang="en-GB" smtClean="0"/>
              <a:t>17 January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7C7-A219-2E4B-A0C4-9FBBCAC9F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59" r:id="rId2"/>
    <p:sldLayoutId id="2147483847" r:id="rId3"/>
    <p:sldLayoutId id="2147483850" r:id="rId4"/>
    <p:sldLayoutId id="2147483853" r:id="rId5"/>
    <p:sldLayoutId id="2147483854" r:id="rId6"/>
    <p:sldLayoutId id="21474838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76" y="1628800"/>
            <a:ext cx="10729192" cy="3384376"/>
          </a:xfrm>
        </p:spPr>
        <p:txBody>
          <a:bodyPr/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Improving Discharge Communications </a:t>
            </a:r>
            <a:br>
              <a:rPr lang="en-US" sz="5400" dirty="0" smtClean="0"/>
            </a:br>
            <a:r>
              <a:rPr lang="en-US" sz="2800" i="1" dirty="0" smtClean="0"/>
              <a:t>Catherine Armstrong, Consultant Paediatric Cardiologist 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>
          <a:xfrm>
            <a:off x="3071664" y="4869160"/>
            <a:ext cx="6696744" cy="1008112"/>
          </a:xfrm>
        </p:spPr>
        <p:txBody>
          <a:bodyPr/>
          <a:lstStyle/>
          <a:p>
            <a:pPr algn="ctr"/>
            <a:r>
              <a:rPr lang="en-GB" sz="2400" dirty="0" smtClean="0"/>
              <a:t>Service Delivery Group, 18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January 2019</a:t>
            </a:r>
          </a:p>
        </p:txBody>
      </p:sp>
    </p:spTree>
    <p:extLst>
      <p:ext uri="{BB962C8B-B14F-4D97-AF65-F5344CB8AC3E}">
        <p14:creationId xmlns:p14="http://schemas.microsoft.com/office/powerpoint/2010/main" val="19820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9456" y="3140968"/>
            <a:ext cx="9671256" cy="10197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IM&amp;T Context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8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lvl="0"/>
            <a:r>
              <a:rPr lang="en-GB" sz="2400" dirty="0"/>
              <a:t>National </a:t>
            </a:r>
            <a:r>
              <a:rPr lang="en-GB" sz="2400" dirty="0" smtClean="0"/>
              <a:t>TOC </a:t>
            </a:r>
            <a:r>
              <a:rPr lang="en-GB" sz="2400" dirty="0"/>
              <a:t>Communications</a:t>
            </a:r>
          </a:p>
          <a:p>
            <a:pPr lvl="1"/>
            <a:r>
              <a:rPr lang="en-GB" dirty="0"/>
              <a:t>New standards for ‘documents’ and electronic messaging</a:t>
            </a:r>
          </a:p>
          <a:p>
            <a:pPr lvl="1"/>
            <a:r>
              <a:rPr lang="en-GB" dirty="0"/>
              <a:t>Involvement of PRSB and </a:t>
            </a:r>
            <a:r>
              <a:rPr lang="en-GB" dirty="0" err="1"/>
              <a:t>AoRMC</a:t>
            </a:r>
            <a:r>
              <a:rPr lang="en-GB" dirty="0"/>
              <a:t> on content</a:t>
            </a:r>
          </a:p>
          <a:p>
            <a:pPr lvl="1"/>
            <a:r>
              <a:rPr lang="en-GB" dirty="0"/>
              <a:t>Introduction of structured messaging for electronic communications </a:t>
            </a:r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dirty="0"/>
              <a:t>Moving all TOC </a:t>
            </a:r>
            <a:r>
              <a:rPr lang="en-GB" sz="2400" dirty="0" err="1"/>
              <a:t>Comms</a:t>
            </a:r>
            <a:r>
              <a:rPr lang="en-GB" sz="2400" dirty="0"/>
              <a:t> to Medway</a:t>
            </a:r>
          </a:p>
          <a:p>
            <a:pPr lvl="1"/>
            <a:r>
              <a:rPr lang="en-GB" dirty="0"/>
              <a:t>Discharge summaries progressively with EPMA or separately as with ICE</a:t>
            </a:r>
          </a:p>
          <a:p>
            <a:pPr lvl="1"/>
            <a:r>
              <a:rPr lang="en-GB" dirty="0"/>
              <a:t>Clinic letters changes in current BigHand, progressive transfer to Medway Noting</a:t>
            </a:r>
          </a:p>
          <a:p>
            <a:r>
              <a:rPr lang="en-GB" sz="2400" dirty="0"/>
              <a:t> </a:t>
            </a:r>
          </a:p>
          <a:p>
            <a:pPr lvl="0"/>
            <a:r>
              <a:rPr lang="en-GB" sz="2400" dirty="0"/>
              <a:t>SNOMED CT</a:t>
            </a:r>
          </a:p>
          <a:p>
            <a:pPr lvl="1"/>
            <a:r>
              <a:rPr lang="en-GB" dirty="0"/>
              <a:t>What does this mean for the way we record information?</a:t>
            </a:r>
          </a:p>
          <a:p>
            <a:pPr lvl="1"/>
            <a:r>
              <a:rPr lang="en-GB" dirty="0"/>
              <a:t>What if I simply want to record narrative?</a:t>
            </a:r>
          </a:p>
          <a:p>
            <a:r>
              <a:rPr lang="en-GB" sz="2400" dirty="0"/>
              <a:t> 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IM&amp;T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Improvement </a:t>
            </a:r>
            <a:r>
              <a:rPr lang="en-US" sz="2800" dirty="0"/>
              <a:t>i</a:t>
            </a:r>
            <a:r>
              <a:rPr lang="en-US" sz="2800" dirty="0" smtClean="0"/>
              <a:t>deas from the survey &amp; subsequent work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33794"/>
              </p:ext>
            </p:extLst>
          </p:nvPr>
        </p:nvGraphicFramePr>
        <p:xfrm>
          <a:off x="695400" y="692695"/>
          <a:ext cx="10873208" cy="4536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436"/>
                <a:gridCol w="9070772"/>
              </a:tblGrid>
              <a:tr h="452397">
                <a:tc>
                  <a:txBody>
                    <a:bodyPr/>
                    <a:lstStyle/>
                    <a:p>
                      <a:r>
                        <a:rPr lang="en-GB" dirty="0" smtClean="0"/>
                        <a:t>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Potential solutions?</a:t>
                      </a:r>
                      <a:endParaRPr lang="en-GB" dirty="0"/>
                    </a:p>
                  </a:txBody>
                  <a:tcPr/>
                </a:tc>
              </a:tr>
              <a:tr h="2630177">
                <a:tc>
                  <a:txBody>
                    <a:bodyPr/>
                    <a:lstStyle/>
                    <a:p>
                      <a:r>
                        <a:rPr lang="en-GB" dirty="0" smtClean="0"/>
                        <a:t>1. Timeliness: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Could </a:t>
                      </a:r>
                      <a:r>
                        <a:rPr lang="en-GB" dirty="0" err="1" smtClean="0"/>
                        <a:t>Heartsuite</a:t>
                      </a:r>
                      <a:r>
                        <a:rPr lang="en-GB" dirty="0" smtClean="0"/>
                        <a:t> be adapted so info could be uploaded straight to email?</a:t>
                      </a:r>
                    </a:p>
                    <a:p>
                      <a:r>
                        <a:rPr lang="en-GB" dirty="0" smtClean="0"/>
                        <a:t>Could Dolphin</a:t>
                      </a:r>
                      <a:r>
                        <a:rPr lang="en-GB" baseline="0" dirty="0" smtClean="0"/>
                        <a:t> Ward </a:t>
                      </a:r>
                      <a:r>
                        <a:rPr lang="en-GB" dirty="0" smtClean="0"/>
                        <a:t>move to ICE (or now Medway?) discharge summaries in line with rest of hospital? </a:t>
                      </a:r>
                    </a:p>
                    <a:p>
                      <a:r>
                        <a:rPr lang="en-GB" dirty="0" smtClean="0"/>
                        <a:t>Could the CNS admin support person backfill the ward clerk function when she is not in work?</a:t>
                      </a:r>
                    </a:p>
                    <a:p>
                      <a:r>
                        <a:rPr lang="en-GB" dirty="0" smtClean="0"/>
                        <a:t>Could we agree a rule that any requests for action &gt;4weeks must not be sent by post but must be communicated another way (</a:t>
                      </a:r>
                      <a:r>
                        <a:rPr lang="en-GB" dirty="0" err="1" smtClean="0"/>
                        <a:t>ie</a:t>
                      </a:r>
                      <a:r>
                        <a:rPr lang="en-GB" dirty="0" smtClean="0"/>
                        <a:t> telephone, email) </a:t>
                      </a:r>
                    </a:p>
                  </a:txBody>
                  <a:tcPr/>
                </a:tc>
              </a:tr>
              <a:tr h="1453932">
                <a:tc>
                  <a:txBody>
                    <a:bodyPr/>
                    <a:lstStyle/>
                    <a:p>
                      <a:r>
                        <a:rPr lang="en-GB" dirty="0" smtClean="0"/>
                        <a:t>2. Quality/ content: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Letters signed off by on-service Consultant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we move to nurse-led discharge in BRHC? (This happens already in adults)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Better guidance/training for juniors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Streamline the amount of information required to make the template easier to complete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01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Improvement </a:t>
            </a:r>
            <a:r>
              <a:rPr lang="en-US" sz="2800" dirty="0"/>
              <a:t>i</a:t>
            </a:r>
            <a:r>
              <a:rPr lang="en-US" sz="2800" dirty="0" smtClean="0"/>
              <a:t>deas from the survey &amp; subsequent work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42302"/>
              </p:ext>
            </p:extLst>
          </p:nvPr>
        </p:nvGraphicFramePr>
        <p:xfrm>
          <a:off x="695400" y="692695"/>
          <a:ext cx="10859722" cy="347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9059522"/>
              </a:tblGrid>
              <a:tr h="369875">
                <a:tc>
                  <a:txBody>
                    <a:bodyPr/>
                    <a:lstStyle/>
                    <a:p>
                      <a:r>
                        <a:rPr lang="en-GB" dirty="0" smtClean="0"/>
                        <a:t>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Potential solutions?</a:t>
                      </a:r>
                      <a:endParaRPr lang="en-GB" dirty="0"/>
                    </a:p>
                  </a:txBody>
                  <a:tcPr/>
                </a:tc>
              </a:tr>
              <a:tr h="369875">
                <a:tc>
                  <a:txBody>
                    <a:bodyPr/>
                    <a:lstStyle/>
                    <a:p>
                      <a:r>
                        <a:rPr lang="en-GB" dirty="0" smtClean="0"/>
                        <a:t>3. Appropriate recipient(s):</a:t>
                      </a:r>
                      <a:r>
                        <a:rPr lang="en-GB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Heartsuite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has a discharge summary template. Idea is that these details are checked at pre-admission or on ward – details are updated if incorrect. Whose responsibility would this be?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Could each centre have a single email address or small group of individuals responsible for receiving and forwarding on to the relevant clinician?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CHD Website to have details of all network clinicians. This would need to be kept fully up to date e.g. full review every 6 months.  </a:t>
                      </a:r>
                    </a:p>
                    <a:p>
                      <a:pPr lvl="0"/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ICE, there is no current box/prompt to say where else the information needs to be sent – this would be useful.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If the DS was sent to Consultant’s secretaries, he/she could be responsible for ensuring it was sent out to the region appropriately,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35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9456" y="3140968"/>
            <a:ext cx="9671256" cy="101975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Task and Finish Group: Session 1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23</a:t>
            </a:r>
            <a:r>
              <a:rPr lang="en-US" sz="5400" baseline="30000" dirty="0" smtClean="0">
                <a:solidFill>
                  <a:schemeClr val="bg1"/>
                </a:solidFill>
              </a:rPr>
              <a:t>rd</a:t>
            </a:r>
            <a:r>
              <a:rPr lang="en-US" sz="5400" dirty="0" smtClean="0">
                <a:solidFill>
                  <a:schemeClr val="bg1"/>
                </a:solidFill>
              </a:rPr>
              <a:t> October 2018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b="1" dirty="0" smtClean="0">
                <a:solidFill>
                  <a:schemeClr val="tx1"/>
                </a:solidFill>
              </a:rPr>
              <a:t>Agenda </a:t>
            </a:r>
          </a:p>
          <a:p>
            <a:pPr marL="457200" indent="-457200">
              <a:buClrTx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Review issue and work thus far </a:t>
            </a:r>
          </a:p>
          <a:p>
            <a:pPr marL="457200" indent="-457200">
              <a:buClrTx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Map the current process</a:t>
            </a:r>
          </a:p>
          <a:p>
            <a:pPr marL="457200" indent="-457200">
              <a:buClrTx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Define our vision – what would good look like?</a:t>
            </a:r>
          </a:p>
          <a:p>
            <a:pPr marL="457200" indent="-457200">
              <a:buClrTx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Make our high level plan</a:t>
            </a:r>
          </a:p>
          <a:p>
            <a:pPr marL="457200" indent="-457200">
              <a:buClrTx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Agree our next steps </a:t>
            </a:r>
          </a:p>
          <a:p>
            <a:pPr>
              <a:buClrTx/>
            </a:pPr>
            <a:r>
              <a:rPr lang="en-GB" b="1" dirty="0" smtClean="0">
                <a:solidFill>
                  <a:schemeClr val="tx1"/>
                </a:solidFill>
              </a:rPr>
              <a:t>Attendees</a:t>
            </a:r>
          </a:p>
          <a:p>
            <a:r>
              <a:rPr lang="en-GB" dirty="0" smtClean="0"/>
              <a:t>- Insert roles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Task &amp; Finish Group - Session 1 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3501008"/>
            <a:ext cx="3713212" cy="23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28565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1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24186B-ABF4-4270-BFCD-6C3CC9A56E52}" type="datetime1">
              <a:rPr lang="en-US" smtClean="0"/>
              <a:t>1/17/2019</a:t>
            </a:fld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539"/>
            <a:ext cx="10879385" cy="6548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GB" sz="26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600" dirty="0" smtClean="0"/>
              <a:t>2</a:t>
            </a:r>
            <a:r>
              <a:rPr lang="en-GB" sz="2600" baseline="30000" dirty="0" smtClean="0"/>
              <a:t>nd</a:t>
            </a:r>
            <a:r>
              <a:rPr lang="en-GB" sz="2600" dirty="0" smtClean="0"/>
              <a:t> Workshop provisionally booked 21st Feb 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2600" dirty="0" smtClean="0"/>
              <a:t>Agreed </a:t>
            </a:r>
            <a:r>
              <a:rPr lang="en-GB" sz="2600" dirty="0"/>
              <a:t>future state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2600" dirty="0" smtClean="0"/>
              <a:t>Work plan </a:t>
            </a:r>
            <a:r>
              <a:rPr lang="en-GB" sz="2600" dirty="0"/>
              <a:t>to achieve future state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2600" dirty="0"/>
              <a:t>Just do its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r>
              <a:rPr lang="en-GB" sz="2600" dirty="0"/>
              <a:t>Medium/long term </a:t>
            </a:r>
            <a:r>
              <a:rPr lang="en-GB" sz="2600" dirty="0" smtClean="0"/>
              <a:t>actions</a:t>
            </a:r>
          </a:p>
          <a:p>
            <a:pPr marL="1485900" lvl="2" indent="-342900">
              <a:buFont typeface="Wingdings" panose="05000000000000000000" pitchFamily="2" charset="2"/>
              <a:buChar char="§"/>
            </a:pPr>
            <a:endParaRPr lang="en-GB" sz="2600" dirty="0"/>
          </a:p>
          <a:p>
            <a:pPr marL="342900" lvl="2" indent="-342900" defTabSz="820738" fontAlgn="base">
              <a:spcBef>
                <a:spcPts val="0"/>
              </a:spcBef>
              <a:spcAft>
                <a:spcPts val="1417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GB" sz="2600" dirty="0" smtClean="0"/>
              <a:t>Report </a:t>
            </a:r>
            <a:r>
              <a:rPr lang="en-GB" sz="2600" dirty="0"/>
              <a:t>back to SDG at next meeting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AB6F4-E529-4713-B813-9E071270372B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Next Steps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4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5440" y="2492896"/>
            <a:ext cx="9815272" cy="166782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Thank you &amp; Questions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9456" y="3140968"/>
            <a:ext cx="9671256" cy="10197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Background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87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 1 Centre </a:t>
            </a:r>
            <a:r>
              <a:rPr lang="en-GB" sz="2400" dirty="0"/>
              <a:t>– </a:t>
            </a:r>
            <a:r>
              <a:rPr lang="en-GB" sz="2400" dirty="0">
                <a:solidFill>
                  <a:schemeClr val="tx1"/>
                </a:solidFill>
              </a:rPr>
              <a:t>UH Bristol for </a:t>
            </a:r>
            <a:r>
              <a:rPr lang="en-GB" sz="2400" dirty="0" err="1">
                <a:solidFill>
                  <a:schemeClr val="tx1"/>
                </a:solidFill>
              </a:rPr>
              <a:t>Paeds</a:t>
            </a:r>
            <a:r>
              <a:rPr lang="en-GB" sz="2400" dirty="0">
                <a:solidFill>
                  <a:schemeClr val="tx1"/>
                </a:solidFill>
              </a:rPr>
              <a:t> and Adults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2400" b="1" dirty="0"/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 2 Centre </a:t>
            </a:r>
            <a:r>
              <a:rPr lang="en-GB" sz="2400" dirty="0"/>
              <a:t>– </a:t>
            </a:r>
            <a:r>
              <a:rPr lang="en-GB" sz="2400" dirty="0">
                <a:solidFill>
                  <a:schemeClr val="tx1"/>
                </a:solidFill>
              </a:rPr>
              <a:t>UH of Wales (Cardiff) </a:t>
            </a:r>
            <a:r>
              <a:rPr lang="en-GB" sz="2400" dirty="0" smtClean="0">
                <a:solidFill>
                  <a:schemeClr val="tx1"/>
                </a:solidFill>
              </a:rPr>
              <a:t>– interventional cardiology</a:t>
            </a:r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                   		     for </a:t>
            </a:r>
            <a:r>
              <a:rPr lang="en-GB" sz="2400" dirty="0" err="1">
                <a:solidFill>
                  <a:schemeClr val="tx1"/>
                </a:solidFill>
              </a:rPr>
              <a:t>paeds</a:t>
            </a:r>
            <a:r>
              <a:rPr lang="en-GB" sz="2400" dirty="0">
                <a:solidFill>
                  <a:schemeClr val="tx1"/>
                </a:solidFill>
              </a:rPr>
              <a:t> and </a:t>
            </a:r>
            <a:r>
              <a:rPr lang="en-GB" sz="2400" dirty="0" smtClean="0">
                <a:solidFill>
                  <a:schemeClr val="tx1"/>
                </a:solidFill>
              </a:rPr>
              <a:t>adults</a:t>
            </a:r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fontAlgn="auto">
              <a:spcAft>
                <a:spcPts val="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Level 3 </a:t>
            </a:r>
            <a:r>
              <a:rPr lang="en-GB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Centres</a:t>
            </a:r>
            <a:endParaRPr lang="en-GB" sz="2400" dirty="0" smtClean="0"/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GB" sz="2400" b="1" dirty="0" smtClean="0">
                <a:solidFill>
                  <a:srgbClr val="8F2850"/>
                </a:solidFill>
              </a:rPr>
              <a:t>	South West</a:t>
            </a:r>
            <a:r>
              <a:rPr lang="en-GB" sz="2400" b="1" dirty="0" smtClean="0"/>
              <a:t>: </a:t>
            </a:r>
            <a:r>
              <a:rPr lang="en-GB" sz="2400" dirty="0" smtClean="0">
                <a:solidFill>
                  <a:schemeClr val="tx1"/>
                </a:solidFill>
              </a:rPr>
              <a:t>Royal Cornwall – Truro, Musgrove Park – Taunton, N Devon – 	Barnstable, S Devon – Torbay, Royal Devon &amp; Exeter, Cheltenham &amp; 	Gloucester, Bath, Plymouth</a:t>
            </a:r>
          </a:p>
          <a:p>
            <a:pPr fontAlgn="auto">
              <a:spcAft>
                <a:spcPts val="0"/>
              </a:spcAft>
              <a:buClrTx/>
              <a:defRPr/>
            </a:pPr>
            <a:endParaRPr lang="en-GB" sz="2400" dirty="0"/>
          </a:p>
          <a:p>
            <a:pPr fontAlgn="auto">
              <a:spcAft>
                <a:spcPts val="0"/>
              </a:spcAft>
              <a:buClrTx/>
              <a:defRPr/>
            </a:pPr>
            <a:r>
              <a:rPr lang="en-GB" sz="2400" b="1" dirty="0" smtClean="0">
                <a:solidFill>
                  <a:srgbClr val="8F2850"/>
                </a:solidFill>
              </a:rPr>
              <a:t>	South </a:t>
            </a:r>
            <a:r>
              <a:rPr lang="en-GB" sz="2400" b="1" dirty="0">
                <a:solidFill>
                  <a:srgbClr val="8F2850"/>
                </a:solidFill>
              </a:rPr>
              <a:t>Wales</a:t>
            </a:r>
            <a:r>
              <a:rPr lang="en-GB" sz="2400" b="1" dirty="0"/>
              <a:t>: </a:t>
            </a:r>
            <a:r>
              <a:rPr lang="en-GB" sz="2400" dirty="0">
                <a:solidFill>
                  <a:schemeClr val="tx1"/>
                </a:solidFill>
              </a:rPr>
              <a:t>ABMU Health Board (HB) – Singleton, </a:t>
            </a:r>
            <a:r>
              <a:rPr lang="en-GB" sz="2400" dirty="0" err="1">
                <a:solidFill>
                  <a:schemeClr val="tx1"/>
                </a:solidFill>
              </a:rPr>
              <a:t>Morriston</a:t>
            </a:r>
            <a:r>
              <a:rPr lang="en-GB" sz="2400" dirty="0">
                <a:solidFill>
                  <a:schemeClr val="tx1"/>
                </a:solidFill>
              </a:rPr>
              <a:t>, Princess of </a:t>
            </a:r>
            <a:r>
              <a:rPr lang="en-GB" sz="2400" dirty="0" smtClean="0">
                <a:solidFill>
                  <a:schemeClr val="tx1"/>
                </a:solidFill>
              </a:rPr>
              <a:t>	Wales</a:t>
            </a:r>
            <a:r>
              <a:rPr lang="en-GB" sz="2400" dirty="0">
                <a:solidFill>
                  <a:schemeClr val="tx1"/>
                </a:solidFill>
              </a:rPr>
              <a:t>; Aneurin Bevan HB – Royal Gwent, </a:t>
            </a:r>
            <a:r>
              <a:rPr lang="en-GB" sz="2400" dirty="0" err="1">
                <a:solidFill>
                  <a:schemeClr val="tx1"/>
                </a:solidFill>
              </a:rPr>
              <a:t>Nevill</a:t>
            </a:r>
            <a:r>
              <a:rPr lang="en-GB" sz="2400" dirty="0">
                <a:solidFill>
                  <a:schemeClr val="tx1"/>
                </a:solidFill>
              </a:rPr>
              <a:t> Hall; Cwm Taf HB – Royal </a:t>
            </a:r>
            <a:r>
              <a:rPr lang="en-GB" sz="2400" dirty="0" smtClean="0">
                <a:solidFill>
                  <a:schemeClr val="tx1"/>
                </a:solidFill>
              </a:rPr>
              <a:t>	Glamorgan</a:t>
            </a:r>
            <a:r>
              <a:rPr lang="en-GB" sz="2400" dirty="0">
                <a:solidFill>
                  <a:schemeClr val="tx1"/>
                </a:solidFill>
              </a:rPr>
              <a:t>, Prince Charles; Hywel Da HB – </a:t>
            </a:r>
            <a:r>
              <a:rPr lang="en-GB" sz="2400" dirty="0" err="1">
                <a:solidFill>
                  <a:schemeClr val="tx1"/>
                </a:solidFill>
              </a:rPr>
              <a:t>Glangwili</a:t>
            </a:r>
            <a:r>
              <a:rPr lang="en-GB" sz="2400" dirty="0">
                <a:solidFill>
                  <a:schemeClr val="tx1"/>
                </a:solidFill>
              </a:rPr>
              <a:t>, </a:t>
            </a:r>
            <a:r>
              <a:rPr lang="en-GB" sz="2400" dirty="0" err="1">
                <a:solidFill>
                  <a:schemeClr val="tx1"/>
                </a:solidFill>
              </a:rPr>
              <a:t>Withybush</a:t>
            </a:r>
            <a:r>
              <a:rPr lang="en-GB" sz="2400" dirty="0">
                <a:solidFill>
                  <a:schemeClr val="tx1"/>
                </a:solidFill>
              </a:rPr>
              <a:t>.  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CHD Network South Wales and South West </a:t>
            </a:r>
            <a:endParaRPr lang="en-US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3" y="76470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Discharge communications – known issue?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Concern raised through network board from Level 3 Consultants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Survey undertaken with consultants around region to quantify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/>
                </a:solidFill>
              </a:rPr>
              <a:t>Initial work scoping improvement, but….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F705D2-3D3E-4059-A842-C047B9179184}" type="datetime1">
              <a:rPr lang="en-US" smtClean="0"/>
              <a:t>1/17/2019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B43A7D"/>
                </a:solidFill>
              </a:rPr>
              <a:t>Background to this work</a:t>
            </a:r>
            <a:endParaRPr lang="en-GB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3068960"/>
            <a:ext cx="3103315" cy="291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816" y="3446863"/>
            <a:ext cx="432048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457" y="2919561"/>
            <a:ext cx="1666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7968208" y="2919561"/>
            <a:ext cx="2592288" cy="5814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4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99456" y="3140968"/>
            <a:ext cx="9671256" cy="101975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Survey Results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2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Undertaken end of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11 responses from around the region:</a:t>
            </a:r>
          </a:p>
          <a:p>
            <a:r>
              <a:rPr lang="en-GB" sz="2800" dirty="0" smtClean="0"/>
              <a:t>    </a:t>
            </a:r>
            <a:r>
              <a:rPr lang="en-GB" sz="2800" i="1" dirty="0"/>
              <a:t>GWH x 2 , POW, Cardiff, Royal Glamorgan, Royal Cornwall, RDE, </a:t>
            </a:r>
            <a:r>
              <a:rPr lang="en-GB" sz="2800" i="1" dirty="0" smtClean="0"/>
              <a:t>    Taunton</a:t>
            </a:r>
            <a:r>
              <a:rPr lang="en-GB" sz="2800" i="1" dirty="0"/>
              <a:t>, Torbay, </a:t>
            </a:r>
            <a:r>
              <a:rPr lang="en-GB" sz="2800" i="1" dirty="0" err="1"/>
              <a:t>Glangwili</a:t>
            </a:r>
            <a:r>
              <a:rPr lang="en-GB" sz="2800" i="1" dirty="0"/>
              <a:t>, Bristol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Adults </a:t>
            </a:r>
            <a:r>
              <a:rPr lang="en-GB" sz="2800" dirty="0"/>
              <a:t>27%, Paediatrics 73</a:t>
            </a:r>
            <a:r>
              <a:rPr lang="en-GB" sz="2800" dirty="0" smtClean="0"/>
              <a:t>%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Survey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148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65% said they do not consistently receive discharge summaries in a timely fashion from the Level 1 Centre: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k</a:t>
            </a:r>
            <a:r>
              <a:rPr lang="en-US" sz="2800" dirty="0" smtClean="0"/>
              <a:t>ey issues – 1. Timeliness </a:t>
            </a:r>
            <a:endParaRPr lang="en-US" sz="2800" dirty="0"/>
          </a:p>
        </p:txBody>
      </p:sp>
      <p:sp>
        <p:nvSpPr>
          <p:cNvPr id="7" name="Rectangular Callout 6"/>
          <p:cNvSpPr/>
          <p:nvPr/>
        </p:nvSpPr>
        <p:spPr>
          <a:xfrm>
            <a:off x="839416" y="1988840"/>
            <a:ext cx="280831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Letters may arrive too late to organize local follow-up in a timely manner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7773863" y="1439490"/>
            <a:ext cx="3888432" cy="18847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Whilst quality from surgeons and ward 32 are good they are often too slow in </a:t>
            </a:r>
            <a:r>
              <a:rPr lang="en-GB" dirty="0" smtClean="0"/>
              <a:t>turnaround…. This </a:t>
            </a:r>
            <a:r>
              <a:rPr lang="en-GB" dirty="0"/>
              <a:t>becomes an issue when early 2 week scans are expected.</a:t>
            </a:r>
            <a:endParaRPr lang="en-GB" dirty="0" smtClean="0"/>
          </a:p>
        </p:txBody>
      </p:sp>
      <p:sp>
        <p:nvSpPr>
          <p:cNvPr id="9" name="Rectangular Callout 8"/>
          <p:cNvSpPr/>
          <p:nvPr/>
        </p:nvSpPr>
        <p:spPr>
          <a:xfrm>
            <a:off x="3647728" y="3356992"/>
            <a:ext cx="4392488" cy="2395092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The main problem is when </a:t>
            </a:r>
            <a:r>
              <a:rPr lang="en-GB" dirty="0" err="1"/>
              <a:t>pt</a:t>
            </a:r>
            <a:r>
              <a:rPr lang="en-GB" dirty="0"/>
              <a:t> rings up asking why they have not received </a:t>
            </a:r>
            <a:r>
              <a:rPr lang="en-GB" dirty="0" err="1"/>
              <a:t>appt</a:t>
            </a:r>
            <a:r>
              <a:rPr lang="en-GB" dirty="0"/>
              <a:t> for review/echo and we </a:t>
            </a:r>
            <a:r>
              <a:rPr lang="en-GB" dirty="0" err="1"/>
              <a:t>dont</a:t>
            </a:r>
            <a:r>
              <a:rPr lang="en-GB" dirty="0"/>
              <a:t> even know they've had the procedure - in the are case of discharge summary getting through there will often be 'needs follow up in DGH with echo in 2 weeks' and arrives at 10 days post discharge giving us no time.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94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/>
              <a:t>Over 40% of respondents rated the quality of discharge summaries as average or poor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Patients also unsure they’re getting adequate information at discharge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k</a:t>
            </a:r>
            <a:r>
              <a:rPr lang="en-US" sz="2800" dirty="0" smtClean="0"/>
              <a:t>ey issues – 2. Quality/ Content </a:t>
            </a:r>
            <a:endParaRPr lang="en-US" sz="2800" dirty="0"/>
          </a:p>
        </p:txBody>
      </p:sp>
      <p:sp>
        <p:nvSpPr>
          <p:cNvPr id="2" name="Rectangular Callout 1"/>
          <p:cNvSpPr/>
          <p:nvPr/>
        </p:nvSpPr>
        <p:spPr>
          <a:xfrm>
            <a:off x="551384" y="3789040"/>
            <a:ext cx="280831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NICU summaries are often not sent. 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4511824" y="1772816"/>
            <a:ext cx="2897063" cy="119248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PICU summaries are excellent but often do not have necessary cardiac information 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8184232" y="1243310"/>
            <a:ext cx="3816424" cy="2480171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Often there is limited information about co-morbidities. </a:t>
            </a:r>
            <a:r>
              <a:rPr lang="en-GB" dirty="0" smtClean="0"/>
              <a:t>Tends </a:t>
            </a:r>
            <a:r>
              <a:rPr lang="en-GB" dirty="0"/>
              <a:t>to be a list of results/echo reports, without interpretation/prognosis/plans don't forget that the receiving doctor is not usually a cardiologist and we need to be able to understand the implications of findings. 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911424" y="1691308"/>
            <a:ext cx="3096344" cy="158417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..often </a:t>
            </a:r>
            <a:r>
              <a:rPr lang="en-GB" dirty="0"/>
              <a:t>lacking in key information (e.g. indication and desired duration of out-of-the ordinary medications, i.e. those other than diuretics) 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63407" t="53161" r="3050" b="30174"/>
          <a:stretch/>
        </p:blipFill>
        <p:spPr bwMode="auto">
          <a:xfrm>
            <a:off x="4799856" y="4077072"/>
            <a:ext cx="5972175" cy="100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69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79376" y="764704"/>
            <a:ext cx="11303868" cy="5108722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 smtClean="0"/>
          </a:p>
          <a:p>
            <a:pPr lvl="1" indent="0">
              <a:buNone/>
            </a:pPr>
            <a:r>
              <a:rPr lang="en-GB" dirty="0" smtClean="0"/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algn="r"/>
            <a:endParaRPr lang="en-GB" dirty="0"/>
          </a:p>
          <a:p>
            <a:pPr algn="r"/>
            <a:endParaRPr lang="en-GB" dirty="0"/>
          </a:p>
          <a:p>
            <a:pPr algn="r"/>
            <a:endParaRPr lang="en-GB" dirty="0" smtClean="0"/>
          </a:p>
          <a:p>
            <a:endParaRPr lang="en-GB" dirty="0"/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C0572A-B4F5-2A4E-AA83-BDE4EB7230CD}" type="datetimeFigureOut">
              <a:rPr lang="en-US" smtClean="0"/>
              <a:pPr/>
              <a:t>1/17/2019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k</a:t>
            </a:r>
            <a:r>
              <a:rPr lang="en-US" sz="2800" dirty="0" smtClean="0"/>
              <a:t>ey issues – 3. Appropriate recipient(s)</a:t>
            </a:r>
            <a:endParaRPr lang="en-US" sz="2800" dirty="0"/>
          </a:p>
        </p:txBody>
      </p:sp>
      <p:sp>
        <p:nvSpPr>
          <p:cNvPr id="7" name="Rectangular Callout 6"/>
          <p:cNvSpPr/>
          <p:nvPr/>
        </p:nvSpPr>
        <p:spPr>
          <a:xfrm>
            <a:off x="983432" y="1412776"/>
            <a:ext cx="280831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</a:t>
            </a:r>
            <a:r>
              <a:rPr lang="en-GB" dirty="0" smtClean="0"/>
              <a:t>hey </a:t>
            </a:r>
            <a:r>
              <a:rPr lang="en-GB" dirty="0"/>
              <a:t>are often </a:t>
            </a:r>
            <a:r>
              <a:rPr lang="en-GB" dirty="0" smtClean="0"/>
              <a:t>…addressed </a:t>
            </a:r>
            <a:r>
              <a:rPr lang="en-GB" dirty="0"/>
              <a:t>to the wrong PEC</a:t>
            </a:r>
            <a:endParaRPr lang="en-GB" dirty="0" smtClean="0"/>
          </a:p>
        </p:txBody>
      </p:sp>
      <p:sp>
        <p:nvSpPr>
          <p:cNvPr id="8" name="Rectangular Callout 7"/>
          <p:cNvSpPr/>
          <p:nvPr/>
        </p:nvSpPr>
        <p:spPr>
          <a:xfrm>
            <a:off x="5951983" y="1052736"/>
            <a:ext cx="4533639" cy="252028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As I say it is a problem to do with the way the discharge summary computer entry does not allow the Level 1 team to automatically send copy to Level 3. The same applies to JCC outcomes and letters from </a:t>
            </a:r>
            <a:r>
              <a:rPr lang="en-GB" dirty="0" smtClean="0"/>
              <a:t>clinics- </a:t>
            </a:r>
            <a:r>
              <a:rPr lang="en-GB" dirty="0"/>
              <a:t>if automatically copied (rather than someone having to remember each time ) then we'd be fine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135560" y="3284984"/>
            <a:ext cx="3168352" cy="144016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Reports go to referring consultant cardiologist at Level1 centre to GP </a:t>
            </a:r>
            <a:r>
              <a:rPr lang="en-GB" dirty="0" err="1"/>
              <a:t>pt</a:t>
            </a:r>
            <a:r>
              <a:rPr lang="en-GB" dirty="0"/>
              <a:t> ...but not to referring consultant in DGH/level 3. </a:t>
            </a:r>
            <a:endParaRPr lang="en-GB" dirty="0" smtClean="0"/>
          </a:p>
        </p:txBody>
      </p:sp>
      <p:sp>
        <p:nvSpPr>
          <p:cNvPr id="10" name="Rectangular Callout 9"/>
          <p:cNvSpPr/>
          <p:nvPr/>
        </p:nvSpPr>
        <p:spPr>
          <a:xfrm>
            <a:off x="8400256" y="4149080"/>
            <a:ext cx="2808312" cy="115212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/>
              <a:t>Don’t go to the right consultants</a:t>
            </a:r>
          </a:p>
        </p:txBody>
      </p:sp>
    </p:spTree>
    <p:extLst>
      <p:ext uri="{BB962C8B-B14F-4D97-AF65-F5344CB8AC3E}">
        <p14:creationId xmlns:p14="http://schemas.microsoft.com/office/powerpoint/2010/main" val="40844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DN Colours">
      <a:dk1>
        <a:srgbClr val="000000"/>
      </a:dk1>
      <a:lt1>
        <a:srgbClr val="FFFFFF"/>
      </a:lt1>
      <a:dk2>
        <a:srgbClr val="0039A6"/>
      </a:dk2>
      <a:lt2>
        <a:srgbClr val="A5ACB0"/>
      </a:lt2>
      <a:accent1>
        <a:srgbClr val="7C2855"/>
      </a:accent1>
      <a:accent2>
        <a:srgbClr val="005EB8"/>
      </a:accent2>
      <a:accent3>
        <a:srgbClr val="41B6E6"/>
      </a:accent3>
      <a:accent4>
        <a:srgbClr val="009638"/>
      </a:accent4>
      <a:accent5>
        <a:srgbClr val="ED8B00"/>
      </a:accent5>
      <a:accent6>
        <a:srgbClr val="DA281C"/>
      </a:accent6>
      <a:hlink>
        <a:srgbClr val="0039A6"/>
      </a:hlink>
      <a:folHlink>
        <a:srgbClr val="A5AC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2025282A48E241B14B3F8E09A81CD8" ma:contentTypeVersion="2" ma:contentTypeDescription="Create a new document." ma:contentTypeScope="" ma:versionID="a05e0fe524421bb68d6d236e7cd3f71e">
  <xsd:schema xmlns:xsd="http://www.w3.org/2001/XMLSchema" xmlns:xs="http://www.w3.org/2001/XMLSchema" xmlns:p="http://schemas.microsoft.com/office/2006/metadata/properties" xmlns:ns2="397bf5a5-137b-4d17-852e-1fb70e6763e5" xmlns:ns3="720fe38e-5865-4d69-8b24-59d4075a4f41" targetNamespace="http://schemas.microsoft.com/office/2006/metadata/properties" ma:root="true" ma:fieldsID="3b0772069ac25ee5c9b5f7b022fdfc17" ns2:_="" ns3:_="">
    <xsd:import namespace="397bf5a5-137b-4d17-852e-1fb70e6763e5"/>
    <xsd:import namespace="720fe38e-5865-4d69-8b24-59d4075a4f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DUKRecordCategoryTaxHTField0" minOccurs="0"/>
                <xsd:element ref="ns3:BDUKContentOwnerTaxHTField0" minOccurs="0"/>
                <xsd:element ref="ns3:BDUKContentContactTaxHTField0" minOccurs="0"/>
                <xsd:element ref="ns3:BDUKSecurityMarking"/>
                <xsd:element ref="ns3:BDUKExportControlled"/>
                <xsd:element ref="ns3:BDUKCompanyMarkingTaxHTField0" minOccurs="0"/>
                <xsd:element ref="ns3:BDUKNetworkTaxHTField0" minOccurs="0"/>
                <xsd:element ref="ns3:BDUKProgrammeTaxHTField0" minOccurs="0"/>
                <xsd:element ref="ns3:BDUKFunctionTaxHTField0" minOccurs="0"/>
                <xsd:element ref="ns3:BDUKCommunityTaxHTField0" minOccurs="0"/>
                <xsd:element ref="ns2:Owner" minOccurs="0"/>
                <xsd:element ref="ns2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bf5a5-137b-4d17-852e-1fb70e6763e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Owner" ma:index="29" nillable="true" ma:displayName="Owner" ma:list="UserInfo" ma:SearchPeopleOnly="false" ma:SharePointGroup="0" ma:internalName="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c5ef27d5-9a05-4151-9637-16689f020b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38e-5865-4d69-8b24-59d4075a4f41" elementFormDefault="qualified">
    <xsd:import namespace="http://schemas.microsoft.com/office/2006/documentManagement/types"/>
    <xsd:import namespace="http://schemas.microsoft.com/office/infopath/2007/PartnerControls"/>
    <xsd:element name="BDUKRecordCategoryTaxHTField0" ma:index="11" ma:taxonomy="true" ma:internalName="BDUKRecordCategoryTaxHTField0" ma:taxonomyFieldName="BDUKRecordCategory" ma:displayName="Record Category" ma:default="" ma:fieldId="{05e56eb5-a4b1-443c-ad1f-8e0cb91e6195}" ma:sspId="c5ef27d5-9a05-4151-9637-16689f020b8e" ma:termSetId="19f38ae7-2eed-4b45-9dfb-68bffd1b55c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OwnerTaxHTField0" ma:index="13" ma:taxonomy="true" ma:internalName="BDUKContentOwnerTaxHTField0" ma:taxonomyFieldName="BDUKContentOwner" ma:displayName="Content Owner" ma:default="1;#Content Owner|14a2a2e5-e29d-4951-8481-65a2e15717c4" ma:fieldId="{0a493fd5-afbd-4be8-a559-1243573ada91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ntentContactTaxHTField0" ma:index="15" ma:taxonomy="true" ma:internalName="BDUKContentContactTaxHTField0" ma:taxonomyFieldName="BDUKContentContact" ma:displayName="Content Contact" ma:default="1;#Content Owner|14a2a2e5-e29d-4951-8481-65a2e15717c4" ma:fieldId="{fb34e409-47de-40b1-ab66-8071a7dfd503}" ma:sspId="c5ef27d5-9a05-4151-9637-16689f020b8e" ma:termSetId="043fe21c-0287-4cd1-948c-c8fe97695d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SecurityMarking" ma:index="17" ma:displayName="Security Marking" ma:default="RESTRICTED" ma:description="MOD security marking for the content." ma:internalName="BDUKSecurityMarking">
      <xsd:simpleType>
        <xsd:restriction base="dms:Choice">
          <xsd:enumeration value="UNCLASSIFIED"/>
          <xsd:enumeration value="RESTRICTED"/>
        </xsd:restriction>
      </xsd:simpleType>
    </xsd:element>
    <xsd:element name="BDUKExportControlled" ma:index="18" ma:displayName="Export Controlled" ma:default="NO" ma:description="Whether the content can be taken out of the country." ma:internalName="BDUKExportControlled">
      <xsd:simpleType>
        <xsd:restriction base="dms:Choice">
          <xsd:enumeration value="NO"/>
        </xsd:restriction>
      </xsd:simpleType>
    </xsd:element>
    <xsd:element name="BDUKCompanyMarkingTaxHTField0" ma:index="19" ma:taxonomy="true" ma:internalName="BDUKCompanyMarkingTaxHTField0" ma:taxonomyFieldName="BDUKCompanyMarking" ma:displayName="Company Marking" ma:default="2;#Boeing Proprietary|f7e81a2f-2640-4d70-b4ae-a056060f871c" ma:fieldId="{62c78379-4704-46c6-992d-1cb3dbea4783}" ma:sspId="c5ef27d5-9a05-4151-9637-16689f020b8e" ma:termSetId="ba44478a-b642-43d4-b505-86a5d08750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NetworkTaxHTField0" ma:index="21" ma:taxonomy="true" ma:internalName="BDUKNetworkTaxHTField0" ma:taxonomyFieldName="BDUKNetwork" ma:displayName="Network" ma:default="3;#BURN|a8b8bcf0-f1ca-4fad-8f2c-bb4044b2b716" ma:fieldId="{221e7166-d060-433e-b594-d3e1cf2933bf}" ma:sspId="c5ef27d5-9a05-4151-9637-16689f020b8e" ma:termSetId="8a9a026d-da9d-469f-a125-e733bcdcea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ProgrammeTaxHTField0" ma:index="23" nillable="true" ma:taxonomy="true" ma:internalName="BDUKProgrammeTaxHTField0" ma:taxonomyFieldName="BDUKProgramme" ma:displayName="Programme" ma:default="4;#Advanced Programmes|5f9131a5-acf8-4370-b852-06a1a2746938" ma:fieldId="{f96d97df-6ed5-44be-81b1-80de1cb1ec13}" ma:sspId="c5ef27d5-9a05-4151-9637-16689f020b8e" ma:termSetId="8be629b5-8610-4fb1-b891-b02fdb15d83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FunctionTaxHTField0" ma:index="25" nillable="true" ma:taxonomy="true" ma:internalName="BDUKFunctionTaxHTField0" ma:taxonomyFieldName="BDUKFunction" ma:displayName="Function" ma:default="5;#IT|f967e952-1140-446c-af6b-7e69343ccb2d" ma:fieldId="{b91252e3-133b-4bcb-9a7e-ae49c8ad5d53}" ma:sspId="c5ef27d5-9a05-4151-9637-16689f020b8e" ma:termSetId="3d95498f-444b-4a7c-9117-462f390bee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DUKCommunityTaxHTField0" ma:index="27" nillable="true" ma:taxonomy="true" ma:internalName="BDUKCommunityTaxHTField0" ma:taxonomyFieldName="BDUKCommunity" ma:displayName="Community" ma:default="" ma:fieldId="{6878e63e-a980-4c13-85bc-b13a7c4f368d}" ma:sspId="c5ef27d5-9a05-4151-9637-16689f020b8e" ma:termSetId="c9ec6586-185c-4355-99fd-ab0c2e49938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DUKCommunityTaxHTField0 xmlns="720fe38e-5865-4d69-8b24-59d4075a4f41">
      <Terms xmlns="http://schemas.microsoft.com/office/infopath/2007/PartnerControls"/>
    </BDUKCommunityTaxHTField0>
    <BDUKProgramme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SCIS</TermName>
          <TermId xmlns="http://schemas.microsoft.com/office/infopath/2007/PartnerControls">547177e7-85fb-4d08-8e1a-decfae466c09</TermId>
        </TermInfo>
      </Terms>
    </BDUKProgrammeTaxHTField0>
    <BDUKContentContact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ContactTaxHTField0>
    <BDUKRecordCategory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Human Resources</TermName>
          <TermId xmlns="http://schemas.microsoft.com/office/infopath/2007/PartnerControls">efd697f0-1494-4a7a-b936-1b8cc789599a</TermId>
        </TermInfo>
      </Terms>
    </BDUKRecordCategoryTaxHTField0>
    <BDUKSecurityMarking xmlns="720fe38e-5865-4d69-8b24-59d4075a4f41">UNCLASSIFIED</BDUKSecurityMarking>
    <BDUKExportControlled xmlns="720fe38e-5865-4d69-8b24-59d4075a4f41">NO</BDUKExportControlled>
    <BDUKNetwork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BURN</TermName>
          <TermId xmlns="http://schemas.microsoft.com/office/infopath/2007/PartnerControls">a8b8bcf0-f1ca-4fad-8f2c-bb4044b2b716</TermId>
        </TermInfo>
      </Terms>
    </BDUKNetworkTaxHTField0>
    <BDUKFunction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46cd6d51-cd55-44c9-b7f4-7c743c358b34</TermId>
        </TermInfo>
      </Terms>
    </BDUKFunctionTaxHTField0>
    <TaxKeywordTaxHTField xmlns="397bf5a5-137b-4d17-852e-1fb70e6763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BDUK PPT Template</TermName>
          <TermId xmlns="http://schemas.microsoft.com/office/infopath/2007/PartnerControls">a22c132f-f2f3-49bb-8aae-8158ac81d47e</TermId>
        </TermInfo>
      </Terms>
    </TaxKeywordTaxHTField>
    <BDUKContentOwner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Content Owner</TermName>
          <TermId xmlns="http://schemas.microsoft.com/office/infopath/2007/PartnerControls">14a2a2e5-e29d-4951-8481-65a2e15717c4</TermId>
        </TermInfo>
      </Terms>
    </BDUKContentOwnerTaxHTField0>
    <BDUKCompanyMarkingTaxHTField0 xmlns="720fe38e-5865-4d69-8b24-59d4075a4f41">
      <Terms xmlns="http://schemas.microsoft.com/office/infopath/2007/PartnerControls">
        <TermInfo xmlns="http://schemas.microsoft.com/office/infopath/2007/PartnerControls">
          <TermName xmlns="http://schemas.microsoft.com/office/infopath/2007/PartnerControls">Boeing Proprietary</TermName>
          <TermId xmlns="http://schemas.microsoft.com/office/infopath/2007/PartnerControls">f7e81a2f-2640-4d70-b4ae-a056060f871c</TermId>
        </TermInfo>
      </Terms>
    </BDUKCompanyMarkingTaxHTField0>
    <Owner xmlns="397bf5a5-137b-4d17-852e-1fb70e6763e5">
      <UserInfo>
        <DisplayName>Swaine, Jeanine</DisplayName>
        <AccountId>87</AccountId>
        <AccountType/>
      </UserInfo>
    </Owner>
    <_dlc_DocId xmlns="397bf5a5-137b-4d17-852e-1fb70e6763e5">BDUK-B57B8C22-1356-46DF-A544-5E039E0391A9</_dlc_DocId>
    <_dlc_DocIdUrl xmlns="397bf5a5-137b-4d17-852e-1fb70e6763e5">
      <Url>https://intranet.web.boeingdefence.co.uk/scis/evelyn/_layouts/DocIdRedir.aspx?ID=BDUK-B57B8C22-1356-46DF-A544-5E039E0391A9</Url>
      <Description>BDUK-B57B8C22-1356-46DF-A544-5E039E0391A9</Description>
    </_dlc_DocIdUrl>
  </documentManagement>
</p:properties>
</file>

<file path=customXml/itemProps1.xml><?xml version="1.0" encoding="utf-8"?>
<ds:datastoreItem xmlns:ds="http://schemas.openxmlformats.org/officeDocument/2006/customXml" ds:itemID="{9DFAB746-30AD-44F1-8ABC-53C068C14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bf5a5-137b-4d17-852e-1fb70e6763e5"/>
    <ds:schemaRef ds:uri="720fe38e-5865-4d69-8b24-59d4075a4f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DBC0CC-0682-4580-A550-F1C58F17D90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F229543-B1BB-4AA0-BED9-BEEE978C9E6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AFD7CCD-ABB1-4883-A8CD-AAB6B0035C6C}">
  <ds:schemaRefs>
    <ds:schemaRef ds:uri="http://www.w3.org/XML/1998/namespace"/>
    <ds:schemaRef ds:uri="397bf5a5-137b-4d17-852e-1fb70e6763e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720fe38e-5865-4d69-8b24-59d4075a4f4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Internal Presentation</Template>
  <TotalTime>10362</TotalTime>
  <Words>915</Words>
  <Application>Microsoft Office PowerPoint</Application>
  <PresentationFormat>Custom</PresentationFormat>
  <Paragraphs>210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Improving Discharge Communications  Catherine Armstrong, Consultant Paediatric Cardiologist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Boeing Defence UK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Organisation Cascade</dc:title>
  <dc:subject>BDUK PPT Template</dc:subject>
  <dc:creator>Swaine, Jeanine</dc:creator>
  <cp:keywords>BDUK PPT Template</cp:keywords>
  <dc:description>Artist: Paul Deloney
RMS#: 280299
Date: 4/23/15</dc:description>
  <cp:lastModifiedBy>McElvaney, Cat</cp:lastModifiedBy>
  <cp:revision>625</cp:revision>
  <cp:lastPrinted>2017-06-07T13:39:30Z</cp:lastPrinted>
  <dcterms:created xsi:type="dcterms:W3CDTF">2015-05-20T13:15:07Z</dcterms:created>
  <dcterms:modified xsi:type="dcterms:W3CDTF">2019-01-17T17:59:19Z</dcterms:modified>
  <cp:category>PPT Template</cp:category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0x0101003F2025282A48E241B14B3F8E09A81CD8</vt:lpwstr>
  </property>
  <property fmtid="{D5CDD505-2E9C-101B-9397-08002B2CF9AE}" pid="3" name="TaxKeyword">
    <vt:lpwstr>30;#BDUK PPT Template|a22c132f-f2f3-49bb-8aae-8158ac81d47e</vt:lpwstr>
  </property>
  <property fmtid="{D5CDD505-2E9C-101B-9397-08002B2CF9AE}" pid="4" name="TaxCatchAll">
    <vt:lpwstr>18;#Human Resources|efd697f0-1494-4a7a-b936-1b8cc789599a;#13;#SCIS|547177e7-85fb-4d08-8e1a-decfae466c09;#32;#Communications|46cd6d51-cd55-44c9-b7f4-7c743c358b34;#30;#BDUK PPT Template;#3;#BURN|a8b8bcf0-f1ca-4fad-8f2c-bb4044b2b716;#2;#Boeing Proprietary|f7</vt:lpwstr>
  </property>
  <property fmtid="{D5CDD505-2E9C-101B-9397-08002B2CF9AE}" pid="5" name="_dlc_DocIdItemGuid">
    <vt:lpwstr>46fcf7ae-b7a9-477a-b1a8-199591c01687</vt:lpwstr>
  </property>
  <property fmtid="{D5CDD505-2E9C-101B-9397-08002B2CF9AE}" pid="6" name="BDUKRecordCategory">
    <vt:lpwstr>18;#Human Resources|efd697f0-1494-4a7a-b936-1b8cc789599a</vt:lpwstr>
  </property>
  <property fmtid="{D5CDD505-2E9C-101B-9397-08002B2CF9AE}" pid="7" name="BDUKNetwork">
    <vt:lpwstr>3;#BURN|a8b8bcf0-f1ca-4fad-8f2c-bb4044b2b716</vt:lpwstr>
  </property>
  <property fmtid="{D5CDD505-2E9C-101B-9397-08002B2CF9AE}" pid="8" name="BDUKProgramme">
    <vt:lpwstr>13;#SCIS|547177e7-85fb-4d08-8e1a-decfae466c09</vt:lpwstr>
  </property>
  <property fmtid="{D5CDD505-2E9C-101B-9397-08002B2CF9AE}" pid="9" name="BDUKContentOwner">
    <vt:lpwstr>1;#Content Owner|14a2a2e5-e29d-4951-8481-65a2e15717c4</vt:lpwstr>
  </property>
  <property fmtid="{D5CDD505-2E9C-101B-9397-08002B2CF9AE}" pid="10" name="BDUKCompanyMarking">
    <vt:lpwstr>2;#Boeing Proprietary|f7e81a2f-2640-4d70-b4ae-a056060f871c</vt:lpwstr>
  </property>
  <property fmtid="{D5CDD505-2E9C-101B-9397-08002B2CF9AE}" pid="11" name="BDUKFunction">
    <vt:lpwstr>32;#Communications|46cd6d51-cd55-44c9-b7f4-7c743c358b34</vt:lpwstr>
  </property>
  <property fmtid="{D5CDD505-2E9C-101B-9397-08002B2CF9AE}" pid="12" name="BDUKContentContact">
    <vt:lpwstr>1;#Content Owner|14a2a2e5-e29d-4951-8481-65a2e15717c4</vt:lpwstr>
  </property>
  <property fmtid="{D5CDD505-2E9C-101B-9397-08002B2CF9AE}" pid="13" name="BDUKCommunity">
    <vt:lpwstr/>
  </property>
</Properties>
</file>