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5"/>
  </p:sldMasterIdLst>
  <p:notesMasterIdLst>
    <p:notesMasterId r:id="rId17"/>
  </p:notesMasterIdLst>
  <p:handoutMasterIdLst>
    <p:handoutMasterId r:id="rId18"/>
  </p:handoutMasterIdLst>
  <p:sldIdLst>
    <p:sldId id="256" r:id="rId6"/>
    <p:sldId id="354" r:id="rId7"/>
    <p:sldId id="345" r:id="rId8"/>
    <p:sldId id="348" r:id="rId9"/>
    <p:sldId id="357" r:id="rId10"/>
    <p:sldId id="349" r:id="rId11"/>
    <p:sldId id="355" r:id="rId12"/>
    <p:sldId id="359" r:id="rId13"/>
    <p:sldId id="361" r:id="rId14"/>
    <p:sldId id="356" r:id="rId15"/>
    <p:sldId id="358" r:id="rId16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850"/>
    <a:srgbClr val="630D2E"/>
    <a:srgbClr val="0057A0"/>
    <a:srgbClr val="00A0DC"/>
    <a:srgbClr val="1430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7691" autoAdjust="0"/>
  </p:normalViewPr>
  <p:slideViewPr>
    <p:cSldViewPr>
      <p:cViewPr varScale="1">
        <p:scale>
          <a:sx n="114" d="100"/>
          <a:sy n="114" d="100"/>
        </p:scale>
        <p:origin x="-984" y="-108"/>
      </p:cViewPr>
      <p:guideLst>
        <p:guide orient="horz" pos="2160"/>
        <p:guide pos="3840"/>
        <p:guide pos="452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DEB84-D837-4FB7-A327-B13B07AF054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39D2ED-5C6D-4CF2-BB60-A686FE138235}">
      <dgm:prSet phldrT="[Text]"/>
      <dgm:spPr/>
      <dgm:t>
        <a:bodyPr/>
        <a:lstStyle/>
        <a:p>
          <a:r>
            <a:rPr lang="en-GB" dirty="0" smtClean="0"/>
            <a:t>Network Board</a:t>
          </a:r>
          <a:endParaRPr lang="en-GB" dirty="0"/>
        </a:p>
      </dgm:t>
    </dgm:pt>
    <dgm:pt modelId="{765A507C-BCA9-4671-805F-F212CC5E0F69}" type="parTrans" cxnId="{BABB3E0D-2E8A-4480-B2A6-42BB38F2A43A}">
      <dgm:prSet/>
      <dgm:spPr/>
      <dgm:t>
        <a:bodyPr/>
        <a:lstStyle/>
        <a:p>
          <a:endParaRPr lang="en-GB"/>
        </a:p>
      </dgm:t>
    </dgm:pt>
    <dgm:pt modelId="{3FD40557-3390-47F5-AE42-9C3CB90F5040}" type="sibTrans" cxnId="{BABB3E0D-2E8A-4480-B2A6-42BB38F2A43A}">
      <dgm:prSet/>
      <dgm:spPr/>
      <dgm:t>
        <a:bodyPr/>
        <a:lstStyle/>
        <a:p>
          <a:endParaRPr lang="en-GB"/>
        </a:p>
      </dgm:t>
    </dgm:pt>
    <dgm:pt modelId="{67DDC44C-9678-409E-866E-664F99A2D9C1}">
      <dgm:prSet phldrT="[Text]"/>
      <dgm:spPr/>
      <dgm:t>
        <a:bodyPr/>
        <a:lstStyle/>
        <a:p>
          <a:r>
            <a:rPr lang="en-GB" dirty="0" smtClean="0"/>
            <a:t>Network Clinical Governance Group</a:t>
          </a:r>
          <a:endParaRPr lang="en-GB" dirty="0"/>
        </a:p>
      </dgm:t>
    </dgm:pt>
    <dgm:pt modelId="{3AB34FCC-B521-485C-89CC-21BC0B14EB13}" type="parTrans" cxnId="{822D34A2-B650-483F-8096-3150B98DF07E}">
      <dgm:prSet/>
      <dgm:spPr/>
      <dgm:t>
        <a:bodyPr/>
        <a:lstStyle/>
        <a:p>
          <a:endParaRPr lang="en-GB"/>
        </a:p>
      </dgm:t>
    </dgm:pt>
    <dgm:pt modelId="{0FD8A17F-C045-465E-BC2C-072140110EE0}" type="sibTrans" cxnId="{822D34A2-B650-483F-8096-3150B98DF07E}">
      <dgm:prSet/>
      <dgm:spPr/>
      <dgm:t>
        <a:bodyPr/>
        <a:lstStyle/>
        <a:p>
          <a:endParaRPr lang="en-GB"/>
        </a:p>
      </dgm:t>
    </dgm:pt>
    <dgm:pt modelId="{30B0DD73-4E56-4CAE-A228-ABB0F2390ACD}">
      <dgm:prSet phldrT="[Text]"/>
      <dgm:spPr/>
      <dgm:t>
        <a:bodyPr/>
        <a:lstStyle/>
        <a:p>
          <a:r>
            <a:rPr lang="en-GB" dirty="0" smtClean="0"/>
            <a:t>Task &amp; Finish Groups</a:t>
          </a:r>
          <a:endParaRPr lang="en-GB" dirty="0"/>
        </a:p>
      </dgm:t>
    </dgm:pt>
    <dgm:pt modelId="{2DF3AC2D-8611-4947-95BB-EF9CFF97753C}" type="parTrans" cxnId="{E88512AD-BBB3-4CD8-A731-F62832D61B9E}">
      <dgm:prSet/>
      <dgm:spPr/>
      <dgm:t>
        <a:bodyPr/>
        <a:lstStyle/>
        <a:p>
          <a:endParaRPr lang="en-GB"/>
        </a:p>
      </dgm:t>
    </dgm:pt>
    <dgm:pt modelId="{B83CDAE7-BEA3-4BAA-AE59-B6D7CA15C5B4}" type="sibTrans" cxnId="{E88512AD-BBB3-4CD8-A731-F62832D61B9E}">
      <dgm:prSet/>
      <dgm:spPr/>
      <dgm:t>
        <a:bodyPr/>
        <a:lstStyle/>
        <a:p>
          <a:endParaRPr lang="en-GB"/>
        </a:p>
      </dgm:t>
    </dgm:pt>
    <dgm:pt modelId="{3A5B74D4-0B55-4408-BF56-68348B613F52}">
      <dgm:prSet phldrT="[Text]"/>
      <dgm:spPr/>
      <dgm:t>
        <a:bodyPr/>
        <a:lstStyle/>
        <a:p>
          <a:r>
            <a:rPr lang="en-GB" dirty="0" smtClean="0"/>
            <a:t>Network Service Delivery Group</a:t>
          </a:r>
          <a:endParaRPr lang="en-GB" dirty="0"/>
        </a:p>
      </dgm:t>
    </dgm:pt>
    <dgm:pt modelId="{DAE103A7-D3D9-4B3C-861B-BC2CCA0F53B2}" type="parTrans" cxnId="{FECB3BF0-8D20-4C6A-B06D-7EDDA0B667C9}">
      <dgm:prSet/>
      <dgm:spPr/>
      <dgm:t>
        <a:bodyPr/>
        <a:lstStyle/>
        <a:p>
          <a:endParaRPr lang="en-GB"/>
        </a:p>
      </dgm:t>
    </dgm:pt>
    <dgm:pt modelId="{2C8E69D2-3DE9-49BB-91E1-461975244444}" type="sibTrans" cxnId="{FECB3BF0-8D20-4C6A-B06D-7EDDA0B667C9}">
      <dgm:prSet/>
      <dgm:spPr/>
      <dgm:t>
        <a:bodyPr/>
        <a:lstStyle/>
        <a:p>
          <a:endParaRPr lang="en-GB"/>
        </a:p>
      </dgm:t>
    </dgm:pt>
    <dgm:pt modelId="{5D4FD4D0-8466-4523-9D38-94AB23D49684}" type="pres">
      <dgm:prSet presAssocID="{215DEB84-D837-4FB7-A327-B13B07AF054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E5F8E7-EB10-4C67-998E-403FCABB3103}" type="pres">
      <dgm:prSet presAssocID="{B639D2ED-5C6D-4CF2-BB60-A686FE138235}" presName="centerShape" presStyleLbl="node0" presStyleIdx="0" presStyleCnt="1" custLinFactNeighborX="570" custLinFactNeighborY="-46134"/>
      <dgm:spPr/>
      <dgm:t>
        <a:bodyPr/>
        <a:lstStyle/>
        <a:p>
          <a:endParaRPr lang="en-GB"/>
        </a:p>
      </dgm:t>
    </dgm:pt>
    <dgm:pt modelId="{60608916-E3FB-438C-9728-04D621D006F1}" type="pres">
      <dgm:prSet presAssocID="{3AB34FCC-B521-485C-89CC-21BC0B14EB13}" presName="parTrans" presStyleLbl="bgSibTrans2D1" presStyleIdx="0" presStyleCnt="3" custLinFactNeighborX="15155" custLinFactNeighborY="7014"/>
      <dgm:spPr/>
      <dgm:t>
        <a:bodyPr/>
        <a:lstStyle/>
        <a:p>
          <a:endParaRPr lang="en-GB"/>
        </a:p>
      </dgm:t>
    </dgm:pt>
    <dgm:pt modelId="{07EC447A-D186-4B3C-908E-BC13E212D06B}" type="pres">
      <dgm:prSet presAssocID="{67DDC44C-9678-409E-866E-664F99A2D9C1}" presName="node" presStyleLbl="node1" presStyleIdx="0" presStyleCnt="3" custRadScaleRad="110129" custRadScaleInc="-129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21D15D-7C74-4C4B-A211-6309048092EA}" type="pres">
      <dgm:prSet presAssocID="{2DF3AC2D-8611-4947-95BB-EF9CFF97753C}" presName="parTrans" presStyleLbl="bgSibTrans2D1" presStyleIdx="1" presStyleCnt="3" custScaleX="71407" custScaleY="94697" custLinFactY="33486" custLinFactNeighborX="-1777" custLinFactNeighborY="100000"/>
      <dgm:spPr/>
      <dgm:t>
        <a:bodyPr/>
        <a:lstStyle/>
        <a:p>
          <a:endParaRPr lang="en-GB"/>
        </a:p>
      </dgm:t>
    </dgm:pt>
    <dgm:pt modelId="{29E4920E-249F-4731-84CE-FB5AAC936010}" type="pres">
      <dgm:prSet presAssocID="{30B0DD73-4E56-4CAE-A228-ABB0F2390ACD}" presName="node" presStyleLbl="node1" presStyleIdx="1" presStyleCnt="3" custRadScaleRad="7588" custRadScaleInc="-2917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16DBA8-44FF-49A1-82DB-9FAE3D9F61E3}" type="pres">
      <dgm:prSet presAssocID="{DAE103A7-D3D9-4B3C-861B-BC2CCA0F53B2}" presName="parTrans" presStyleLbl="bgSibTrans2D1" presStyleIdx="2" presStyleCnt="3" custLinFactNeighborX="-9430" custLinFactNeighborY="-15919"/>
      <dgm:spPr/>
      <dgm:t>
        <a:bodyPr/>
        <a:lstStyle/>
        <a:p>
          <a:endParaRPr lang="en-GB"/>
        </a:p>
      </dgm:t>
    </dgm:pt>
    <dgm:pt modelId="{7039C98E-B9DC-47D7-9E4F-1ADB97E484F8}" type="pres">
      <dgm:prSet presAssocID="{3A5B74D4-0B55-4408-BF56-68348B613F52}" presName="node" presStyleLbl="node1" presStyleIdx="2" presStyleCnt="3" custRadScaleRad="111585" custRadScaleInc="156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839FE1D-FD0F-4030-9AAC-154B353F817F}" type="presOf" srcId="{B639D2ED-5C6D-4CF2-BB60-A686FE138235}" destId="{17E5F8E7-EB10-4C67-998E-403FCABB3103}" srcOrd="0" destOrd="0" presId="urn:microsoft.com/office/officeart/2005/8/layout/radial4"/>
    <dgm:cxn modelId="{822D34A2-B650-483F-8096-3150B98DF07E}" srcId="{B639D2ED-5C6D-4CF2-BB60-A686FE138235}" destId="{67DDC44C-9678-409E-866E-664F99A2D9C1}" srcOrd="0" destOrd="0" parTransId="{3AB34FCC-B521-485C-89CC-21BC0B14EB13}" sibTransId="{0FD8A17F-C045-465E-BC2C-072140110EE0}"/>
    <dgm:cxn modelId="{BABB3E0D-2E8A-4480-B2A6-42BB38F2A43A}" srcId="{215DEB84-D837-4FB7-A327-B13B07AF054D}" destId="{B639D2ED-5C6D-4CF2-BB60-A686FE138235}" srcOrd="0" destOrd="0" parTransId="{765A507C-BCA9-4671-805F-F212CC5E0F69}" sibTransId="{3FD40557-3390-47F5-AE42-9C3CB90F5040}"/>
    <dgm:cxn modelId="{97B24D72-A292-4353-9260-433F0DF48ECE}" type="presOf" srcId="{3AB34FCC-B521-485C-89CC-21BC0B14EB13}" destId="{60608916-E3FB-438C-9728-04D621D006F1}" srcOrd="0" destOrd="0" presId="urn:microsoft.com/office/officeart/2005/8/layout/radial4"/>
    <dgm:cxn modelId="{754D94E0-AD1D-43FE-BD24-E98343DBFE79}" type="presOf" srcId="{67DDC44C-9678-409E-866E-664F99A2D9C1}" destId="{07EC447A-D186-4B3C-908E-BC13E212D06B}" srcOrd="0" destOrd="0" presId="urn:microsoft.com/office/officeart/2005/8/layout/radial4"/>
    <dgm:cxn modelId="{FECB3BF0-8D20-4C6A-B06D-7EDDA0B667C9}" srcId="{B639D2ED-5C6D-4CF2-BB60-A686FE138235}" destId="{3A5B74D4-0B55-4408-BF56-68348B613F52}" srcOrd="2" destOrd="0" parTransId="{DAE103A7-D3D9-4B3C-861B-BC2CCA0F53B2}" sibTransId="{2C8E69D2-3DE9-49BB-91E1-461975244444}"/>
    <dgm:cxn modelId="{7E7BB898-6D0F-4E11-A520-20E66A389B58}" type="presOf" srcId="{215DEB84-D837-4FB7-A327-B13B07AF054D}" destId="{5D4FD4D0-8466-4523-9D38-94AB23D49684}" srcOrd="0" destOrd="0" presId="urn:microsoft.com/office/officeart/2005/8/layout/radial4"/>
    <dgm:cxn modelId="{F4C9AD50-3021-434F-B45D-C05E4632BE05}" type="presOf" srcId="{3A5B74D4-0B55-4408-BF56-68348B613F52}" destId="{7039C98E-B9DC-47D7-9E4F-1ADB97E484F8}" srcOrd="0" destOrd="0" presId="urn:microsoft.com/office/officeart/2005/8/layout/radial4"/>
    <dgm:cxn modelId="{E88512AD-BBB3-4CD8-A731-F62832D61B9E}" srcId="{B639D2ED-5C6D-4CF2-BB60-A686FE138235}" destId="{30B0DD73-4E56-4CAE-A228-ABB0F2390ACD}" srcOrd="1" destOrd="0" parTransId="{2DF3AC2D-8611-4947-95BB-EF9CFF97753C}" sibTransId="{B83CDAE7-BEA3-4BAA-AE59-B6D7CA15C5B4}"/>
    <dgm:cxn modelId="{1BF7F81E-90D1-4610-8810-30FC57289148}" type="presOf" srcId="{DAE103A7-D3D9-4B3C-861B-BC2CCA0F53B2}" destId="{3016DBA8-44FF-49A1-82DB-9FAE3D9F61E3}" srcOrd="0" destOrd="0" presId="urn:microsoft.com/office/officeart/2005/8/layout/radial4"/>
    <dgm:cxn modelId="{E86B1C2B-3F14-4576-B47E-E418CAE71B63}" type="presOf" srcId="{2DF3AC2D-8611-4947-95BB-EF9CFF97753C}" destId="{B921D15D-7C74-4C4B-A211-6309048092EA}" srcOrd="0" destOrd="0" presId="urn:microsoft.com/office/officeart/2005/8/layout/radial4"/>
    <dgm:cxn modelId="{042D337A-4AED-4D0D-9C44-0562514EEFE6}" type="presOf" srcId="{30B0DD73-4E56-4CAE-A228-ABB0F2390ACD}" destId="{29E4920E-249F-4731-84CE-FB5AAC936010}" srcOrd="0" destOrd="0" presId="urn:microsoft.com/office/officeart/2005/8/layout/radial4"/>
    <dgm:cxn modelId="{6252C3C2-0EB7-4E8C-8441-07670F4D0F4B}" type="presParOf" srcId="{5D4FD4D0-8466-4523-9D38-94AB23D49684}" destId="{17E5F8E7-EB10-4C67-998E-403FCABB3103}" srcOrd="0" destOrd="0" presId="urn:microsoft.com/office/officeart/2005/8/layout/radial4"/>
    <dgm:cxn modelId="{D94D7925-67A8-4958-B48E-993AABF541F7}" type="presParOf" srcId="{5D4FD4D0-8466-4523-9D38-94AB23D49684}" destId="{60608916-E3FB-438C-9728-04D621D006F1}" srcOrd="1" destOrd="0" presId="urn:microsoft.com/office/officeart/2005/8/layout/radial4"/>
    <dgm:cxn modelId="{D94C60CF-2C25-41D8-A643-7710AD286BBA}" type="presParOf" srcId="{5D4FD4D0-8466-4523-9D38-94AB23D49684}" destId="{07EC447A-D186-4B3C-908E-BC13E212D06B}" srcOrd="2" destOrd="0" presId="urn:microsoft.com/office/officeart/2005/8/layout/radial4"/>
    <dgm:cxn modelId="{C70EFB95-5367-4B0D-A62B-A4E6BCE6DB47}" type="presParOf" srcId="{5D4FD4D0-8466-4523-9D38-94AB23D49684}" destId="{B921D15D-7C74-4C4B-A211-6309048092EA}" srcOrd="3" destOrd="0" presId="urn:microsoft.com/office/officeart/2005/8/layout/radial4"/>
    <dgm:cxn modelId="{AE0049E2-5A8E-4CBD-B11F-16F39CEC5532}" type="presParOf" srcId="{5D4FD4D0-8466-4523-9D38-94AB23D49684}" destId="{29E4920E-249F-4731-84CE-FB5AAC936010}" srcOrd="4" destOrd="0" presId="urn:microsoft.com/office/officeart/2005/8/layout/radial4"/>
    <dgm:cxn modelId="{DF8F20B2-4ACB-432A-9F9D-3BCE4853BA2B}" type="presParOf" srcId="{5D4FD4D0-8466-4523-9D38-94AB23D49684}" destId="{3016DBA8-44FF-49A1-82DB-9FAE3D9F61E3}" srcOrd="5" destOrd="0" presId="urn:microsoft.com/office/officeart/2005/8/layout/radial4"/>
    <dgm:cxn modelId="{EB8A5D26-03D5-4B47-881E-CA73EE8E8A93}" type="presParOf" srcId="{5D4FD4D0-8466-4523-9D38-94AB23D49684}" destId="{7039C98E-B9DC-47D7-9E4F-1ADB97E484F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5F8E7-EB10-4C67-998E-403FCABB3103}">
      <dsp:nvSpPr>
        <dsp:cNvPr id="0" name=""/>
        <dsp:cNvSpPr/>
      </dsp:nvSpPr>
      <dsp:spPr>
        <a:xfrm>
          <a:off x="3387481" y="0"/>
          <a:ext cx="2477673" cy="2477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Network Board</a:t>
          </a:r>
          <a:endParaRPr lang="en-GB" sz="3600" kern="1200" dirty="0"/>
        </a:p>
      </dsp:txBody>
      <dsp:txXfrm>
        <a:off x="3750328" y="362847"/>
        <a:ext cx="1751979" cy="1751979"/>
      </dsp:txXfrm>
    </dsp:sp>
    <dsp:sp modelId="{60608916-E3FB-438C-9728-04D621D006F1}">
      <dsp:nvSpPr>
        <dsp:cNvPr id="0" name=""/>
        <dsp:cNvSpPr/>
      </dsp:nvSpPr>
      <dsp:spPr>
        <a:xfrm rot="9459139">
          <a:off x="1572450" y="1874661"/>
          <a:ext cx="2206565" cy="7061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447A-D186-4B3C-908E-BC13E212D06B}">
      <dsp:nvSpPr>
        <dsp:cNvPr id="0" name=""/>
        <dsp:cNvSpPr/>
      </dsp:nvSpPr>
      <dsp:spPr>
        <a:xfrm>
          <a:off x="144014" y="1656182"/>
          <a:ext cx="2353789" cy="1883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Network Clinical Governance Group</a:t>
          </a:r>
          <a:endParaRPr lang="en-GB" sz="3000" kern="1200" dirty="0"/>
        </a:p>
      </dsp:txBody>
      <dsp:txXfrm>
        <a:off x="199166" y="1711334"/>
        <a:ext cx="2243485" cy="1772727"/>
      </dsp:txXfrm>
    </dsp:sp>
    <dsp:sp modelId="{B921D15D-7C74-4C4B-A211-6309048092EA}">
      <dsp:nvSpPr>
        <dsp:cNvPr id="0" name=""/>
        <dsp:cNvSpPr/>
      </dsp:nvSpPr>
      <dsp:spPr>
        <a:xfrm rot="5462420">
          <a:off x="3856855" y="4168720"/>
          <a:ext cx="1385642" cy="66869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4920E-249F-4731-84CE-FB5AAC936010}">
      <dsp:nvSpPr>
        <dsp:cNvPr id="0" name=""/>
        <dsp:cNvSpPr/>
      </dsp:nvSpPr>
      <dsp:spPr>
        <a:xfrm>
          <a:off x="3389647" y="3589038"/>
          <a:ext cx="2353789" cy="1883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Task &amp; Finish Groups</a:t>
          </a:r>
          <a:endParaRPr lang="en-GB" sz="3000" kern="1200" dirty="0"/>
        </a:p>
      </dsp:txBody>
      <dsp:txXfrm>
        <a:off x="3444799" y="3644190"/>
        <a:ext cx="2243485" cy="1772727"/>
      </dsp:txXfrm>
    </dsp:sp>
    <dsp:sp modelId="{3016DBA8-44FF-49A1-82DB-9FAE3D9F61E3}">
      <dsp:nvSpPr>
        <dsp:cNvPr id="0" name=""/>
        <dsp:cNvSpPr/>
      </dsp:nvSpPr>
      <dsp:spPr>
        <a:xfrm rot="1399176">
          <a:off x="5580535" y="1759863"/>
          <a:ext cx="2245108" cy="7061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9C98E-B9DC-47D7-9E4F-1ADB97E484F8}">
      <dsp:nvSpPr>
        <dsp:cNvPr id="0" name=""/>
        <dsp:cNvSpPr/>
      </dsp:nvSpPr>
      <dsp:spPr>
        <a:xfrm>
          <a:off x="6768762" y="1728200"/>
          <a:ext cx="2353789" cy="1883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Network Service Delivery Group</a:t>
          </a:r>
          <a:endParaRPr lang="en-GB" sz="3000" kern="1200" dirty="0"/>
        </a:p>
      </dsp:txBody>
      <dsp:txXfrm>
        <a:off x="6823914" y="1783352"/>
        <a:ext cx="2243485" cy="1772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2D3E2-7448-4118-9D0D-7F4B8E65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490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507E-BB74-4032-9A1B-68F4FD528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573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Templates – with all relevant standards (adults </a:t>
            </a:r>
            <a:r>
              <a:rPr lang="en-GB" dirty="0" err="1" smtClean="0"/>
              <a:t>paeds</a:t>
            </a:r>
            <a:r>
              <a:rPr lang="en-GB" baseline="0" dirty="0" smtClean="0"/>
              <a:t> L1-L3)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Templates – with all relevant standards (adults </a:t>
            </a:r>
            <a:r>
              <a:rPr lang="en-GB" dirty="0" err="1" smtClean="0"/>
              <a:t>paeds</a:t>
            </a:r>
            <a:r>
              <a:rPr lang="en-GB" baseline="0" dirty="0" smtClean="0"/>
              <a:t> L1-L3)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Templates – with all relevant standards (adults </a:t>
            </a:r>
            <a:r>
              <a:rPr lang="en-GB" dirty="0" err="1" smtClean="0"/>
              <a:t>paeds</a:t>
            </a:r>
            <a:r>
              <a:rPr lang="en-GB" baseline="0" dirty="0" smtClean="0"/>
              <a:t> L1-L3)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Templates – with all relevant standards (adults </a:t>
            </a:r>
            <a:r>
              <a:rPr lang="en-GB" dirty="0" err="1" smtClean="0"/>
              <a:t>paeds</a:t>
            </a:r>
            <a:r>
              <a:rPr lang="en-GB" baseline="0" dirty="0" smtClean="0"/>
              <a:t> L1-L3)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Templates – with all relevant standards (adults </a:t>
            </a:r>
            <a:r>
              <a:rPr lang="en-GB" dirty="0" err="1" smtClean="0"/>
              <a:t>paeds</a:t>
            </a:r>
            <a:r>
              <a:rPr lang="en-GB" baseline="0" dirty="0" smtClean="0"/>
              <a:t> L1-L3)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Still</a:t>
            </a:r>
            <a:r>
              <a:rPr lang="en-GB" baseline="0" dirty="0" smtClean="0"/>
              <a:t> outstanding</a:t>
            </a:r>
          </a:p>
          <a:p>
            <a:r>
              <a:rPr lang="en-GB" baseline="0" dirty="0" smtClean="0"/>
              <a:t>No adult level 1 doctor</a:t>
            </a:r>
          </a:p>
          <a:p>
            <a:r>
              <a:rPr lang="en-GB" baseline="0" dirty="0" smtClean="0"/>
              <a:t>No Level 2 Dr</a:t>
            </a:r>
          </a:p>
          <a:p>
            <a:r>
              <a:rPr lang="en-GB" baseline="0" dirty="0" smtClean="0"/>
              <a:t>No adult manager- level 1</a:t>
            </a:r>
          </a:p>
          <a:p>
            <a:endParaRPr lang="en-GB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0410" y="4118994"/>
            <a:ext cx="9682171" cy="8605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300"/>
              </a:lnSpc>
              <a:defRPr sz="5100" b="1" kern="1200" spc="-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5004995"/>
            <a:ext cx="9671256" cy="523875"/>
          </a:xfrm>
        </p:spPr>
        <p:txBody>
          <a:bodyPr/>
          <a:lstStyle>
            <a:lvl1pPr marL="0" indent="0">
              <a:buFontTx/>
              <a:buNone/>
              <a:defRPr b="1" kern="1200" spc="-20" baseline="0">
                <a:solidFill>
                  <a:schemeClr val="accent6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72480" y="5733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261AF-D39F-EC42-8AAA-179F004E1E0F}" type="datetime4">
              <a:rPr lang="en-GB" smtClean="0"/>
              <a:pPr/>
              <a:t>17 January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8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W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479" y="752916"/>
            <a:ext cx="11303868" cy="5108722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478" y="116633"/>
            <a:ext cx="11303868" cy="48208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011"/>
            <a:ext cx="12192000" cy="7437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79376" y="5987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402646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52675" y="653559"/>
            <a:ext cx="7483475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52675" y="1138500"/>
            <a:ext cx="7483475" cy="472313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8" name="Date Placeholder 1"/>
          <p:cNvSpPr txBox="1">
            <a:spLocks/>
          </p:cNvSpPr>
          <p:nvPr userDrawn="1"/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61" name="TextBox 6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36806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72346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72346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5564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564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0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4" name="TextBox 6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498"/>
            <a:ext cx="12192000" cy="743712"/>
          </a:xfrm>
          <a:prstGeom prst="rect">
            <a:avLst/>
          </a:prstGeom>
        </p:spPr>
      </p:pic>
      <p:sp>
        <p:nvSpPr>
          <p:cNvPr id="76" name="TextBox 75"/>
          <p:cNvSpPr txBox="1"/>
          <p:nvPr userDrawn="1"/>
        </p:nvSpPr>
        <p:spPr>
          <a:xfrm>
            <a:off x="455925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581823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2641264" y="63974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3747068" y="64710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37527" y="64710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15" y="62730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ads Text 50: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11312842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02346" y="1126388"/>
            <a:ext cx="5544000" cy="4735250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3388" y="643097"/>
            <a:ext cx="5518150" cy="5218540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02346" y="640387"/>
            <a:ext cx="5547521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84" name="TextBox 8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Leads Text 4:2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6363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13867" y="595154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113867" y="1081154"/>
            <a:ext cx="3636000" cy="4780483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388" y="598713"/>
            <a:ext cx="7409926" cy="5262924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1" name="TextBox 7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Feature Image or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857619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784" y="820666"/>
            <a:ext cx="12184624" cy="531667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6" y="5812248"/>
            <a:ext cx="5085137" cy="326119"/>
          </a:xfrm>
          <a:solidFill>
            <a:srgbClr val="630D2E"/>
          </a:solidFill>
        </p:spPr>
        <p:txBody>
          <a:bodyPr anchor="b">
            <a:normAutofit/>
          </a:bodyPr>
          <a:lstStyle>
            <a:lvl1pPr marL="0" indent="0">
              <a:lnSpc>
                <a:spcPts val="1300"/>
              </a:lnSpc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insert caption text</a:t>
            </a:r>
            <a:endParaRPr lang="en-US" dirty="0"/>
          </a:p>
        </p:txBody>
      </p:sp>
      <p:sp>
        <p:nvSpPr>
          <p:cNvPr id="58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0" name="TextBox 69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61AF-D39F-EC42-8AAA-179F004E1E0F}" type="datetime4">
              <a:rPr lang="en-GB" smtClean="0"/>
              <a:t>17 January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7C7-A219-2E4B-A0C4-9FBBCAC9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59" r:id="rId2"/>
    <p:sldLayoutId id="2147483847" r:id="rId3"/>
    <p:sldLayoutId id="2147483850" r:id="rId4"/>
    <p:sldLayoutId id="2147483853" r:id="rId5"/>
    <p:sldLayoutId id="2147483854" r:id="rId6"/>
    <p:sldLayoutId id="21474838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Governance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1325" y="5004995"/>
            <a:ext cx="9671256" cy="872277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Service Delivery Group, January 2018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Cat McElvaney, Interim CHD Network Manager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/>
              <a:t>Chairperson for the group</a:t>
            </a:r>
          </a:p>
          <a:p>
            <a:pPr marL="457200" indent="-457200">
              <a:buAutoNum type="arabicPeriod"/>
            </a:pPr>
            <a:r>
              <a:rPr lang="en-GB" dirty="0" smtClean="0"/>
              <a:t>Bi-annual progress report to Network Board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GB" sz="2200" dirty="0" smtClean="0"/>
              <a:t>Progress to date/key achievements against work plan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GB" sz="2200" dirty="0" smtClean="0"/>
              <a:t>Plan for next 6 months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GB" sz="2200" dirty="0" smtClean="0"/>
              <a:t>Issues/Risks to escalate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8C6E48-C07D-411D-A6E5-1E7431E5AF54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Service Delivery Group – Chairperson &amp; Reporting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0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140968"/>
            <a:ext cx="9682171" cy="860581"/>
          </a:xfrm>
        </p:spPr>
        <p:txBody>
          <a:bodyPr/>
          <a:lstStyle/>
          <a:p>
            <a:pPr algn="ctr"/>
            <a:r>
              <a:rPr lang="en-US" dirty="0" smtClean="0"/>
              <a:t>Thank you &amp;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The </a:t>
            </a:r>
            <a:r>
              <a:rPr lang="en-GB" sz="2800" dirty="0">
                <a:solidFill>
                  <a:schemeClr val="tx1"/>
                </a:solidFill>
              </a:rPr>
              <a:t>Network Board Structure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Service Delivery Group- roles and responsibilities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Chairperson of the group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Reporting to the Network Board (next meeting 21</a:t>
            </a:r>
            <a:r>
              <a:rPr lang="en-GB" sz="2800" baseline="30000" dirty="0" smtClean="0">
                <a:solidFill>
                  <a:schemeClr val="tx1"/>
                </a:solidFill>
              </a:rPr>
              <a:t>st</a:t>
            </a:r>
            <a:r>
              <a:rPr lang="en-GB" sz="2800" dirty="0" smtClean="0">
                <a:solidFill>
                  <a:schemeClr val="tx1"/>
                </a:solidFill>
              </a:rPr>
              <a:t> May)</a:t>
            </a:r>
            <a:endParaRPr lang="en-GB" sz="2800" dirty="0">
              <a:solidFill>
                <a:schemeClr val="tx1"/>
              </a:solidFill>
            </a:endParaRPr>
          </a:p>
          <a:p>
            <a:pPr marL="742950" indent="-742950" algn="ctr">
              <a:buAutoNum type="arabicPeriod"/>
            </a:pPr>
            <a:endParaRPr lang="en-GB" sz="3600" b="1" dirty="0" smtClean="0"/>
          </a:p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 </a:t>
            </a:r>
          </a:p>
          <a:p>
            <a:pPr algn="r"/>
            <a:endParaRPr lang="en-GB" sz="2800" b="1" dirty="0" smtClean="0"/>
          </a:p>
          <a:p>
            <a:pPr algn="r"/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Items Arising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endParaRPr lang="en-GB" sz="2800" b="1" dirty="0" smtClean="0"/>
          </a:p>
          <a:p>
            <a:pPr algn="r"/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Previous  Network Board Structure- a recap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435851"/>
              </p:ext>
            </p:extLst>
          </p:nvPr>
        </p:nvGraphicFramePr>
        <p:xfrm>
          <a:off x="623392" y="620688"/>
          <a:ext cx="10945216" cy="273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54726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Weaknesses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Good representative</a:t>
                      </a:r>
                      <a:r>
                        <a:rPr lang="en-GB" baseline="0" dirty="0" smtClean="0"/>
                        <a:t> of </a:t>
                      </a:r>
                      <a:r>
                        <a:rPr lang="en-GB" b="1" baseline="0" dirty="0" smtClean="0"/>
                        <a:t>stakeholders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Infrequent </a:t>
                      </a:r>
                      <a:r>
                        <a:rPr lang="en-GB" dirty="0" smtClean="0"/>
                        <a:t>for core team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Good general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engagement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Lack of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en-GB" baseline="0" dirty="0" smtClean="0"/>
                        <a:t> for detail/can feel rushed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Broad range of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topics </a:t>
                      </a:r>
                      <a:r>
                        <a:rPr lang="en-GB" dirty="0" smtClean="0"/>
                        <a:t>covered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Limited opportunity for members to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contribute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5894">
                <a:tc>
                  <a:txBody>
                    <a:bodyPr/>
                    <a:lstStyle/>
                    <a:p>
                      <a:r>
                        <a:rPr lang="en-GB" dirty="0" smtClean="0"/>
                        <a:t>Making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Some</a:t>
                      </a:r>
                      <a:r>
                        <a:rPr lang="en-GB" baseline="0" dirty="0" smtClean="0"/>
                        <a:t> inconsistency of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membership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Range of issues covered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 broad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Lack of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accountability</a:t>
                      </a:r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10484"/>
              </p:ext>
            </p:extLst>
          </p:nvPr>
        </p:nvGraphicFramePr>
        <p:xfrm>
          <a:off x="623392" y="3356992"/>
          <a:ext cx="1087320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604"/>
                <a:gridCol w="5436604"/>
              </a:tblGrid>
              <a:tr h="365760">
                <a:tc>
                  <a:txBody>
                    <a:bodyPr/>
                    <a:lstStyle/>
                    <a:p>
                      <a:r>
                        <a:rPr lang="en-GB" dirty="0" smtClean="0"/>
                        <a:t>Opportunities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Threats</a:t>
                      </a:r>
                      <a:endParaRPr lang="en-GB" dirty="0"/>
                    </a:p>
                  </a:txBody>
                  <a:tcPr/>
                </a:tc>
              </a:tr>
              <a:tr h="640079">
                <a:tc>
                  <a:txBody>
                    <a:bodyPr/>
                    <a:lstStyle/>
                    <a:p>
                      <a:r>
                        <a:rPr lang="en-GB" dirty="0" smtClean="0"/>
                        <a:t>To break functions into smaller groups able</a:t>
                      </a:r>
                      <a:r>
                        <a:rPr lang="en-GB" baseline="0" dirty="0" smtClean="0"/>
                        <a:t> to get into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detail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dirty="0" smtClean="0"/>
                        <a:t>Issues</a:t>
                      </a:r>
                      <a:r>
                        <a:rPr lang="en-GB" baseline="0" dirty="0" smtClean="0"/>
                        <a:t> may fall through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gaps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0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To</a:t>
                      </a:r>
                      <a:r>
                        <a:rPr lang="en-GB" baseline="0" dirty="0" smtClean="0"/>
                        <a:t> have focused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task and finish groups </a:t>
                      </a:r>
                      <a:r>
                        <a:rPr lang="en-GB" baseline="0" dirty="0" smtClean="0"/>
                        <a:t>for defined short term projects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groups don’t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interface</a:t>
                      </a:r>
                      <a:r>
                        <a:rPr lang="en-GB" baseline="0" dirty="0" smtClean="0"/>
                        <a:t> properly</a:t>
                      </a:r>
                      <a:endParaRPr lang="en-GB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To use members’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expertise</a:t>
                      </a:r>
                      <a:r>
                        <a:rPr lang="en-GB" dirty="0" smtClean="0"/>
                        <a:t> &amp; interests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May have inconsistent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membership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 smtClean="0"/>
                        <a:t>Better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rhythm </a:t>
                      </a:r>
                      <a:r>
                        <a:rPr lang="en-GB" baseline="0" dirty="0" smtClean="0"/>
                        <a:t>of meetings for Network team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accountability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6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endParaRPr lang="en-GB" sz="2800" b="1" spc="-30" dirty="0">
              <a:solidFill>
                <a:srgbClr val="394A59"/>
              </a:solidFill>
            </a:endParaRPr>
          </a:p>
          <a:p>
            <a:pPr algn="r"/>
            <a:endParaRPr lang="en-GB" sz="2800" b="1" dirty="0" smtClean="0"/>
          </a:p>
          <a:p>
            <a:pPr algn="r"/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Agreed Network Board Structure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210327049"/>
              </p:ext>
            </p:extLst>
          </p:nvPr>
        </p:nvGraphicFramePr>
        <p:xfrm>
          <a:off x="983432" y="620688"/>
          <a:ext cx="9176568" cy="551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33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4D309-CDA8-4762-9E1A-C84122BB43C6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Network Governance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648564"/>
            <a:ext cx="6662886" cy="538089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 numCol="3">
            <a:normAutofit/>
          </a:bodyPr>
          <a:lstStyle/>
          <a:p>
            <a:endParaRPr lang="en-GB" sz="2800" b="1" dirty="0" smtClean="0"/>
          </a:p>
          <a:p>
            <a:endParaRPr lang="en-GB" sz="2800" b="1" spc="-30" dirty="0">
              <a:solidFill>
                <a:srgbClr val="394A59"/>
              </a:solidFill>
            </a:endParaRPr>
          </a:p>
          <a:p>
            <a:pPr algn="r"/>
            <a:endParaRPr lang="en-GB" sz="2800" b="1" dirty="0" smtClean="0"/>
          </a:p>
          <a:p>
            <a:pPr algn="r"/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Remit of each group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3560"/>
              </p:ext>
            </p:extLst>
          </p:nvPr>
        </p:nvGraphicFramePr>
        <p:xfrm>
          <a:off x="479376" y="692696"/>
          <a:ext cx="1116124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10"/>
                <a:gridCol w="2790310"/>
                <a:gridCol w="2790310"/>
                <a:gridCol w="279031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Network Board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Network Clinical Governance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Network Service Delivery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Task &amp; Finish Groups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Overall responsibility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Education</a:t>
                      </a:r>
                      <a:r>
                        <a:rPr lang="en-GB" baseline="0" dirty="0" smtClean="0"/>
                        <a:t> and training programme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Standards &amp; self-assessments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Specific tasks or projects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Escalation of concerns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Incident</a:t>
                      </a:r>
                      <a:r>
                        <a:rPr lang="en-GB" baseline="0" dirty="0" smtClean="0"/>
                        <a:t> management and learning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Performance and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Defined</a:t>
                      </a:r>
                      <a:r>
                        <a:rPr lang="en-GB" baseline="0" dirty="0" smtClean="0"/>
                        <a:t> lifespan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Risks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Annual M&amp;M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Workforce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 example: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Strategic</a:t>
                      </a:r>
                      <a:r>
                        <a:rPr lang="en-GB" baseline="0" dirty="0" smtClean="0"/>
                        <a:t> direction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Audit programme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website and other technology projects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Paediatric protocols group?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Performance</a:t>
                      </a:r>
                      <a:r>
                        <a:rPr lang="en-GB" baseline="0" dirty="0" smtClean="0"/>
                        <a:t> assurance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Clinical</a:t>
                      </a:r>
                      <a:r>
                        <a:rPr lang="en-GB" baseline="0" dirty="0" smtClean="0"/>
                        <a:t> pathways, protocols, guidance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Patient</a:t>
                      </a:r>
                      <a:r>
                        <a:rPr lang="en-GB" baseline="0" dirty="0" smtClean="0"/>
                        <a:t> engagement and support groups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Discharge communications reference group?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Centres’,</a:t>
                      </a:r>
                      <a:r>
                        <a:rPr lang="en-GB" baseline="0" dirty="0" smtClean="0"/>
                        <a:t> commissioners, charity etc. </a:t>
                      </a:r>
                      <a:r>
                        <a:rPr lang="en-GB" dirty="0" smtClean="0"/>
                        <a:t>updates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leaflets and pathways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Finance/Tariffs </a:t>
                      </a:r>
                      <a:r>
                        <a:rPr lang="en-GB" dirty="0" err="1" smtClean="0"/>
                        <a:t>etc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51984" y="620688"/>
            <a:ext cx="3024336" cy="504056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7560840" cy="5108722"/>
          </a:xfrm>
        </p:spPr>
        <p:txBody>
          <a:bodyPr>
            <a:normAutofit fontScale="25000" lnSpcReduction="20000"/>
          </a:bodyPr>
          <a:lstStyle/>
          <a:p>
            <a:r>
              <a:rPr lang="en-GB" sz="8000" b="1" dirty="0" smtClean="0">
                <a:solidFill>
                  <a:srgbClr val="8F2850"/>
                </a:solidFill>
              </a:rPr>
              <a:t>Delivery of work plan  for SDG</a:t>
            </a:r>
            <a:r>
              <a:rPr lang="en-GB" sz="8000" b="1" dirty="0" smtClean="0"/>
              <a:t>;</a:t>
            </a:r>
          </a:p>
          <a:p>
            <a:endParaRPr lang="en-GB" sz="8000" b="1" dirty="0"/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GB" sz="8000" dirty="0" smtClean="0"/>
              <a:t>Supporting Centres within the network to understand and seek adequate funding for their services </a:t>
            </a:r>
          </a:p>
          <a:p>
            <a:pPr marL="1143000" lvl="0" indent="-1143000">
              <a:buFont typeface="Wingdings" panose="05000000000000000000" pitchFamily="2" charset="2"/>
              <a:buChar char="§"/>
            </a:pPr>
            <a:r>
              <a:rPr lang="en-GB" sz="8000" dirty="0" smtClean="0"/>
              <a:t>Supporting Centres to address gaps in standards </a:t>
            </a:r>
          </a:p>
          <a:p>
            <a:pPr marL="1143000" lvl="0" indent="-1143000">
              <a:buFont typeface="Wingdings" panose="05000000000000000000" pitchFamily="2" charset="2"/>
              <a:buChar char="§"/>
            </a:pPr>
            <a:r>
              <a:rPr lang="en-GB" sz="8000" dirty="0" smtClean="0"/>
              <a:t>Delivery of service improvement projects</a:t>
            </a:r>
          </a:p>
          <a:p>
            <a:pPr marL="1143000" lvl="0" indent="-1143000">
              <a:buFont typeface="Wingdings" panose="05000000000000000000" pitchFamily="2" charset="2"/>
              <a:buChar char="§"/>
            </a:pPr>
            <a:r>
              <a:rPr lang="en-GB" sz="8000" dirty="0" smtClean="0"/>
              <a:t>Delivery of the nursing strategy</a:t>
            </a:r>
          </a:p>
          <a:p>
            <a:pPr marL="1143000" lvl="0" indent="-1143000">
              <a:buFont typeface="Wingdings" panose="05000000000000000000" pitchFamily="2" charset="2"/>
              <a:buChar char="§"/>
            </a:pPr>
            <a:r>
              <a:rPr lang="en-GB" sz="8000" dirty="0" smtClean="0"/>
              <a:t>Undertaking actions required of the network by commissioners or reviews</a:t>
            </a:r>
          </a:p>
          <a:p>
            <a:pPr marL="1143000" lvl="0" indent="-1143000">
              <a:buFont typeface="Wingdings" panose="05000000000000000000" pitchFamily="2" charset="2"/>
              <a:buChar char="§"/>
            </a:pPr>
            <a:r>
              <a:rPr lang="en-GB" sz="8000" dirty="0" smtClean="0"/>
              <a:t>Promoting and evaluating any new network services</a:t>
            </a:r>
          </a:p>
          <a:p>
            <a:endParaRPr lang="en-GB" sz="2600" b="1" dirty="0" smtClean="0"/>
          </a:p>
          <a:p>
            <a:pPr marL="742950" indent="-742950">
              <a:buAutoNum type="arabicPeriod"/>
            </a:pPr>
            <a:endParaRPr lang="en-GB" sz="3600" b="1" dirty="0" smtClean="0"/>
          </a:p>
          <a:p>
            <a:pPr marL="742950" indent="-742950">
              <a:buAutoNum type="arabicPeriod"/>
            </a:pPr>
            <a:endParaRPr lang="en-GB" sz="3600" b="1" dirty="0" smtClean="0"/>
          </a:p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 </a:t>
            </a:r>
          </a:p>
          <a:p>
            <a:pPr algn="r"/>
            <a:endParaRPr lang="en-GB" sz="2800" b="1" dirty="0" smtClean="0"/>
          </a:p>
          <a:p>
            <a:pPr algn="r"/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7368" y="116632"/>
            <a:ext cx="11303868" cy="482080"/>
          </a:xfrm>
        </p:spPr>
        <p:txBody>
          <a:bodyPr/>
          <a:lstStyle/>
          <a:p>
            <a:r>
              <a:rPr lang="en-US" dirty="0" smtClean="0"/>
              <a:t>Service Delivery Group – roles and responsibilities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79" y="3068960"/>
            <a:ext cx="4054183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Delivering </a:t>
            </a:r>
            <a:r>
              <a:rPr lang="en-GB" sz="2400" dirty="0"/>
              <a:t>improvements to transition care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Identifying </a:t>
            </a:r>
            <a:r>
              <a:rPr lang="en-GB" sz="2400" dirty="0"/>
              <a:t>and addressing workforce issues within the network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Ensuring </a:t>
            </a:r>
            <a:r>
              <a:rPr lang="en-GB" sz="2400" dirty="0"/>
              <a:t>appropriate communications with network </a:t>
            </a:r>
            <a:r>
              <a:rPr lang="en-GB" sz="2400" dirty="0" smtClean="0"/>
              <a:t>stakeholders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Responsibility </a:t>
            </a:r>
            <a:r>
              <a:rPr lang="en-GB" sz="2400" dirty="0"/>
              <a:t>for the network website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Developing the role of patient representatives within the network and supporting the patient engagement agenda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Developing </a:t>
            </a:r>
            <a:r>
              <a:rPr lang="en-GB" sz="2400" dirty="0"/>
              <a:t>relationships with charities and support groups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C57459-264F-4E84-A5EC-71AD6F8EF88E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Service Delivery Group – roles and responsibilities </a:t>
            </a:r>
            <a:r>
              <a:rPr lang="en-US" dirty="0" smtClean="0"/>
              <a:t>cont’d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5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 smtClean="0"/>
              <a:t>Have we got the right people in the room?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Level 1- Doctor and Nurse, Adult and Paediatric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Level 2- Doctor and Nurse, Adult and Paediatric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Level 3-  Doctor and Nurse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Psychology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Adult services manager- Level 1  and Level 2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Children services manager- Level 1 and Level 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AHP Lead- Physiologist/Pharmacist/Physiotherapist?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Patient Rep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77DA9F-FF6B-4BB0-943E-4228BC31E6BB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Membership of the Service Delivery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0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DN Colours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7C2855"/>
      </a:accent1>
      <a:accent2>
        <a:srgbClr val="005EB8"/>
      </a:accent2>
      <a:accent3>
        <a:srgbClr val="41B6E6"/>
      </a:accent3>
      <a:accent4>
        <a:srgbClr val="009638"/>
      </a:accent4>
      <a:accent5>
        <a:srgbClr val="ED8B00"/>
      </a:accent5>
      <a:accent6>
        <a:srgbClr val="DA281C"/>
      </a:accent6>
      <a:hlink>
        <a:srgbClr val="0039A6"/>
      </a:hlink>
      <a:folHlink>
        <a:srgbClr val="A5AC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025282A48E241B14B3F8E09A81CD8" ma:contentTypeVersion="2" ma:contentTypeDescription="Create a new document." ma:contentTypeScope="" ma:versionID="a05e0fe524421bb68d6d236e7cd3f71e">
  <xsd:schema xmlns:xsd="http://www.w3.org/2001/XMLSchema" xmlns:xs="http://www.w3.org/2001/XMLSchema" xmlns:p="http://schemas.microsoft.com/office/2006/metadata/properties" xmlns:ns2="397bf5a5-137b-4d17-852e-1fb70e6763e5" xmlns:ns3="720fe38e-5865-4d69-8b24-59d4075a4f41" targetNamespace="http://schemas.microsoft.com/office/2006/metadata/properties" ma:root="true" ma:fieldsID="3b0772069ac25ee5c9b5f7b022fdfc17" ns2:_="" ns3:_="">
    <xsd:import namespace="397bf5a5-137b-4d17-852e-1fb70e6763e5"/>
    <xsd:import namespace="720fe38e-5865-4d69-8b24-59d4075a4f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DUKRecordCategoryTaxHTField0" minOccurs="0"/>
                <xsd:element ref="ns3:BDUKContentOwnerTaxHTField0" minOccurs="0"/>
                <xsd:element ref="ns3:BDUKContentContactTaxHTField0" minOccurs="0"/>
                <xsd:element ref="ns3:BDUKSecurityMarking"/>
                <xsd:element ref="ns3:BDUKExportControlled"/>
                <xsd:element ref="ns3:BDUKCompanyMarkingTaxHTField0" minOccurs="0"/>
                <xsd:element ref="ns3:BDUKNetworkTaxHTField0" minOccurs="0"/>
                <xsd:element ref="ns3:BDUKProgrammeTaxHTField0" minOccurs="0"/>
                <xsd:element ref="ns3:BDUKFunctionTaxHTField0" minOccurs="0"/>
                <xsd:element ref="ns3:BDUKCommunityTaxHTField0" minOccurs="0"/>
                <xsd:element ref="ns2:Owner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bf5a5-137b-4d17-852e-1fb70e6763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wner" ma:index="29" nillable="true" ma:displayName="Owner" ma:list="UserInfo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c5ef27d5-9a05-4151-9637-16689f020b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38e-5865-4d69-8b24-59d4075a4f41" elementFormDefault="qualified">
    <xsd:import namespace="http://schemas.microsoft.com/office/2006/documentManagement/types"/>
    <xsd:import namespace="http://schemas.microsoft.com/office/infopath/2007/PartnerControls"/>
    <xsd:element name="BDUKRecordCategoryTaxHTField0" ma:index="11" ma:taxonomy="true" ma:internalName="BDUKRecordCategoryTaxHTField0" ma:taxonomyFieldName="BDUKRecordCategory" ma:displayName="Record Category" ma:default="" ma:fieldId="{05e56eb5-a4b1-443c-ad1f-8e0cb91e6195}" ma:sspId="c5ef27d5-9a05-4151-9637-16689f020b8e" ma:termSetId="19f38ae7-2eed-4b45-9dfb-68bffd1b55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OwnerTaxHTField0" ma:index="13" ma:taxonomy="true" ma:internalName="BDUKContentOwnerTaxHTField0" ma:taxonomyFieldName="BDUKContentOwner" ma:displayName="Content Owner" ma:default="1;#Content Owner|14a2a2e5-e29d-4951-8481-65a2e15717c4" ma:fieldId="{0a493fd5-afbd-4be8-a559-1243573ada91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ContactTaxHTField0" ma:index="15" ma:taxonomy="true" ma:internalName="BDUKContentContactTaxHTField0" ma:taxonomyFieldName="BDUKContentContact" ma:displayName="Content Contact" ma:default="1;#Content Owner|14a2a2e5-e29d-4951-8481-65a2e15717c4" ma:fieldId="{fb34e409-47de-40b1-ab66-8071a7dfd503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SecurityMarking" ma:index="17" ma:displayName="Security Marking" ma:default="RESTRICTED" ma:description="MOD security marking for the content." ma:internalName="BDUKSecurityMarking">
      <xsd:simpleType>
        <xsd:restriction base="dms:Choice">
          <xsd:enumeration value="UNCLASSIFIED"/>
          <xsd:enumeration value="RESTRICTED"/>
        </xsd:restriction>
      </xsd:simpleType>
    </xsd:element>
    <xsd:element name="BDUKExportControlled" ma:index="18" ma:displayName="Export Controlled" ma:default="NO" ma:description="Whether the content can be taken out of the country." ma:internalName="BDUKExportControlled">
      <xsd:simpleType>
        <xsd:restriction base="dms:Choice">
          <xsd:enumeration value="NO"/>
        </xsd:restriction>
      </xsd:simpleType>
    </xsd:element>
    <xsd:element name="BDUKCompanyMarkingTaxHTField0" ma:index="19" ma:taxonomy="true" ma:internalName="BDUKCompanyMarkingTaxHTField0" ma:taxonomyFieldName="BDUKCompanyMarking" ma:displayName="Company Marking" ma:default="2;#Boeing Proprietary|f7e81a2f-2640-4d70-b4ae-a056060f871c" ma:fieldId="{62c78379-4704-46c6-992d-1cb3dbea4783}" ma:sspId="c5ef27d5-9a05-4151-9637-16689f020b8e" ma:termSetId="ba44478a-b642-43d4-b505-86a5d08750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NetworkTaxHTField0" ma:index="21" ma:taxonomy="true" ma:internalName="BDUKNetworkTaxHTField0" ma:taxonomyFieldName="BDUKNetwork" ma:displayName="Network" ma:default="3;#BURN|a8b8bcf0-f1ca-4fad-8f2c-bb4044b2b716" ma:fieldId="{221e7166-d060-433e-b594-d3e1cf2933bf}" ma:sspId="c5ef27d5-9a05-4151-9637-16689f020b8e" ma:termSetId="8a9a026d-da9d-469f-a125-e733bcdcea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ProgrammeTaxHTField0" ma:index="23" nillable="true" ma:taxonomy="true" ma:internalName="BDUKProgrammeTaxHTField0" ma:taxonomyFieldName="BDUKProgramme" ma:displayName="Programme" ma:default="4;#Advanced Programmes|5f9131a5-acf8-4370-b852-06a1a2746938" ma:fieldId="{f96d97df-6ed5-44be-81b1-80de1cb1ec13}" ma:sspId="c5ef27d5-9a05-4151-9637-16689f020b8e" ma:termSetId="8be629b5-8610-4fb1-b891-b02fdb15d8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FunctionTaxHTField0" ma:index="25" nillable="true" ma:taxonomy="true" ma:internalName="BDUKFunctionTaxHTField0" ma:taxonomyFieldName="BDUKFunction" ma:displayName="Function" ma:default="5;#IT|f967e952-1140-446c-af6b-7e69343ccb2d" ma:fieldId="{b91252e3-133b-4bcb-9a7e-ae49c8ad5d53}" ma:sspId="c5ef27d5-9a05-4151-9637-16689f020b8e" ma:termSetId="3d95498f-444b-4a7c-9117-462f390bee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mmunityTaxHTField0" ma:index="27" nillable="true" ma:taxonomy="true" ma:internalName="BDUKCommunityTaxHTField0" ma:taxonomyFieldName="BDUKCommunity" ma:displayName="Community" ma:default="" ma:fieldId="{6878e63e-a980-4c13-85bc-b13a7c4f368d}" ma:sspId="c5ef27d5-9a05-4151-9637-16689f020b8e" ma:termSetId="c9ec6586-185c-4355-99fd-ab0c2e4993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UKCommunityTaxHTField0 xmlns="720fe38e-5865-4d69-8b24-59d4075a4f41">
      <Terms xmlns="http://schemas.microsoft.com/office/infopath/2007/PartnerControls"/>
    </BDUKCommunityTaxHTField0>
    <BDUKProgramme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SCIS</TermName>
          <TermId xmlns="http://schemas.microsoft.com/office/infopath/2007/PartnerControls">547177e7-85fb-4d08-8e1a-decfae466c09</TermId>
        </TermInfo>
      </Terms>
    </BDUKProgrammeTaxHTField0>
    <BDUKContentContact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ContactTaxHTField0>
    <BDUKRecordCategory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</TermName>
          <TermId xmlns="http://schemas.microsoft.com/office/infopath/2007/PartnerControls">efd697f0-1494-4a7a-b936-1b8cc789599a</TermId>
        </TermInfo>
      </Terms>
    </BDUKRecordCategoryTaxHTField0>
    <BDUKSecurityMarking xmlns="720fe38e-5865-4d69-8b24-59d4075a4f41">UNCLASSIFIED</BDUKSecurityMarking>
    <BDUKExportControlled xmlns="720fe38e-5865-4d69-8b24-59d4075a4f41">NO</BDUKExportControlled>
    <BDUKNetwork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BURN</TermName>
          <TermId xmlns="http://schemas.microsoft.com/office/infopath/2007/PartnerControls">a8b8bcf0-f1ca-4fad-8f2c-bb4044b2b716</TermId>
        </TermInfo>
      </Terms>
    </BDUKNetworkTaxHTField0>
    <BDUKFunction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46cd6d51-cd55-44c9-b7f4-7c743c358b34</TermId>
        </TermInfo>
      </Terms>
    </BDUKFunctionTaxHTField0>
    <TaxKeywordTaxHTField xmlns="397bf5a5-137b-4d17-852e-1fb70e6763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BDUK PPT Template</TermName>
          <TermId xmlns="http://schemas.microsoft.com/office/infopath/2007/PartnerControls">a22c132f-f2f3-49bb-8aae-8158ac81d47e</TermId>
        </TermInfo>
      </Terms>
    </TaxKeywordTaxHTField>
    <BDUKContentOwner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OwnerTaxHTField0>
    <BDUKCompanyMarking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Boeing Proprietary</TermName>
          <TermId xmlns="http://schemas.microsoft.com/office/infopath/2007/PartnerControls">f7e81a2f-2640-4d70-b4ae-a056060f871c</TermId>
        </TermInfo>
      </Terms>
    </BDUKCompanyMarkingTaxHTField0>
    <Owner xmlns="397bf5a5-137b-4d17-852e-1fb70e6763e5">
      <UserInfo>
        <DisplayName>Swaine, Jeanine</DisplayName>
        <AccountId>87</AccountId>
        <AccountType/>
      </UserInfo>
    </Owner>
    <_dlc_DocId xmlns="397bf5a5-137b-4d17-852e-1fb70e6763e5">BDUK-B57B8C22-1356-46DF-A544-5E039E0391A9</_dlc_DocId>
    <_dlc_DocIdUrl xmlns="397bf5a5-137b-4d17-852e-1fb70e6763e5">
      <Url>https://intranet.web.boeingdefence.co.uk/scis/evelyn/_layouts/DocIdRedir.aspx?ID=BDUK-B57B8C22-1356-46DF-A544-5E039E0391A9</Url>
      <Description>BDUK-B57B8C22-1356-46DF-A544-5E039E0391A9</Description>
    </_dlc_DocIdUrl>
  </documentManagement>
</p:properties>
</file>

<file path=customXml/itemProps1.xml><?xml version="1.0" encoding="utf-8"?>
<ds:datastoreItem xmlns:ds="http://schemas.openxmlformats.org/officeDocument/2006/customXml" ds:itemID="{9DFAB746-30AD-44F1-8ABC-53C068C14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bf5a5-137b-4d17-852e-1fb70e6763e5"/>
    <ds:schemaRef ds:uri="720fe38e-5865-4d69-8b24-59d4075a4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DBC0CC-0682-4580-A550-F1C58F17D90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F229543-B1BB-4AA0-BED9-BEEE978C9E6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AFD7CCD-ABB1-4883-A8CD-AAB6B0035C6C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720fe38e-5865-4d69-8b24-59d4075a4f41"/>
    <ds:schemaRef ds:uri="http://purl.org/dc/elements/1.1/"/>
    <ds:schemaRef ds:uri="http://schemas.openxmlformats.org/package/2006/metadata/core-properties"/>
    <ds:schemaRef ds:uri="397bf5a5-137b-4d17-852e-1fb70e6763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Internal Presentation</Template>
  <TotalTime>10323</TotalTime>
  <Words>577</Words>
  <Application>Microsoft Office PowerPoint</Application>
  <PresentationFormat>Custom</PresentationFormat>
  <Paragraphs>145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Network Governance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&amp; Questions </vt:lpstr>
    </vt:vector>
  </TitlesOfParts>
  <Company>Boeing Defence UK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Services Organisation Cascade</dc:title>
  <dc:subject>BDUK PPT Template</dc:subject>
  <dc:creator>Swaine, Jeanine</dc:creator>
  <cp:keywords>BDUK PPT Template</cp:keywords>
  <dc:description>Artist: Paul Deloney
RMS#: 280299
Date: 4/23/15</dc:description>
  <cp:lastModifiedBy>McElvaney, Cat</cp:lastModifiedBy>
  <cp:revision>602</cp:revision>
  <cp:lastPrinted>2017-06-07T13:39:30Z</cp:lastPrinted>
  <dcterms:created xsi:type="dcterms:W3CDTF">2015-05-20T13:15:07Z</dcterms:created>
  <dcterms:modified xsi:type="dcterms:W3CDTF">2019-01-17T11:48:18Z</dcterms:modified>
  <cp:category>PPT Template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0x0101003F2025282A48E241B14B3F8E09A81CD8</vt:lpwstr>
  </property>
  <property fmtid="{D5CDD505-2E9C-101B-9397-08002B2CF9AE}" pid="3" name="TaxKeyword">
    <vt:lpwstr>30;#BDUK PPT Template|a22c132f-f2f3-49bb-8aae-8158ac81d47e</vt:lpwstr>
  </property>
  <property fmtid="{D5CDD505-2E9C-101B-9397-08002B2CF9AE}" pid="4" name="TaxCatchAll">
    <vt:lpwstr>18;#Human Resources|efd697f0-1494-4a7a-b936-1b8cc789599a;#13;#SCIS|547177e7-85fb-4d08-8e1a-decfae466c09;#32;#Communications|46cd6d51-cd55-44c9-b7f4-7c743c358b34;#30;#BDUK PPT Template;#3;#BURN|a8b8bcf0-f1ca-4fad-8f2c-bb4044b2b716;#2;#Boeing Proprietary|f7</vt:lpwstr>
  </property>
  <property fmtid="{D5CDD505-2E9C-101B-9397-08002B2CF9AE}" pid="5" name="_dlc_DocIdItemGuid">
    <vt:lpwstr>46fcf7ae-b7a9-477a-b1a8-199591c01687</vt:lpwstr>
  </property>
  <property fmtid="{D5CDD505-2E9C-101B-9397-08002B2CF9AE}" pid="6" name="BDUKRecordCategory">
    <vt:lpwstr>18;#Human Resources|efd697f0-1494-4a7a-b936-1b8cc789599a</vt:lpwstr>
  </property>
  <property fmtid="{D5CDD505-2E9C-101B-9397-08002B2CF9AE}" pid="7" name="BDUKNetwork">
    <vt:lpwstr>3;#BURN|a8b8bcf0-f1ca-4fad-8f2c-bb4044b2b716</vt:lpwstr>
  </property>
  <property fmtid="{D5CDD505-2E9C-101B-9397-08002B2CF9AE}" pid="8" name="BDUKProgramme">
    <vt:lpwstr>13;#SCIS|547177e7-85fb-4d08-8e1a-decfae466c09</vt:lpwstr>
  </property>
  <property fmtid="{D5CDD505-2E9C-101B-9397-08002B2CF9AE}" pid="9" name="BDUKContentOwner">
    <vt:lpwstr>1;#Content Owner|14a2a2e5-e29d-4951-8481-65a2e15717c4</vt:lpwstr>
  </property>
  <property fmtid="{D5CDD505-2E9C-101B-9397-08002B2CF9AE}" pid="10" name="BDUKCompanyMarking">
    <vt:lpwstr>2;#Boeing Proprietary|f7e81a2f-2640-4d70-b4ae-a056060f871c</vt:lpwstr>
  </property>
  <property fmtid="{D5CDD505-2E9C-101B-9397-08002B2CF9AE}" pid="11" name="BDUKFunction">
    <vt:lpwstr>32;#Communications|46cd6d51-cd55-44c9-b7f4-7c743c358b34</vt:lpwstr>
  </property>
  <property fmtid="{D5CDD505-2E9C-101B-9397-08002B2CF9AE}" pid="12" name="BDUKContentContact">
    <vt:lpwstr>1;#Content Owner|14a2a2e5-e29d-4951-8481-65a2e15717c4</vt:lpwstr>
  </property>
  <property fmtid="{D5CDD505-2E9C-101B-9397-08002B2CF9AE}" pid="13" name="BDUKCommunity">
    <vt:lpwstr/>
  </property>
</Properties>
</file>