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906000" cy="6858000" type="A4"/>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90" autoAdjust="0"/>
    <p:restoredTop sz="94660"/>
  </p:normalViewPr>
  <p:slideViewPr>
    <p:cSldViewPr>
      <p:cViewPr>
        <p:scale>
          <a:sx n="118" d="100"/>
          <a:sy n="118" d="100"/>
        </p:scale>
        <p:origin x="-72" y="-2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82A953C-79BD-4506-9030-9332158ECAB3}" type="datetimeFigureOut">
              <a:rPr lang="en-GB" smtClean="0"/>
              <a:pPr/>
              <a:t>16/02/2018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5B788B-02C9-4D70-99CB-423689EE0879}" type="slidenum">
              <a:rPr lang="en-GB" smtClean="0"/>
              <a:pPr/>
              <a:t>‹#›</a:t>
            </a:fld>
            <a:endParaRPr lang="en-GB"/>
          </a:p>
        </p:txBody>
      </p:sp>
    </p:spTree>
    <p:extLst>
      <p:ext uri="{BB962C8B-B14F-4D97-AF65-F5344CB8AC3E}">
        <p14:creationId xmlns:p14="http://schemas.microsoft.com/office/powerpoint/2010/main" val="101143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82A953C-79BD-4506-9030-9332158ECAB3}" type="datetimeFigureOut">
              <a:rPr lang="en-GB" smtClean="0"/>
              <a:pPr/>
              <a:t>16/02/2018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5B788B-02C9-4D70-99CB-423689EE0879}" type="slidenum">
              <a:rPr lang="en-GB" smtClean="0"/>
              <a:pPr/>
              <a:t>‹#›</a:t>
            </a:fld>
            <a:endParaRPr lang="en-GB"/>
          </a:p>
        </p:txBody>
      </p:sp>
    </p:spTree>
    <p:extLst>
      <p:ext uri="{BB962C8B-B14F-4D97-AF65-F5344CB8AC3E}">
        <p14:creationId xmlns:p14="http://schemas.microsoft.com/office/powerpoint/2010/main" val="2207920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82A953C-79BD-4506-9030-9332158ECAB3}" type="datetimeFigureOut">
              <a:rPr lang="en-GB" smtClean="0"/>
              <a:pPr/>
              <a:t>16/02/2018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5B788B-02C9-4D70-99CB-423689EE0879}" type="slidenum">
              <a:rPr lang="en-GB" smtClean="0"/>
              <a:pPr/>
              <a:t>‹#›</a:t>
            </a:fld>
            <a:endParaRPr lang="en-GB"/>
          </a:p>
        </p:txBody>
      </p:sp>
    </p:spTree>
    <p:extLst>
      <p:ext uri="{BB962C8B-B14F-4D97-AF65-F5344CB8AC3E}">
        <p14:creationId xmlns:p14="http://schemas.microsoft.com/office/powerpoint/2010/main" val="4219839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82A953C-79BD-4506-9030-9332158ECAB3}" type="datetimeFigureOut">
              <a:rPr lang="en-GB" smtClean="0"/>
              <a:pPr/>
              <a:t>16/02/2018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5B788B-02C9-4D70-99CB-423689EE0879}" type="slidenum">
              <a:rPr lang="en-GB" smtClean="0"/>
              <a:pPr/>
              <a:t>‹#›</a:t>
            </a:fld>
            <a:endParaRPr lang="en-GB"/>
          </a:p>
        </p:txBody>
      </p:sp>
    </p:spTree>
    <p:extLst>
      <p:ext uri="{BB962C8B-B14F-4D97-AF65-F5344CB8AC3E}">
        <p14:creationId xmlns:p14="http://schemas.microsoft.com/office/powerpoint/2010/main" val="3467669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2A953C-79BD-4506-9030-9332158ECAB3}" type="datetimeFigureOut">
              <a:rPr lang="en-GB" smtClean="0"/>
              <a:pPr/>
              <a:t>16/02/2018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5B788B-02C9-4D70-99CB-423689EE0879}" type="slidenum">
              <a:rPr lang="en-GB" smtClean="0"/>
              <a:pPr/>
              <a:t>‹#›</a:t>
            </a:fld>
            <a:endParaRPr lang="en-GB"/>
          </a:p>
        </p:txBody>
      </p:sp>
    </p:spTree>
    <p:extLst>
      <p:ext uri="{BB962C8B-B14F-4D97-AF65-F5344CB8AC3E}">
        <p14:creationId xmlns:p14="http://schemas.microsoft.com/office/powerpoint/2010/main" val="58590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82A953C-79BD-4506-9030-9332158ECAB3}" type="datetimeFigureOut">
              <a:rPr lang="en-GB" smtClean="0"/>
              <a:pPr/>
              <a:t>16/02/2018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5B788B-02C9-4D70-99CB-423689EE0879}" type="slidenum">
              <a:rPr lang="en-GB" smtClean="0"/>
              <a:pPr/>
              <a:t>‹#›</a:t>
            </a:fld>
            <a:endParaRPr lang="en-GB"/>
          </a:p>
        </p:txBody>
      </p:sp>
    </p:spTree>
    <p:extLst>
      <p:ext uri="{BB962C8B-B14F-4D97-AF65-F5344CB8AC3E}">
        <p14:creationId xmlns:p14="http://schemas.microsoft.com/office/powerpoint/2010/main" val="2257021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82A953C-79BD-4506-9030-9332158ECAB3}" type="datetimeFigureOut">
              <a:rPr lang="en-GB" smtClean="0"/>
              <a:pPr/>
              <a:t>16/02/2018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55B788B-02C9-4D70-99CB-423689EE0879}" type="slidenum">
              <a:rPr lang="en-GB" smtClean="0"/>
              <a:pPr/>
              <a:t>‹#›</a:t>
            </a:fld>
            <a:endParaRPr lang="en-GB"/>
          </a:p>
        </p:txBody>
      </p:sp>
    </p:spTree>
    <p:extLst>
      <p:ext uri="{BB962C8B-B14F-4D97-AF65-F5344CB8AC3E}">
        <p14:creationId xmlns:p14="http://schemas.microsoft.com/office/powerpoint/2010/main" val="3646770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82A953C-79BD-4506-9030-9332158ECAB3}" type="datetimeFigureOut">
              <a:rPr lang="en-GB" smtClean="0"/>
              <a:pPr/>
              <a:t>16/02/2018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55B788B-02C9-4D70-99CB-423689EE0879}" type="slidenum">
              <a:rPr lang="en-GB" smtClean="0"/>
              <a:pPr/>
              <a:t>‹#›</a:t>
            </a:fld>
            <a:endParaRPr lang="en-GB"/>
          </a:p>
        </p:txBody>
      </p:sp>
    </p:spTree>
    <p:extLst>
      <p:ext uri="{BB962C8B-B14F-4D97-AF65-F5344CB8AC3E}">
        <p14:creationId xmlns:p14="http://schemas.microsoft.com/office/powerpoint/2010/main" val="1927032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2A953C-79BD-4506-9030-9332158ECAB3}" type="datetimeFigureOut">
              <a:rPr lang="en-GB" smtClean="0"/>
              <a:pPr/>
              <a:t>16/02/2018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55B788B-02C9-4D70-99CB-423689EE0879}" type="slidenum">
              <a:rPr lang="en-GB" smtClean="0"/>
              <a:pPr/>
              <a:t>‹#›</a:t>
            </a:fld>
            <a:endParaRPr lang="en-GB"/>
          </a:p>
        </p:txBody>
      </p:sp>
    </p:spTree>
    <p:extLst>
      <p:ext uri="{BB962C8B-B14F-4D97-AF65-F5344CB8AC3E}">
        <p14:creationId xmlns:p14="http://schemas.microsoft.com/office/powerpoint/2010/main" val="3991096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2A953C-79BD-4506-9030-9332158ECAB3}" type="datetimeFigureOut">
              <a:rPr lang="en-GB" smtClean="0"/>
              <a:pPr/>
              <a:t>16/02/2018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5B788B-02C9-4D70-99CB-423689EE0879}" type="slidenum">
              <a:rPr lang="en-GB" smtClean="0"/>
              <a:pPr/>
              <a:t>‹#›</a:t>
            </a:fld>
            <a:endParaRPr lang="en-GB"/>
          </a:p>
        </p:txBody>
      </p:sp>
    </p:spTree>
    <p:extLst>
      <p:ext uri="{BB962C8B-B14F-4D97-AF65-F5344CB8AC3E}">
        <p14:creationId xmlns:p14="http://schemas.microsoft.com/office/powerpoint/2010/main" val="4010249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2A953C-79BD-4506-9030-9332158ECAB3}" type="datetimeFigureOut">
              <a:rPr lang="en-GB" smtClean="0"/>
              <a:pPr/>
              <a:t>16/02/2018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5B788B-02C9-4D70-99CB-423689EE0879}" type="slidenum">
              <a:rPr lang="en-GB" smtClean="0"/>
              <a:pPr/>
              <a:t>‹#›</a:t>
            </a:fld>
            <a:endParaRPr lang="en-GB"/>
          </a:p>
        </p:txBody>
      </p:sp>
    </p:spTree>
    <p:extLst>
      <p:ext uri="{BB962C8B-B14F-4D97-AF65-F5344CB8AC3E}">
        <p14:creationId xmlns:p14="http://schemas.microsoft.com/office/powerpoint/2010/main" val="2242813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2A953C-79BD-4506-9030-9332158ECAB3}" type="datetimeFigureOut">
              <a:rPr lang="en-GB" smtClean="0"/>
              <a:pPr/>
              <a:t>16/02/2018</a:t>
            </a:fld>
            <a:endParaRPr lang="en-GB"/>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5B788B-02C9-4D70-99CB-423689EE0879}" type="slidenum">
              <a:rPr lang="en-GB" smtClean="0"/>
              <a:pPr/>
              <a:t>‹#›</a:t>
            </a:fld>
            <a:endParaRPr lang="en-GB"/>
          </a:p>
        </p:txBody>
      </p:sp>
    </p:spTree>
    <p:extLst>
      <p:ext uri="{BB962C8B-B14F-4D97-AF65-F5344CB8AC3E}">
        <p14:creationId xmlns:p14="http://schemas.microsoft.com/office/powerpoint/2010/main" val="2417214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bhf.org.uk/" TargetMode="External"/><Relationship Id="rId2" Type="http://schemas.openxmlformats.org/officeDocument/2006/relationships/hyperlink" Target="http://www.arc-uk.org/" TargetMode="External"/><Relationship Id="rId1" Type="http://schemas.openxmlformats.org/officeDocument/2006/relationships/slideLayout" Target="../slideLayouts/slideLayout1.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994" y="188640"/>
            <a:ext cx="2964000" cy="64807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3471165" y="188640"/>
            <a:ext cx="2964000" cy="64807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6813536" y="188640"/>
            <a:ext cx="2964000" cy="64807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56456" y="188640"/>
            <a:ext cx="2836540" cy="7201972"/>
          </a:xfrm>
          <a:prstGeom prst="rect">
            <a:avLst/>
          </a:prstGeom>
        </p:spPr>
        <p:txBody>
          <a:bodyPr wrap="square">
            <a:spAutoFit/>
          </a:bodyPr>
          <a:lstStyle/>
          <a:p>
            <a:r>
              <a:rPr lang="en-GB" sz="1100" dirty="0" smtClean="0"/>
              <a:t>You have been referred to </a:t>
            </a:r>
            <a:r>
              <a:rPr lang="en-GB" sz="1100" dirty="0" err="1" smtClean="0"/>
              <a:t>fetal</a:t>
            </a:r>
            <a:r>
              <a:rPr lang="en-GB" sz="1100" dirty="0" smtClean="0"/>
              <a:t> cardiology for a specialist opinion regarding your baby’s heart. The clinics are held in the </a:t>
            </a:r>
            <a:r>
              <a:rPr lang="en-GB" sz="1100" dirty="0" err="1" smtClean="0"/>
              <a:t>Fetal</a:t>
            </a:r>
            <a:r>
              <a:rPr lang="en-GB" sz="1100" dirty="0" smtClean="0"/>
              <a:t> Medicine Unit and in the  Antenatal Clinic environment on a Tuesdays and Thursdays.</a:t>
            </a:r>
          </a:p>
          <a:p>
            <a:endParaRPr lang="en-GB" sz="1100" dirty="0"/>
          </a:p>
          <a:p>
            <a:r>
              <a:rPr lang="en-GB" sz="1100" b="1" dirty="0" smtClean="0"/>
              <a:t>The </a:t>
            </a:r>
            <a:r>
              <a:rPr lang="en-GB" sz="1100" b="1" dirty="0" err="1" smtClean="0"/>
              <a:t>fetal</a:t>
            </a:r>
            <a:r>
              <a:rPr lang="en-GB" sz="1100" b="1" dirty="0" smtClean="0"/>
              <a:t> cardiology team consists of:</a:t>
            </a:r>
          </a:p>
          <a:p>
            <a:endParaRPr lang="en-GB" sz="1100" b="1" dirty="0"/>
          </a:p>
          <a:p>
            <a:pPr marL="171450" indent="-171450">
              <a:buFont typeface="Arial" panose="020B0604020202020204" pitchFamily="34" charset="0"/>
              <a:buChar char="•"/>
            </a:pPr>
            <a:r>
              <a:rPr lang="en-GB" sz="1100" dirty="0" smtClean="0"/>
              <a:t>Consultant paediatric cardiologists</a:t>
            </a:r>
          </a:p>
          <a:p>
            <a:pPr marL="171450" indent="-171450">
              <a:buFont typeface="Arial" panose="020B0604020202020204" pitchFamily="34" charset="0"/>
              <a:buChar char="•"/>
            </a:pPr>
            <a:r>
              <a:rPr lang="en-GB" sz="1100" dirty="0" smtClean="0"/>
              <a:t>Children’s heart nurse specialist</a:t>
            </a:r>
          </a:p>
          <a:p>
            <a:pPr marL="171450" indent="-171450">
              <a:buFont typeface="Arial" panose="020B0604020202020204" pitchFamily="34" charset="0"/>
              <a:buChar char="•"/>
            </a:pPr>
            <a:r>
              <a:rPr lang="en-GB" sz="1100" dirty="0" smtClean="0"/>
              <a:t>Sonographer</a:t>
            </a:r>
          </a:p>
          <a:p>
            <a:pPr marL="171450" indent="-171450">
              <a:buFont typeface="Arial" panose="020B0604020202020204" pitchFamily="34" charset="0"/>
              <a:buChar char="•"/>
            </a:pPr>
            <a:r>
              <a:rPr lang="en-GB" sz="1100" dirty="0" err="1" smtClean="0"/>
              <a:t>Fetal</a:t>
            </a:r>
            <a:r>
              <a:rPr lang="en-GB" sz="1100" dirty="0" smtClean="0"/>
              <a:t> cardiac co-ordinator/cardiac secretaries.</a:t>
            </a:r>
          </a:p>
          <a:p>
            <a:endParaRPr lang="en-GB" sz="1100" dirty="0"/>
          </a:p>
          <a:p>
            <a:r>
              <a:rPr lang="en-GB" sz="1100" b="1" dirty="0" smtClean="0"/>
              <a:t>There may be additional input in the clinic from:</a:t>
            </a:r>
          </a:p>
          <a:p>
            <a:pPr marL="171450" indent="-171450">
              <a:buFont typeface="Arial" panose="020B0604020202020204" pitchFamily="34" charset="0"/>
              <a:buChar char="•"/>
            </a:pPr>
            <a:r>
              <a:rPr lang="en-GB" sz="1100" dirty="0" smtClean="0"/>
              <a:t>Health care worker</a:t>
            </a:r>
          </a:p>
          <a:p>
            <a:pPr marL="171450" indent="-171450">
              <a:buFont typeface="Arial" panose="020B0604020202020204" pitchFamily="34" charset="0"/>
              <a:buChar char="•"/>
            </a:pPr>
            <a:r>
              <a:rPr lang="en-GB" sz="1100" dirty="0" err="1" smtClean="0"/>
              <a:t>Fetal</a:t>
            </a:r>
            <a:r>
              <a:rPr lang="en-GB" sz="1100" dirty="0" smtClean="0"/>
              <a:t> medicine</a:t>
            </a:r>
          </a:p>
          <a:p>
            <a:pPr marL="171450" indent="-171450">
              <a:buFont typeface="Arial" panose="020B0604020202020204" pitchFamily="34" charset="0"/>
              <a:buChar char="•"/>
            </a:pPr>
            <a:r>
              <a:rPr lang="en-GB" sz="1100" dirty="0" smtClean="0"/>
              <a:t>Specialist radiographer/ultrasound</a:t>
            </a:r>
          </a:p>
          <a:p>
            <a:pPr marL="171450" indent="-171450">
              <a:buFont typeface="Arial" panose="020B0604020202020204" pitchFamily="34" charset="0"/>
              <a:buChar char="•"/>
            </a:pPr>
            <a:r>
              <a:rPr lang="en-GB" sz="1100" dirty="0" smtClean="0"/>
              <a:t>Midwifery</a:t>
            </a:r>
          </a:p>
          <a:p>
            <a:pPr marL="171450" indent="-171450">
              <a:buFont typeface="Arial" panose="020B0604020202020204" pitchFamily="34" charset="0"/>
              <a:buChar char="•"/>
            </a:pPr>
            <a:r>
              <a:rPr lang="en-GB" sz="1100" dirty="0" smtClean="0"/>
              <a:t>Doctors in training.</a:t>
            </a:r>
          </a:p>
          <a:p>
            <a:endParaRPr lang="en-GB" sz="1100" dirty="0" smtClean="0"/>
          </a:p>
          <a:p>
            <a:r>
              <a:rPr lang="en-GB" sz="1100" dirty="0" smtClean="0"/>
              <a:t>A fetal heart scan is an examination of your baby’s heart using special sound waves (ultrasound) through a cold gel on your belly (abdomen) and is normally performed between 18 – 21 weeks (but this may vary in patients). It is not always clear what causes some congenital heart conditions. However, there are certain factors that may increase the risk of having a baby with a heart condition. These include:</a:t>
            </a:r>
            <a:endParaRPr lang="en-GB" sz="1100" dirty="0"/>
          </a:p>
          <a:p>
            <a:pPr marL="171450" indent="-171450">
              <a:buFont typeface="Arial" panose="020B0604020202020204" pitchFamily="34" charset="0"/>
              <a:buChar char="•"/>
            </a:pPr>
            <a:r>
              <a:rPr lang="en-GB" sz="1100" dirty="0" smtClean="0"/>
              <a:t>You had an abnormal 20 week anomaly scan</a:t>
            </a:r>
          </a:p>
          <a:p>
            <a:pPr marL="171450" indent="-171450">
              <a:buFont typeface="Arial" panose="020B0604020202020204" pitchFamily="34" charset="0"/>
              <a:buChar char="•"/>
            </a:pPr>
            <a:r>
              <a:rPr lang="en-GB" sz="1100" dirty="0" smtClean="0"/>
              <a:t>You, your partner or your other children have a heart condition</a:t>
            </a:r>
          </a:p>
          <a:p>
            <a:pPr marL="171450" indent="-171450">
              <a:buFont typeface="Arial" panose="020B0604020202020204" pitchFamily="34" charset="0"/>
              <a:buChar char="•"/>
            </a:pPr>
            <a:r>
              <a:rPr lang="en-GB" sz="1100" dirty="0" smtClean="0"/>
              <a:t>Other suspected anomalies or chromosome conditions</a:t>
            </a:r>
          </a:p>
          <a:p>
            <a:endParaRPr lang="en-GB" sz="1100" dirty="0" smtClean="0"/>
          </a:p>
          <a:p>
            <a:endParaRPr lang="en-GB" sz="1100" dirty="0"/>
          </a:p>
          <a:p>
            <a:endParaRPr lang="en-GB" sz="1100" dirty="0" smtClean="0"/>
          </a:p>
        </p:txBody>
      </p:sp>
      <p:sp>
        <p:nvSpPr>
          <p:cNvPr id="2" name="TextBox 1"/>
          <p:cNvSpPr txBox="1"/>
          <p:nvPr/>
        </p:nvSpPr>
        <p:spPr>
          <a:xfrm>
            <a:off x="3512840" y="188640"/>
            <a:ext cx="2880320" cy="6863417"/>
          </a:xfrm>
          <a:prstGeom prst="rect">
            <a:avLst/>
          </a:prstGeom>
          <a:noFill/>
        </p:spPr>
        <p:txBody>
          <a:bodyPr wrap="square" rtlCol="0">
            <a:spAutoFit/>
          </a:bodyPr>
          <a:lstStyle/>
          <a:p>
            <a:pPr marL="171450" indent="-171450">
              <a:buFont typeface="Arial" panose="020B0604020202020204" pitchFamily="34" charset="0"/>
              <a:buChar char="•"/>
            </a:pPr>
            <a:r>
              <a:rPr lang="en-GB" sz="1100" dirty="0" smtClean="0"/>
              <a:t>Being on medication that may increase the risk of your baby having a heart condition.</a:t>
            </a:r>
          </a:p>
          <a:p>
            <a:endParaRPr lang="en-GB" sz="1100" dirty="0"/>
          </a:p>
          <a:p>
            <a:r>
              <a:rPr lang="en-GB" sz="1100" b="1" dirty="0" smtClean="0"/>
              <a:t>Preparing for the scan:</a:t>
            </a:r>
          </a:p>
          <a:p>
            <a:endParaRPr lang="en-GB" sz="1100" dirty="0" smtClean="0"/>
          </a:p>
          <a:p>
            <a:r>
              <a:rPr lang="en-GB" sz="1100" dirty="0" smtClean="0"/>
              <a:t>Many people find it helpful to have someone with them during the scan, so may want to consider bringing your partner, a relative or a friend along. Ideally please arrive 10-15 minutes before your appointment to give the team plenty of time to explain things to you and take a past history (this is usually taken by the nurse specialist). Sometimes the clinics over run due to the specialist nature of the clinics. </a:t>
            </a:r>
            <a:r>
              <a:rPr lang="en-GB" sz="1100" b="1" dirty="0" smtClean="0"/>
              <a:t>You do not need a full bladder for your scan.</a:t>
            </a:r>
          </a:p>
          <a:p>
            <a:endParaRPr lang="en-GB" sz="1100" b="1" dirty="0"/>
          </a:p>
          <a:p>
            <a:r>
              <a:rPr lang="en-GB" sz="1100" b="1" dirty="0" smtClean="0"/>
              <a:t>What will happen during the scan:</a:t>
            </a:r>
          </a:p>
          <a:p>
            <a:endParaRPr lang="en-GB" sz="1100" dirty="0"/>
          </a:p>
          <a:p>
            <a:r>
              <a:rPr lang="en-GB" sz="1100" dirty="0" smtClean="0"/>
              <a:t>The scan is similar to a normal ultrasound scan,  except that it will concentrate on examining your baby’s heart. Therefore the consultant performing the scan will have to push and prod quite firmly. If it becomes too uncomfortable or painful at any stage you must let us know and you will be given a break. Also during the scan if you start to experience  sensations such as feeling warm, thirsty, nauseous, dizzy or tingling in arms or legs please let us know as this may be a sign of a faint. It is easily remedied by turning you on to your left side to relieve the  pressure from the baby on your main blood vessels.</a:t>
            </a:r>
          </a:p>
          <a:p>
            <a:r>
              <a:rPr lang="en-GB" sz="1100" dirty="0" smtClean="0"/>
              <a:t>As a guide it will take 30- 45 minutes and looks at the cardiac anatomy in greater detail than your routine anomaly scan.</a:t>
            </a:r>
          </a:p>
          <a:p>
            <a:endParaRPr lang="en-GB" sz="1100" dirty="0" smtClean="0"/>
          </a:p>
          <a:p>
            <a:endParaRPr lang="en-GB" sz="1100" b="1" dirty="0"/>
          </a:p>
          <a:p>
            <a:endParaRPr lang="en-GB" sz="1100" b="1" dirty="0"/>
          </a:p>
        </p:txBody>
      </p:sp>
      <p:sp>
        <p:nvSpPr>
          <p:cNvPr id="10" name="Rectangle 9"/>
          <p:cNvSpPr/>
          <p:nvPr/>
        </p:nvSpPr>
        <p:spPr>
          <a:xfrm>
            <a:off x="6897216" y="188640"/>
            <a:ext cx="2836540" cy="2800767"/>
          </a:xfrm>
          <a:prstGeom prst="rect">
            <a:avLst/>
          </a:prstGeom>
        </p:spPr>
        <p:txBody>
          <a:bodyPr wrap="square">
            <a:spAutoFit/>
          </a:bodyPr>
          <a:lstStyle/>
          <a:p>
            <a:r>
              <a:rPr lang="en-GB" sz="1100" dirty="0" smtClean="0"/>
              <a:t>We do not assess in detail any other features of the baby’s anatomy. Also, during the scan the consultant may call out measurements and use medical terms – please ignore these.. A full explanation will be given at the end of the scan.</a:t>
            </a:r>
            <a:endParaRPr lang="en-GB" sz="1100" smtClean="0"/>
          </a:p>
          <a:p>
            <a:r>
              <a:rPr lang="en-GB" sz="1100" smtClean="0"/>
              <a:t> </a:t>
            </a:r>
            <a:r>
              <a:rPr lang="en-GB" sz="1100" dirty="0" smtClean="0"/>
              <a:t>Sometimes image quality is poor but this does not mean that there is anything wrong with your baby. Also it is not always possible to diagnose all heart defects and we can not predict closure of normal </a:t>
            </a:r>
            <a:r>
              <a:rPr lang="en-GB" sz="1100" dirty="0" err="1" smtClean="0"/>
              <a:t>fetal</a:t>
            </a:r>
            <a:r>
              <a:rPr lang="en-GB" sz="1100" dirty="0" smtClean="0"/>
              <a:t> connections (</a:t>
            </a:r>
            <a:r>
              <a:rPr lang="en-GB" sz="1100" dirty="0" err="1" smtClean="0"/>
              <a:t>Pda</a:t>
            </a:r>
            <a:r>
              <a:rPr lang="en-GB" sz="1100" dirty="0" smtClean="0"/>
              <a:t>, PFO) after birth. The  Paediatric  </a:t>
            </a:r>
            <a:r>
              <a:rPr lang="en-GB" sz="1100" dirty="0"/>
              <a:t>c</a:t>
            </a:r>
            <a:r>
              <a:rPr lang="en-GB" sz="1100" dirty="0" smtClean="0"/>
              <a:t>ardiac consultant will discuss the results of the scan with you and make any  necessary referrals and decide if any follow up is needed.</a:t>
            </a:r>
          </a:p>
          <a:p>
            <a:r>
              <a:rPr lang="en-GB" sz="1100" dirty="0" smtClean="0"/>
              <a:t> </a:t>
            </a:r>
            <a:endParaRPr lang="en-GB" sz="1100" dirty="0"/>
          </a:p>
        </p:txBody>
      </p:sp>
    </p:spTree>
    <p:extLst>
      <p:ext uri="{BB962C8B-B14F-4D97-AF65-F5344CB8AC3E}">
        <p14:creationId xmlns:p14="http://schemas.microsoft.com/office/powerpoint/2010/main" val="10403739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994" y="188640"/>
            <a:ext cx="2964000" cy="64807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3471165" y="188640"/>
            <a:ext cx="2964000" cy="64807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6916748" y="188640"/>
            <a:ext cx="2964000" cy="64807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3539036" y="188640"/>
            <a:ext cx="2836540" cy="3985706"/>
          </a:xfrm>
          <a:prstGeom prst="rect">
            <a:avLst/>
          </a:prstGeom>
        </p:spPr>
        <p:txBody>
          <a:bodyPr wrap="square">
            <a:spAutoFit/>
          </a:bodyPr>
          <a:lstStyle/>
          <a:p>
            <a:r>
              <a:rPr lang="en-GB" sz="1100" b="1" dirty="0" smtClean="0"/>
              <a:t>How to contact us:</a:t>
            </a:r>
          </a:p>
          <a:p>
            <a:endParaRPr lang="en-GB" sz="1100" b="1" dirty="0"/>
          </a:p>
          <a:p>
            <a:r>
              <a:rPr lang="en-GB" sz="1100" dirty="0" smtClean="0"/>
              <a:t>If you need to discuss your appointment please  contact:</a:t>
            </a:r>
          </a:p>
          <a:p>
            <a:endParaRPr lang="en-GB" sz="1100" dirty="0" smtClean="0"/>
          </a:p>
          <a:p>
            <a:r>
              <a:rPr lang="en-GB" sz="1100" dirty="0" smtClean="0"/>
              <a:t>The clinic coordinator on 02920742279 between the hours of 8am – 4pm Monday – Friday.</a:t>
            </a:r>
          </a:p>
          <a:p>
            <a:endParaRPr lang="en-GB" sz="1100" dirty="0"/>
          </a:p>
          <a:p>
            <a:endParaRPr lang="en-GB" sz="1100" dirty="0" smtClean="0"/>
          </a:p>
          <a:p>
            <a:r>
              <a:rPr lang="en-GB" sz="1100" dirty="0" smtClean="0"/>
              <a:t>Useful links:</a:t>
            </a:r>
          </a:p>
          <a:p>
            <a:endParaRPr lang="en-GB" sz="1100" dirty="0"/>
          </a:p>
          <a:p>
            <a:r>
              <a:rPr lang="en-GB" sz="1100" dirty="0" smtClean="0"/>
              <a:t>Antenatal Results and Choices</a:t>
            </a:r>
          </a:p>
          <a:p>
            <a:r>
              <a:rPr lang="en-GB" sz="1100" dirty="0" smtClean="0">
                <a:hlinkClick r:id="rId2"/>
              </a:rPr>
              <a:t>www.arc-uk.org</a:t>
            </a:r>
            <a:endParaRPr lang="en-GB" sz="1100" dirty="0" smtClean="0"/>
          </a:p>
          <a:p>
            <a:endParaRPr lang="en-GB" sz="1100" dirty="0"/>
          </a:p>
          <a:p>
            <a:r>
              <a:rPr lang="en-GB" sz="1100" dirty="0" smtClean="0"/>
              <a:t>British Heart Foundation</a:t>
            </a:r>
          </a:p>
          <a:p>
            <a:r>
              <a:rPr lang="en-GB" sz="1100" dirty="0" smtClean="0">
                <a:hlinkClick r:id="rId3"/>
              </a:rPr>
              <a:t>www.bhf.org.uk</a:t>
            </a:r>
            <a:endParaRPr lang="en-GB" sz="1100" dirty="0" smtClean="0"/>
          </a:p>
          <a:p>
            <a:endParaRPr lang="en-GB" sz="1100" dirty="0"/>
          </a:p>
          <a:p>
            <a:endParaRPr lang="en-GB" sz="1100" dirty="0" smtClean="0"/>
          </a:p>
          <a:p>
            <a:endParaRPr lang="en-GB" sz="1100" b="1" dirty="0"/>
          </a:p>
          <a:p>
            <a:endParaRPr lang="en-GB" sz="1100" dirty="0" smtClean="0"/>
          </a:p>
          <a:p>
            <a:endParaRPr lang="en-GB" sz="1100" dirty="0"/>
          </a:p>
          <a:p>
            <a:r>
              <a:rPr lang="en-GB" sz="1100" dirty="0" smtClean="0"/>
              <a:t> </a:t>
            </a:r>
            <a:endParaRPr lang="en-GB" sz="1100" dirty="0"/>
          </a:p>
        </p:txBody>
      </p:sp>
      <p:sp>
        <p:nvSpPr>
          <p:cNvPr id="20" name="Rectangle 19"/>
          <p:cNvSpPr/>
          <p:nvPr/>
        </p:nvSpPr>
        <p:spPr>
          <a:xfrm>
            <a:off x="74598" y="188640"/>
            <a:ext cx="2836540" cy="4154984"/>
          </a:xfrm>
          <a:prstGeom prst="rect">
            <a:avLst/>
          </a:prstGeom>
        </p:spPr>
        <p:txBody>
          <a:bodyPr wrap="square">
            <a:spAutoFit/>
          </a:bodyPr>
          <a:lstStyle/>
          <a:p>
            <a:r>
              <a:rPr lang="en-GB" sz="1100" b="1" dirty="0" smtClean="0"/>
              <a:t>How to find us:</a:t>
            </a:r>
          </a:p>
          <a:p>
            <a:r>
              <a:rPr lang="en-GB" sz="1100" b="1" dirty="0" smtClean="0"/>
              <a:t> </a:t>
            </a:r>
          </a:p>
          <a:p>
            <a:r>
              <a:rPr lang="en-GB" sz="1100" dirty="0" smtClean="0"/>
              <a:t>The Fetal Medicine Unit and Antenatal Unit are located within the Maternity Department at University Hospital of Wales. The hospital is situated 2 miles north of Cardiff city centre clearly signposted from the M4 , A48M and A470</a:t>
            </a:r>
          </a:p>
          <a:p>
            <a:endParaRPr lang="en-GB" sz="1100" dirty="0"/>
          </a:p>
          <a:p>
            <a:r>
              <a:rPr lang="en-GB" sz="1100" dirty="0" smtClean="0"/>
              <a:t>The nearest train station is Heath High Level approximately a 20 minute walk and local bus services run every 15 minutes during the day to and from the city centre.</a:t>
            </a:r>
          </a:p>
          <a:p>
            <a:endParaRPr lang="en-GB" sz="1100" dirty="0"/>
          </a:p>
          <a:p>
            <a:r>
              <a:rPr lang="en-GB" sz="1100" dirty="0" smtClean="0"/>
              <a:t>Parking on the hospital grounds is pay and display basis and there are a full range of amenities on site including several shops and cafes. The best place to park is the multi-story car park but </a:t>
            </a:r>
            <a:r>
              <a:rPr lang="en-GB" sz="1100" b="1" dirty="0" smtClean="0"/>
              <a:t>please allow at least ½ hour to park as it can get very busy.</a:t>
            </a:r>
            <a:r>
              <a:rPr lang="en-GB" sz="1100" dirty="0" smtClean="0"/>
              <a:t> At periods of high demand the entrance is closed and you will need to find a space in other on site car parks.</a:t>
            </a:r>
            <a:endParaRPr lang="en-GB" sz="1100" dirty="0"/>
          </a:p>
          <a:p>
            <a:endParaRPr lang="en-GB" sz="1100" dirty="0"/>
          </a:p>
          <a:p>
            <a:r>
              <a:rPr lang="en-GB" sz="1100" dirty="0" smtClean="0"/>
              <a:t>.</a:t>
            </a:r>
            <a:endParaRPr lang="en-GB" sz="1100" dirty="0"/>
          </a:p>
        </p:txBody>
      </p:sp>
      <p:sp>
        <p:nvSpPr>
          <p:cNvPr id="12" name="TextBox 11"/>
          <p:cNvSpPr txBox="1"/>
          <p:nvPr/>
        </p:nvSpPr>
        <p:spPr>
          <a:xfrm>
            <a:off x="7041232" y="1988840"/>
            <a:ext cx="2736304" cy="707886"/>
          </a:xfrm>
          <a:prstGeom prst="rect">
            <a:avLst/>
          </a:prstGeom>
          <a:noFill/>
          <a:ln>
            <a:solidFill>
              <a:schemeClr val="accent1">
                <a:shade val="50000"/>
              </a:schemeClr>
            </a:solidFill>
          </a:ln>
        </p:spPr>
        <p:txBody>
          <a:bodyPr wrap="square" rtlCol="0">
            <a:spAutoFit/>
          </a:bodyPr>
          <a:lstStyle/>
          <a:p>
            <a:pPr algn="ctr"/>
            <a:r>
              <a:rPr lang="en-GB" sz="2000" b="1" dirty="0" smtClean="0">
                <a:solidFill>
                  <a:srgbClr val="00B050"/>
                </a:solidFill>
              </a:rPr>
              <a:t>What is a </a:t>
            </a:r>
            <a:r>
              <a:rPr lang="en-GB" sz="2000" b="1" dirty="0" err="1" smtClean="0">
                <a:solidFill>
                  <a:srgbClr val="00B050"/>
                </a:solidFill>
              </a:rPr>
              <a:t>fetal</a:t>
            </a:r>
            <a:r>
              <a:rPr lang="en-GB" sz="2000" b="1" dirty="0" smtClean="0">
                <a:solidFill>
                  <a:srgbClr val="00B050"/>
                </a:solidFill>
              </a:rPr>
              <a:t> heart scan?</a:t>
            </a:r>
            <a:endParaRPr lang="en-GB" sz="2000" b="1" dirty="0">
              <a:solidFill>
                <a:srgbClr val="00B050"/>
              </a:solidFill>
            </a:endParaRPr>
          </a:p>
        </p:txBody>
      </p:sp>
      <p:pic>
        <p:nvPicPr>
          <p:cNvPr id="1028" name="Picture 4" descr="C&amp;V UHB Logo"/>
          <p:cNvPicPr>
            <a:picLocks noChangeAspect="1" noChangeArrowheads="1"/>
          </p:cNvPicPr>
          <p:nvPr/>
        </p:nvPicPr>
        <p:blipFill>
          <a:blip r:embed="rId4" cstate="print"/>
          <a:srcRect/>
          <a:stretch>
            <a:fillRect/>
          </a:stretch>
        </p:blipFill>
        <p:spPr bwMode="auto">
          <a:xfrm>
            <a:off x="6969224" y="404664"/>
            <a:ext cx="2808312" cy="792088"/>
          </a:xfrm>
          <a:prstGeom prst="rect">
            <a:avLst/>
          </a:prstGeom>
          <a:noFill/>
          <a:ln w="9525">
            <a:noFill/>
            <a:miter lim="800000"/>
            <a:headEnd/>
            <a:tailEnd/>
          </a:ln>
        </p:spPr>
      </p:pic>
    </p:spTree>
    <p:extLst>
      <p:ext uri="{BB962C8B-B14F-4D97-AF65-F5344CB8AC3E}">
        <p14:creationId xmlns:p14="http://schemas.microsoft.com/office/powerpoint/2010/main" val="222001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TotalTime>
  <Words>779</Words>
  <Application>Microsoft Office PowerPoint</Application>
  <PresentationFormat>A4 Paper (210x297 mm)</PresentationFormat>
  <Paragraphs>65</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Alison</dc:creator>
  <cp:lastModifiedBy>Vernon, Sheena</cp:lastModifiedBy>
  <cp:revision>34</cp:revision>
  <cp:lastPrinted>2017-03-22T21:54:17Z</cp:lastPrinted>
  <dcterms:created xsi:type="dcterms:W3CDTF">2016-01-31T12:17:10Z</dcterms:created>
  <dcterms:modified xsi:type="dcterms:W3CDTF">2018-02-16T13:12:29Z</dcterms:modified>
</cp:coreProperties>
</file>