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1.xml" ContentType="application/vnd.openxmlformats-officedocument.drawingml.chart+xml"/>
  <Override PartName="/ppt/notesSlides/notesSlide8.xml" ContentType="application/vnd.openxmlformats-officedocument.presentationml.notesSlide+xml"/>
  <Override PartName="/ppt/charts/chart2.xml" ContentType="application/vnd.openxmlformats-officedocument.drawingml.chart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75" r:id="rId2"/>
    <p:sldId id="270" r:id="rId3"/>
    <p:sldId id="264" r:id="rId4"/>
    <p:sldId id="265" r:id="rId5"/>
    <p:sldId id="272" r:id="rId6"/>
    <p:sldId id="258" r:id="rId7"/>
    <p:sldId id="273" r:id="rId8"/>
    <p:sldId id="274" r:id="rId9"/>
    <p:sldId id="271" r:id="rId10"/>
    <p:sldId id="259" r:id="rId11"/>
    <p:sldId id="261" r:id="rId12"/>
    <p:sldId id="277" r:id="rId13"/>
    <p:sldId id="276" r:id="rId14"/>
    <p:sldId id="263" r:id="rId15"/>
  </p:sldIdLst>
  <p:sldSz cx="9144000" cy="6858000" type="screen4x3"/>
  <p:notesSz cx="7104063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9606" autoAdjust="0"/>
    <p:restoredTop sz="97436" autoAdjust="0"/>
  </p:normalViewPr>
  <p:slideViewPr>
    <p:cSldViewPr>
      <p:cViewPr>
        <p:scale>
          <a:sx n="99" d="100"/>
          <a:sy n="99" d="100"/>
        </p:scale>
        <p:origin x="-72" y="-3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1992" y="-72"/>
      </p:cViewPr>
      <p:guideLst>
        <p:guide orient="horz" pos="3224"/>
        <p:guide pos="223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michaelyeong:Library:Mobile%20Documents:com~apple~CloudDocs:Endocarditis%20Audit:Audit%20proforma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michaelyeong:Library:Mobile%20Documents:com~apple~CloudDocs:Endocarditis%20Audit:Audit%20proforma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layout/>
      <c:overlay val="0"/>
    </c:title>
    <c:autoTitleDeleted val="0"/>
    <c:plotArea>
      <c:layout/>
      <c:doughnutChart>
        <c:varyColors val="1"/>
        <c:ser>
          <c:idx val="0"/>
          <c:order val="0"/>
          <c:tx>
            <c:v>Percentage of Patients at Risk of IE</c:v>
          </c:tx>
          <c:explosion val="25"/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val>
            <c:numRef>
              <c:f>'Data collection June 17'!$P$21:$P$22</c:f>
              <c:numCache>
                <c:formatCode>0.0%</c:formatCode>
                <c:ptCount val="2"/>
                <c:pt idx="0">
                  <c:v>0.64285714285714302</c:v>
                </c:pt>
                <c:pt idx="1">
                  <c:v>0.35714285714285698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/>
              <a:t>Percentage</a:t>
            </a:r>
            <a:r>
              <a:rPr lang="en-US" baseline="0" dirty="0"/>
              <a:t> of meeting </a:t>
            </a:r>
            <a:r>
              <a:rPr lang="en-US" baseline="0" dirty="0" smtClean="0"/>
              <a:t>standards</a:t>
            </a:r>
            <a:endParaRPr lang="en-US" dirty="0"/>
          </a:p>
        </c:rich>
      </c:tx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invertIfNegative val="0"/>
          <c:val>
            <c:numRef>
              <c:f>'Data collection June 17'!$P$24:$P$26</c:f>
              <c:numCache>
                <c:formatCode>0.0%</c:formatCode>
                <c:ptCount val="3"/>
                <c:pt idx="0">
                  <c:v>0.66666666666666696</c:v>
                </c:pt>
                <c:pt idx="1">
                  <c:v>0.66666666666666696</c:v>
                </c:pt>
                <c:pt idx="2">
                  <c:v>0.44444444444444398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3103360"/>
        <c:axId val="23104896"/>
        <c:axId val="0"/>
      </c:bar3DChart>
      <c:catAx>
        <c:axId val="23103360"/>
        <c:scaling>
          <c:orientation val="minMax"/>
        </c:scaling>
        <c:delete val="0"/>
        <c:axPos val="b"/>
        <c:majorTickMark val="none"/>
        <c:minorTickMark val="none"/>
        <c:tickLblPos val="nextTo"/>
        <c:crossAx val="23104896"/>
        <c:crosses val="autoZero"/>
        <c:auto val="1"/>
        <c:lblAlgn val="ctr"/>
        <c:lblOffset val="100"/>
        <c:noMultiLvlLbl val="0"/>
      </c:catAx>
      <c:valAx>
        <c:axId val="23104896"/>
        <c:scaling>
          <c:orientation val="minMax"/>
        </c:scaling>
        <c:delete val="0"/>
        <c:axPos val="l"/>
        <c:majorGridlines/>
        <c:title>
          <c:layout/>
          <c:overlay val="0"/>
        </c:title>
        <c:numFmt formatCode="0.0%" sourceLinked="1"/>
        <c:majorTickMark val="none"/>
        <c:minorTickMark val="none"/>
        <c:tickLblPos val="nextTo"/>
        <c:crossAx val="23103360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3992" y="0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fld id="{3188280A-F99D-4FFE-96C8-07B7F79C9120}" type="datetimeFigureOut">
              <a:rPr lang="en-GB" smtClean="0"/>
              <a:pPr/>
              <a:t>26/09/2017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1106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3992" y="9721106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60594815-2163-4C88-B6CC-D46F0FF1A9A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53425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992" y="0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fld id="{3C1ED382-8092-4DD9-97CF-3DBC5A89F3FA}" type="datetimeFigureOut">
              <a:rPr lang="en-GB" smtClean="0"/>
              <a:pPr/>
              <a:t>26/09/2017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5363" y="768350"/>
            <a:ext cx="5113337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75" tIns="49538" rIns="99075" bIns="49538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407" y="4861441"/>
            <a:ext cx="5683250" cy="4605576"/>
          </a:xfrm>
          <a:prstGeom prst="rect">
            <a:avLst/>
          </a:prstGeom>
        </p:spPr>
        <p:txBody>
          <a:bodyPr vert="horz" lIns="99075" tIns="49538" rIns="99075" bIns="49538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992" y="9721106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F27B5D1C-32F5-4CDC-99CD-42D5C0A347A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25926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7B5D1C-32F5-4CDC-99CD-42D5C0A347AF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415084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aseline="0" dirty="0" smtClean="0"/>
              <a:t>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7B5D1C-32F5-4CDC-99CD-42D5C0A347AF}" type="slidenum">
              <a:rPr lang="en-GB" smtClean="0"/>
              <a:pPr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453459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7B5D1C-32F5-4CDC-99CD-42D5C0A347AF}" type="slidenum">
              <a:rPr lang="en-GB" smtClean="0"/>
              <a:pPr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46037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7B5D1C-32F5-4CDC-99CD-42D5C0A347AF}" type="slidenum">
              <a:rPr lang="en-GB" smtClean="0"/>
              <a:pPr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46037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aseline="0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7B5D1C-32F5-4CDC-99CD-42D5C0A347AF}" type="slidenum">
              <a:rPr lang="en-GB" smtClean="0"/>
              <a:pPr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82198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aseline="0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7B5D1C-32F5-4CDC-99CD-42D5C0A347AF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82198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7B5D1C-32F5-4CDC-99CD-42D5C0A347AF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63601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Wingdings" pitchFamily="2" charset="2"/>
              <a:buChar char="§"/>
            </a:pPr>
            <a:endParaRPr lang="en-GB" baseline="0" dirty="0" smtClean="0"/>
          </a:p>
          <a:p>
            <a:endParaRPr lang="en-GB" baseline="0" dirty="0" smtClean="0"/>
          </a:p>
          <a:p>
            <a:r>
              <a:rPr lang="en-GB" baseline="0" dirty="0" smtClean="0"/>
              <a:t>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7B5D1C-32F5-4CDC-99CD-42D5C0A347AF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48021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endParaRPr lang="en-GB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GB" sz="1200" kern="1200" baseline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GB" baseline="0" dirty="0" smtClean="0"/>
              <a:t>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7B5D1C-32F5-4CDC-99CD-42D5C0A347AF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04464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7B5D1C-32F5-4CDC-99CD-42D5C0A347AF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021651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7B5D1C-32F5-4CDC-99CD-42D5C0A347AF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021651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7B5D1C-32F5-4CDC-99CD-42D5C0A347AF}" type="slidenum">
              <a:rPr lang="en-GB" smtClean="0"/>
              <a:pPr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021651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7B5D1C-32F5-4CDC-99CD-42D5C0A347AF}" type="slidenum">
              <a:rPr lang="en-GB" smtClean="0"/>
              <a:pPr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02165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F9A23-D01E-4F90-96B8-DB9D81ABFC09}" type="datetimeFigureOut">
              <a:rPr lang="en-GB" smtClean="0"/>
              <a:pPr/>
              <a:t>26/09/2017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FA39A-D0FB-4C92-B529-1E8B051115A9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13" name="Picture 5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72188" y="214313"/>
            <a:ext cx="2886075" cy="373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4" name="Group 7"/>
          <p:cNvGrpSpPr>
            <a:grpSpLocks/>
          </p:cNvGrpSpPr>
          <p:nvPr userDrawn="1"/>
        </p:nvGrpSpPr>
        <p:grpSpPr bwMode="auto">
          <a:xfrm>
            <a:off x="71438" y="71438"/>
            <a:ext cx="9001125" cy="6715125"/>
            <a:chOff x="71406" y="71414"/>
            <a:chExt cx="9001188" cy="6715172"/>
          </a:xfrm>
        </p:grpSpPr>
        <p:cxnSp>
          <p:nvCxnSpPr>
            <p:cNvPr id="15" name="Straight Connector 14"/>
            <p:cNvCxnSpPr/>
            <p:nvPr/>
          </p:nvCxnSpPr>
          <p:spPr>
            <a:xfrm rot="5400000">
              <a:off x="-1714545" y="2000241"/>
              <a:ext cx="3857652" cy="0"/>
            </a:xfrm>
            <a:prstGeom prst="line">
              <a:avLst/>
            </a:prstGeom>
            <a:ln w="114300" cmpd="dbl"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71406" y="214290"/>
              <a:ext cx="3705251" cy="0"/>
            </a:xfrm>
            <a:prstGeom prst="line">
              <a:avLst/>
            </a:prstGeom>
            <a:ln w="114300" cmpd="dbl"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7" name="Group 18"/>
            <p:cNvGrpSpPr>
              <a:grpSpLocks/>
            </p:cNvGrpSpPr>
            <p:nvPr/>
          </p:nvGrpSpPr>
          <p:grpSpPr bwMode="auto">
            <a:xfrm rot="10800000">
              <a:off x="5367343" y="2928934"/>
              <a:ext cx="3705251" cy="3857652"/>
              <a:chOff x="5367342" y="2928934"/>
              <a:chExt cx="3705251" cy="3857652"/>
            </a:xfrm>
          </p:grpSpPr>
          <p:cxnSp>
            <p:nvCxnSpPr>
              <p:cNvPr id="18" name="Straight Connector 17"/>
              <p:cNvCxnSpPr/>
              <p:nvPr/>
            </p:nvCxnSpPr>
            <p:spPr>
              <a:xfrm rot="5400000">
                <a:off x="3581393" y="4857760"/>
                <a:ext cx="3857652" cy="0"/>
              </a:xfrm>
              <a:prstGeom prst="line">
                <a:avLst/>
              </a:prstGeom>
              <a:ln w="114300" cmpd="dbl"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Connector 18"/>
              <p:cNvCxnSpPr/>
              <p:nvPr/>
            </p:nvCxnSpPr>
            <p:spPr>
              <a:xfrm>
                <a:off x="5367342" y="3071810"/>
                <a:ext cx="3705251" cy="0"/>
              </a:xfrm>
              <a:prstGeom prst="line">
                <a:avLst/>
              </a:prstGeom>
              <a:ln w="114300" cmpd="dbl"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pic>
        <p:nvPicPr>
          <p:cNvPr id="2050" name="Picture 2" descr="CA Logo-colour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12" y="5910208"/>
            <a:ext cx="613272" cy="7334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F9A23-D01E-4F90-96B8-DB9D81ABFC09}" type="datetimeFigureOut">
              <a:rPr lang="en-GB" smtClean="0"/>
              <a:pPr/>
              <a:t>26/09/2017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FA39A-D0FB-4C92-B529-1E8B051115A9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7" name="Picture 2" descr="CA Logo-colour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12" y="5910208"/>
            <a:ext cx="613272" cy="7334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F9A23-D01E-4F90-96B8-DB9D81ABFC09}" type="datetimeFigureOut">
              <a:rPr lang="en-GB" smtClean="0"/>
              <a:pPr/>
              <a:t>26/09/2017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FA39A-D0FB-4C92-B529-1E8B051115A9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7" name="Picture 2" descr="CA Logo-colour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12" y="5910208"/>
            <a:ext cx="613272" cy="7334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13792"/>
            <a:ext cx="8229600" cy="1143000"/>
          </a:xfrm>
        </p:spPr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600200"/>
            <a:ext cx="8496944" cy="4925144"/>
          </a:xfrm>
        </p:spPr>
        <p:txBody>
          <a:bodyPr/>
          <a:lstStyle>
            <a:lvl1pPr>
              <a:buFont typeface="Wingdings" pitchFamily="2" charset="2"/>
              <a:buChar char="§"/>
              <a:defRPr>
                <a:solidFill>
                  <a:schemeClr val="tx2">
                    <a:lumMod val="75000"/>
                  </a:schemeClr>
                </a:solidFill>
              </a:defRPr>
            </a:lvl1pPr>
            <a:lvl2pPr>
              <a:defRPr>
                <a:solidFill>
                  <a:schemeClr val="tx2">
                    <a:lumMod val="75000"/>
                  </a:schemeClr>
                </a:solidFill>
              </a:defRPr>
            </a:lvl2pPr>
            <a:lvl3pPr>
              <a:defRPr>
                <a:solidFill>
                  <a:schemeClr val="tx2">
                    <a:lumMod val="75000"/>
                  </a:schemeClr>
                </a:solidFill>
              </a:defRPr>
            </a:lvl3pPr>
            <a:lvl4pPr>
              <a:defRPr>
                <a:solidFill>
                  <a:schemeClr val="tx2">
                    <a:lumMod val="75000"/>
                  </a:schemeClr>
                </a:solidFill>
              </a:defRPr>
            </a:lvl4pPr>
            <a:lvl5pPr>
              <a:defRPr>
                <a:solidFill>
                  <a:schemeClr val="tx2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F9A23-D01E-4F90-96B8-DB9D81ABFC09}" type="datetimeFigureOut">
              <a:rPr lang="en-GB" smtClean="0"/>
              <a:pPr/>
              <a:t>26/09/2017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FA39A-D0FB-4C92-B529-1E8B051115A9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7" name="Picture 5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56176" y="103610"/>
            <a:ext cx="2886075" cy="373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8" name="Group 7"/>
          <p:cNvGrpSpPr>
            <a:grpSpLocks/>
          </p:cNvGrpSpPr>
          <p:nvPr userDrawn="1"/>
        </p:nvGrpSpPr>
        <p:grpSpPr bwMode="auto">
          <a:xfrm>
            <a:off x="71438" y="71438"/>
            <a:ext cx="9001125" cy="6715125"/>
            <a:chOff x="71406" y="71414"/>
            <a:chExt cx="9001188" cy="6715172"/>
          </a:xfrm>
        </p:grpSpPr>
        <p:cxnSp>
          <p:nvCxnSpPr>
            <p:cNvPr id="9" name="Straight Connector 8"/>
            <p:cNvCxnSpPr/>
            <p:nvPr/>
          </p:nvCxnSpPr>
          <p:spPr>
            <a:xfrm rot="5400000">
              <a:off x="-1714545" y="2000241"/>
              <a:ext cx="3857652" cy="0"/>
            </a:xfrm>
            <a:prstGeom prst="line">
              <a:avLst/>
            </a:prstGeom>
            <a:ln w="114300" cmpd="dbl"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71406" y="214290"/>
              <a:ext cx="3705251" cy="0"/>
            </a:xfrm>
            <a:prstGeom prst="line">
              <a:avLst/>
            </a:prstGeom>
            <a:ln w="114300" cmpd="dbl"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1" name="Group 18"/>
            <p:cNvGrpSpPr>
              <a:grpSpLocks/>
            </p:cNvGrpSpPr>
            <p:nvPr/>
          </p:nvGrpSpPr>
          <p:grpSpPr bwMode="auto">
            <a:xfrm rot="10800000">
              <a:off x="5367343" y="2928934"/>
              <a:ext cx="3705251" cy="3857652"/>
              <a:chOff x="5367342" y="2928934"/>
              <a:chExt cx="3705251" cy="3857652"/>
            </a:xfrm>
          </p:grpSpPr>
          <p:cxnSp>
            <p:nvCxnSpPr>
              <p:cNvPr id="12" name="Straight Connector 11"/>
              <p:cNvCxnSpPr/>
              <p:nvPr/>
            </p:nvCxnSpPr>
            <p:spPr>
              <a:xfrm rot="5400000">
                <a:off x="3581393" y="4857760"/>
                <a:ext cx="3857652" cy="0"/>
              </a:xfrm>
              <a:prstGeom prst="line">
                <a:avLst/>
              </a:prstGeom>
              <a:ln w="114300" cmpd="dbl"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/>
            </p:nvCxnSpPr>
            <p:spPr>
              <a:xfrm>
                <a:off x="5367342" y="3071810"/>
                <a:ext cx="3705251" cy="0"/>
              </a:xfrm>
              <a:prstGeom prst="line">
                <a:avLst/>
              </a:prstGeom>
              <a:ln w="114300" cmpd="dbl"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pic>
        <p:nvPicPr>
          <p:cNvPr id="14" name="Picture 2" descr="CA Logo-colour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12" y="5910208"/>
            <a:ext cx="613272" cy="7334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F9A23-D01E-4F90-96B8-DB9D81ABFC09}" type="datetimeFigureOut">
              <a:rPr lang="en-GB" smtClean="0"/>
              <a:pPr/>
              <a:t>26/09/2017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FA39A-D0FB-4C92-B529-1E8B051115A9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7" name="Picture 2" descr="CA Logo-colour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12" y="5910208"/>
            <a:ext cx="613272" cy="7334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F9A23-D01E-4F90-96B8-DB9D81ABFC09}" type="datetimeFigureOut">
              <a:rPr lang="en-GB" smtClean="0"/>
              <a:pPr/>
              <a:t>26/09/2017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FA39A-D0FB-4C92-B529-1E8B051115A9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8" name="Picture 2" descr="CA Logo-colour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12" y="5910208"/>
            <a:ext cx="613272" cy="7334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F9A23-D01E-4F90-96B8-DB9D81ABFC09}" type="datetimeFigureOut">
              <a:rPr lang="en-GB" smtClean="0"/>
              <a:pPr/>
              <a:t>26/09/2017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FA39A-D0FB-4C92-B529-1E8B051115A9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10" name="Picture 2" descr="CA Logo-colour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12" y="5910208"/>
            <a:ext cx="613272" cy="7334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F9A23-D01E-4F90-96B8-DB9D81ABFC09}" type="datetimeFigureOut">
              <a:rPr lang="en-GB" smtClean="0"/>
              <a:pPr/>
              <a:t>26/09/2017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FA39A-D0FB-4C92-B529-1E8B051115A9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6" name="Picture 2" descr="CA Logo-colour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12" y="5910208"/>
            <a:ext cx="613272" cy="7334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F9A23-D01E-4F90-96B8-DB9D81ABFC09}" type="datetimeFigureOut">
              <a:rPr lang="en-GB" smtClean="0"/>
              <a:pPr/>
              <a:t>26/09/2017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FA39A-D0FB-4C92-B529-1E8B051115A9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5" name="Picture 2" descr="CA Logo-colour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12" y="5910208"/>
            <a:ext cx="613272" cy="7334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F9A23-D01E-4F90-96B8-DB9D81ABFC09}" type="datetimeFigureOut">
              <a:rPr lang="en-GB" smtClean="0"/>
              <a:pPr/>
              <a:t>26/09/2017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FA39A-D0FB-4C92-B529-1E8B051115A9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8" name="Picture 2" descr="CA Logo-colour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12" y="5910208"/>
            <a:ext cx="613272" cy="7334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F9A23-D01E-4F90-96B8-DB9D81ABFC09}" type="datetimeFigureOut">
              <a:rPr lang="en-GB" smtClean="0"/>
              <a:pPr/>
              <a:t>26/09/2017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FA39A-D0FB-4C92-B529-1E8B051115A9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8" name="Picture 2" descr="CA Logo-colour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12" y="5910208"/>
            <a:ext cx="613272" cy="7334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7F9A23-D01E-4F90-96B8-DB9D81ABFC09}" type="datetimeFigureOut">
              <a:rPr lang="en-GB" smtClean="0"/>
              <a:pPr/>
              <a:t>26/09/2017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8FA39A-D0FB-4C92-B529-1E8B051115A9}" type="slidenum">
              <a:rPr lang="en-GB" smtClean="0"/>
              <a:pPr/>
              <a:t>‹#›</a:t>
            </a:fld>
            <a:endParaRPr lang="en-GB"/>
          </a:p>
        </p:txBody>
      </p:sp>
      <p:grpSp>
        <p:nvGrpSpPr>
          <p:cNvPr id="7" name="Group 7"/>
          <p:cNvGrpSpPr>
            <a:grpSpLocks/>
          </p:cNvGrpSpPr>
          <p:nvPr/>
        </p:nvGrpSpPr>
        <p:grpSpPr bwMode="auto">
          <a:xfrm>
            <a:off x="71438" y="71438"/>
            <a:ext cx="9001125" cy="6715125"/>
            <a:chOff x="71406" y="71414"/>
            <a:chExt cx="9001188" cy="6715172"/>
          </a:xfrm>
        </p:grpSpPr>
        <p:cxnSp>
          <p:nvCxnSpPr>
            <p:cNvPr id="8" name="Straight Connector 7"/>
            <p:cNvCxnSpPr/>
            <p:nvPr/>
          </p:nvCxnSpPr>
          <p:spPr>
            <a:xfrm rot="5400000">
              <a:off x="-1714545" y="2000241"/>
              <a:ext cx="3857652" cy="0"/>
            </a:xfrm>
            <a:prstGeom prst="line">
              <a:avLst/>
            </a:prstGeom>
            <a:ln w="114300" cmpd="dbl"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1406" y="214290"/>
              <a:ext cx="3705251" cy="0"/>
            </a:xfrm>
            <a:prstGeom prst="line">
              <a:avLst/>
            </a:prstGeom>
            <a:ln w="114300" cmpd="dbl"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0" name="Group 18"/>
            <p:cNvGrpSpPr>
              <a:grpSpLocks/>
            </p:cNvGrpSpPr>
            <p:nvPr/>
          </p:nvGrpSpPr>
          <p:grpSpPr bwMode="auto">
            <a:xfrm rot="10800000">
              <a:off x="5367343" y="2928934"/>
              <a:ext cx="3705251" cy="3857652"/>
              <a:chOff x="5367342" y="2928934"/>
              <a:chExt cx="3705251" cy="3857652"/>
            </a:xfrm>
          </p:grpSpPr>
          <p:cxnSp>
            <p:nvCxnSpPr>
              <p:cNvPr id="11" name="Straight Connector 10"/>
              <p:cNvCxnSpPr/>
              <p:nvPr/>
            </p:nvCxnSpPr>
            <p:spPr>
              <a:xfrm rot="5400000">
                <a:off x="3581393" y="4857760"/>
                <a:ext cx="3857652" cy="0"/>
              </a:xfrm>
              <a:prstGeom prst="line">
                <a:avLst/>
              </a:prstGeom>
              <a:ln w="114300" cmpd="dbl"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Connector 11"/>
              <p:cNvCxnSpPr/>
              <p:nvPr/>
            </p:nvCxnSpPr>
            <p:spPr>
              <a:xfrm>
                <a:off x="5367342" y="3071810"/>
                <a:ext cx="3705251" cy="0"/>
              </a:xfrm>
              <a:prstGeom prst="line">
                <a:avLst/>
              </a:prstGeom>
              <a:ln w="114300" cmpd="dbl"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0808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GB" sz="4800" dirty="0" smtClean="0"/>
              <a:t>Endocarditis Prevention Advice Audit</a:t>
            </a:r>
            <a:endParaRPr lang="en-GB" sz="48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99592" y="3717032"/>
            <a:ext cx="7416824" cy="1752600"/>
          </a:xfrm>
        </p:spPr>
        <p:txBody>
          <a:bodyPr>
            <a:normAutofit/>
          </a:bodyPr>
          <a:lstStyle/>
          <a:p>
            <a:r>
              <a:rPr lang="en-US" altLang="en-US" dirty="0" err="1" smtClean="0"/>
              <a:t>Arend</a:t>
            </a:r>
            <a:r>
              <a:rPr lang="en-US" altLang="en-US" dirty="0"/>
              <a:t> </a:t>
            </a:r>
            <a:r>
              <a:rPr lang="en-US" altLang="en-US" dirty="0" smtClean="0"/>
              <a:t>A, Yeong M</a:t>
            </a:r>
            <a:endParaRPr lang="en-US" altLang="en-US" dirty="0"/>
          </a:p>
          <a:p>
            <a:r>
              <a:rPr lang="en-US" altLang="en-US" dirty="0" smtClean="0"/>
              <a:t>September 2017</a:t>
            </a:r>
            <a:endParaRPr lang="en-US" altLang="en-US" dirty="0"/>
          </a:p>
        </p:txBody>
      </p:sp>
      <p:pic>
        <p:nvPicPr>
          <p:cNvPr id="5" name="Picture 4" descr="download.jpeg"/>
          <p:cNvPicPr>
            <a:picLocks noChangeAspect="1"/>
          </p:cNvPicPr>
          <p:nvPr/>
        </p:nvPicPr>
        <p:blipFill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1920" y="0"/>
            <a:ext cx="2051720" cy="1008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4948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39552" y="1340768"/>
            <a:ext cx="8229600" cy="998984"/>
          </a:xfrm>
        </p:spPr>
        <p:txBody>
          <a:bodyPr>
            <a:normAutofit/>
          </a:bodyPr>
          <a:lstStyle/>
          <a:p>
            <a:r>
              <a:rPr lang="en-GB" altLang="en-US" b="1" dirty="0" smtClean="0"/>
              <a:t>Conclusions</a:t>
            </a:r>
            <a:endParaRPr lang="en-GB" altLang="en-US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23528" y="2780928"/>
            <a:ext cx="8229600" cy="3629000"/>
          </a:xfrm>
        </p:spPr>
        <p:txBody>
          <a:bodyPr>
            <a:noAutofit/>
          </a:bodyPr>
          <a:lstStyle/>
          <a:p>
            <a:pPr lvl="1"/>
            <a:r>
              <a:rPr lang="en-GB" altLang="en-US" sz="2000" dirty="0" smtClean="0"/>
              <a:t>There is suboptimal provision of endocarditis prevention advice.</a:t>
            </a:r>
          </a:p>
          <a:p>
            <a:pPr lvl="1"/>
            <a:endParaRPr lang="en-GB" altLang="en-US" sz="2000" dirty="0" smtClean="0"/>
          </a:p>
          <a:p>
            <a:pPr lvl="1"/>
            <a:r>
              <a:rPr lang="en-GB" altLang="en-US" sz="2000" dirty="0" smtClean="0"/>
              <a:t>There may be verbal provision of this advice but not documented in the clinical notes or clinic letters.</a:t>
            </a:r>
          </a:p>
          <a:p>
            <a:pPr lvl="1"/>
            <a:endParaRPr lang="en-GB" altLang="en-US" sz="2000" dirty="0" smtClean="0"/>
          </a:p>
          <a:p>
            <a:pPr lvl="1"/>
            <a:r>
              <a:rPr lang="en-GB" altLang="en-US" sz="2000" dirty="0" smtClean="0"/>
              <a:t>There is lack of a standard statement in the clinic letters regarding this advice.</a:t>
            </a:r>
          </a:p>
          <a:p>
            <a:pPr lvl="1"/>
            <a:endParaRPr lang="en-GB" altLang="en-US" sz="2000" dirty="0"/>
          </a:p>
          <a:p>
            <a:pPr lvl="1"/>
            <a:endParaRPr lang="en-GB" altLang="en-US" sz="2000" dirty="0" smtClean="0"/>
          </a:p>
          <a:p>
            <a:pPr lvl="1"/>
            <a:endParaRPr lang="en-GB" altLang="en-US" sz="2000" dirty="0"/>
          </a:p>
          <a:p>
            <a:pPr lvl="1"/>
            <a:endParaRPr lang="en-GB" altLang="en-US" sz="2000" dirty="0" smtClean="0"/>
          </a:p>
        </p:txBody>
      </p:sp>
      <p:pic>
        <p:nvPicPr>
          <p:cNvPr id="6" name="Picture 5" descr="download.jpeg"/>
          <p:cNvPicPr>
            <a:picLocks noChangeAspect="1"/>
          </p:cNvPicPr>
          <p:nvPr/>
        </p:nvPicPr>
        <p:blipFill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1920" y="0"/>
            <a:ext cx="2051720" cy="100811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539552" y="1124744"/>
            <a:ext cx="8229600" cy="998984"/>
          </a:xfrm>
        </p:spPr>
        <p:txBody>
          <a:bodyPr>
            <a:normAutofit/>
          </a:bodyPr>
          <a:lstStyle/>
          <a:p>
            <a:r>
              <a:rPr lang="en-GB" b="1" dirty="0" smtClean="0"/>
              <a:t>Action plan</a:t>
            </a:r>
            <a:endParaRPr lang="en-GB" b="1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822742"/>
              </p:ext>
            </p:extLst>
          </p:nvPr>
        </p:nvGraphicFramePr>
        <p:xfrm>
          <a:off x="467544" y="2276872"/>
          <a:ext cx="8280920" cy="1958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5597"/>
                <a:gridCol w="3180827"/>
                <a:gridCol w="1440160"/>
                <a:gridCol w="3024336"/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400" b="1" dirty="0" smtClean="0"/>
                        <a:t>No.</a:t>
                      </a:r>
                      <a:endParaRPr lang="en-GB" sz="1400" b="1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400" b="1" dirty="0" smtClean="0"/>
                        <a:t>Agreed action</a:t>
                      </a:r>
                      <a:endParaRPr lang="en-GB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 smtClean="0"/>
                        <a:t>Implementation date</a:t>
                      </a:r>
                      <a:endParaRPr lang="en-GB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b="1" dirty="0" smtClean="0"/>
                        <a:t>Who is going to do it ?</a:t>
                      </a:r>
                      <a:endParaRPr lang="en-GB" sz="1400" b="1" dirty="0"/>
                    </a:p>
                  </a:txBody>
                  <a:tcPr anchor="ctr"/>
                </a:tc>
              </a:tr>
              <a:tr h="720000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1</a:t>
                      </a:r>
                      <a:endParaRPr lang="en-GB" sz="14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400" dirty="0" smtClean="0"/>
                        <a:t>Clinic letter foot note with </a:t>
                      </a:r>
                      <a:r>
                        <a:rPr lang="en-GB" sz="1400" baseline="0" dirty="0" smtClean="0"/>
                        <a:t>endocarditis prevention advice.</a:t>
                      </a:r>
                      <a:endParaRPr lang="en-GB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September 2017</a:t>
                      </a:r>
                      <a:endParaRPr lang="en-GB" sz="14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Dr Andy </a:t>
                      </a:r>
                      <a:r>
                        <a:rPr lang="en-GB" sz="1400" dirty="0" err="1" smtClean="0"/>
                        <a:t>Arend</a:t>
                      </a:r>
                      <a:r>
                        <a:rPr lang="en-GB" sz="1400" dirty="0" smtClean="0"/>
                        <a:t>, Dr Michael Yeong</a:t>
                      </a:r>
                      <a:endParaRPr lang="en-GB" sz="1400" dirty="0"/>
                    </a:p>
                  </a:txBody>
                  <a:tcPr anchor="ctr"/>
                </a:tc>
              </a:tr>
              <a:tr h="720000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2</a:t>
                      </a:r>
                      <a:endParaRPr lang="en-GB" sz="14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400" dirty="0" smtClean="0"/>
                        <a:t>Repeat audit to</a:t>
                      </a:r>
                      <a:r>
                        <a:rPr lang="en-GB" sz="1400" baseline="0" dirty="0" smtClean="0"/>
                        <a:t> assess compliance with providing advice.</a:t>
                      </a:r>
                      <a:endParaRPr lang="en-GB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October 2017</a:t>
                      </a:r>
                      <a:endParaRPr lang="en-GB" sz="14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Dr Andy </a:t>
                      </a:r>
                      <a:r>
                        <a:rPr lang="en-GB" sz="1400" dirty="0" err="1" smtClean="0"/>
                        <a:t>Arend</a:t>
                      </a:r>
                      <a:r>
                        <a:rPr lang="en-GB" sz="1400" dirty="0" smtClean="0"/>
                        <a:t>,</a:t>
                      </a:r>
                      <a:r>
                        <a:rPr lang="en-GB" sz="1400" baseline="0" dirty="0" smtClean="0"/>
                        <a:t> Dr Michael Yeong</a:t>
                      </a:r>
                      <a:endParaRPr lang="en-GB" sz="1400" dirty="0"/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5" name="Picture 4" descr="download.jpeg"/>
          <p:cNvPicPr>
            <a:picLocks noChangeAspect="1"/>
          </p:cNvPicPr>
          <p:nvPr/>
        </p:nvPicPr>
        <p:blipFill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1920" y="0"/>
            <a:ext cx="2051720" cy="100811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987824" y="4797151"/>
            <a:ext cx="42484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 smtClean="0"/>
              <a:t>Thank you</a:t>
            </a:r>
            <a:endParaRPr lang="en-GB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820306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539552" y="1124744"/>
            <a:ext cx="8229600" cy="998984"/>
          </a:xfrm>
        </p:spPr>
        <p:txBody>
          <a:bodyPr>
            <a:normAutofit/>
          </a:bodyPr>
          <a:lstStyle/>
          <a:p>
            <a:r>
              <a:rPr lang="en-GB" b="1" dirty="0" smtClean="0"/>
              <a:t>Action plan</a:t>
            </a:r>
            <a:endParaRPr lang="en-GB" b="1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1962342"/>
              </p:ext>
            </p:extLst>
          </p:nvPr>
        </p:nvGraphicFramePr>
        <p:xfrm>
          <a:off x="467544" y="2276872"/>
          <a:ext cx="8280920" cy="3341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5597"/>
                <a:gridCol w="3180827"/>
                <a:gridCol w="1440160"/>
                <a:gridCol w="3024336"/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400" b="1" dirty="0" smtClean="0"/>
                        <a:t>No.</a:t>
                      </a:r>
                      <a:endParaRPr lang="en-GB" sz="1400" b="1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400" b="1" dirty="0" smtClean="0"/>
                        <a:t>Agreed action</a:t>
                      </a:r>
                      <a:endParaRPr lang="en-GB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 smtClean="0"/>
                        <a:t>Implementation date</a:t>
                      </a:r>
                      <a:endParaRPr lang="en-GB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b="1" dirty="0" smtClean="0"/>
                        <a:t>Who is going to do it ?</a:t>
                      </a:r>
                      <a:endParaRPr lang="en-GB" sz="1400" b="1" dirty="0"/>
                    </a:p>
                  </a:txBody>
                  <a:tcPr anchor="ctr"/>
                </a:tc>
              </a:tr>
              <a:tr h="720000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1</a:t>
                      </a:r>
                      <a:endParaRPr lang="en-GB" sz="14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400" dirty="0" smtClean="0"/>
                        <a:t>Statement in clinic letter regarding</a:t>
                      </a:r>
                      <a:r>
                        <a:rPr lang="en-GB" sz="1400" baseline="0" dirty="0" smtClean="0"/>
                        <a:t> endocarditis prevention advice on all letters to patients at risk of developing endocarditis</a:t>
                      </a:r>
                      <a:endParaRPr lang="en-GB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September 2017</a:t>
                      </a:r>
                      <a:endParaRPr lang="en-GB" sz="14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GB" sz="1200" b="1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Reminder of bacterial endocarditis</a:t>
                      </a:r>
                      <a:r>
                        <a:rPr lang="en-GB" sz="120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......patient Christian name......has a very small risk of a potentially severe infective complication of structural heart disease. This infection risk can be substantially minimised by maintaining good dental health with 6 monthly dental assessments and avoiding if possible non-medical invasive procedures such as tattoos and piercing. Recommended information is available at [http://guidance.nice.uk/cg64</a:t>
                      </a:r>
                      <a:endParaRPr lang="en-GB" sz="1200" dirty="0"/>
                    </a:p>
                  </a:txBody>
                  <a:tcPr anchor="ctr"/>
                </a:tc>
              </a:tr>
              <a:tr h="720000"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l"/>
                      <a:endParaRPr lang="en-GB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5" name="Picture 4" descr="download.jpeg"/>
          <p:cNvPicPr>
            <a:picLocks noChangeAspect="1"/>
          </p:cNvPicPr>
          <p:nvPr/>
        </p:nvPicPr>
        <p:blipFill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1920" y="0"/>
            <a:ext cx="2051720" cy="1008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4481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24000" y="1602000"/>
            <a:ext cx="8496944" cy="4925144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en-GB" altLang="en-US" sz="2400" dirty="0" smtClean="0"/>
              <a:t>Endocarditis </a:t>
            </a:r>
            <a:r>
              <a:rPr lang="mr-IN" altLang="en-US" sz="2400" dirty="0" smtClean="0"/>
              <a:t>–</a:t>
            </a:r>
            <a:r>
              <a:rPr lang="en-GB" altLang="en-US" sz="2400" dirty="0" smtClean="0"/>
              <a:t> inflammation of </a:t>
            </a:r>
            <a:r>
              <a:rPr lang="en-GB" altLang="en-US" sz="2400" dirty="0" err="1" smtClean="0"/>
              <a:t>endocardial</a:t>
            </a:r>
            <a:r>
              <a:rPr lang="en-GB" altLang="en-US" sz="2400" dirty="0" smtClean="0"/>
              <a:t> surface of heart and may involve heart valves and endocardium that covers implanted material</a:t>
            </a:r>
          </a:p>
          <a:p>
            <a:pPr>
              <a:lnSpc>
                <a:spcPct val="90000"/>
              </a:lnSpc>
            </a:pPr>
            <a:endParaRPr lang="en-GB" altLang="en-US" sz="2400" dirty="0" smtClean="0"/>
          </a:p>
          <a:p>
            <a:pPr>
              <a:lnSpc>
                <a:spcPct val="90000"/>
              </a:lnSpc>
            </a:pPr>
            <a:r>
              <a:rPr lang="en-GB" altLang="en-US" sz="2400" dirty="0" smtClean="0"/>
              <a:t>Endocarditis is uncommon but associated with significant morbidity and mortality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143000"/>
          </a:xfrm>
        </p:spPr>
        <p:txBody>
          <a:bodyPr/>
          <a:lstStyle/>
          <a:p>
            <a:r>
              <a:rPr lang="en-GB" altLang="en-US" b="1" dirty="0"/>
              <a:t>Background</a:t>
            </a:r>
            <a:endParaRPr lang="en-GB" b="1" dirty="0"/>
          </a:p>
        </p:txBody>
      </p:sp>
      <p:pic>
        <p:nvPicPr>
          <p:cNvPr id="6" name="Picture 5" descr="download.jpeg"/>
          <p:cNvPicPr>
            <a:picLocks noChangeAspect="1"/>
          </p:cNvPicPr>
          <p:nvPr/>
        </p:nvPicPr>
        <p:blipFill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1920" y="-27384"/>
            <a:ext cx="2051720" cy="1008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101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24000" y="1602000"/>
            <a:ext cx="8496944" cy="4635312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en-GB" altLang="en-US" sz="2400" dirty="0" smtClean="0"/>
              <a:t>Patients at risk of developing endocarditis*</a:t>
            </a:r>
          </a:p>
          <a:p>
            <a:pPr lvl="1"/>
            <a:r>
              <a:rPr lang="en-GB" sz="2000" dirty="0"/>
              <a:t>Acquired </a:t>
            </a:r>
            <a:r>
              <a:rPr lang="en-GB" sz="2000" dirty="0" err="1"/>
              <a:t>valvular</a:t>
            </a:r>
            <a:r>
              <a:rPr lang="en-GB" sz="2000" dirty="0"/>
              <a:t> heart disease with stenosis or regurgitation</a:t>
            </a:r>
          </a:p>
          <a:p>
            <a:pPr lvl="1"/>
            <a:r>
              <a:rPr lang="en-GB" sz="2000" dirty="0"/>
              <a:t>Hypertrophic cardiomyopathy</a:t>
            </a:r>
          </a:p>
          <a:p>
            <a:pPr lvl="1"/>
            <a:r>
              <a:rPr lang="en-GB" sz="2000" dirty="0"/>
              <a:t>Previous infective endocarditis</a:t>
            </a:r>
          </a:p>
          <a:p>
            <a:pPr lvl="1"/>
            <a:r>
              <a:rPr lang="en-GB" sz="2000" dirty="0"/>
              <a:t>Structural congenital heart disease, including surgically corrected or palliated structural conditions, but excluding isolated atrial </a:t>
            </a:r>
            <a:r>
              <a:rPr lang="en-GB" sz="2000" dirty="0" err="1"/>
              <a:t>septal</a:t>
            </a:r>
            <a:r>
              <a:rPr lang="en-GB" sz="2000" dirty="0"/>
              <a:t> defects, fully repaired ventricular </a:t>
            </a:r>
            <a:r>
              <a:rPr lang="en-GB" sz="2000" dirty="0" err="1"/>
              <a:t>septal</a:t>
            </a:r>
            <a:r>
              <a:rPr lang="en-GB" sz="2000" dirty="0"/>
              <a:t> defects or fully repaired patent </a:t>
            </a:r>
            <a:r>
              <a:rPr lang="en-GB" sz="2000" dirty="0" err="1"/>
              <a:t>ductus</a:t>
            </a:r>
            <a:r>
              <a:rPr lang="en-GB" sz="2000" dirty="0"/>
              <a:t> </a:t>
            </a:r>
            <a:r>
              <a:rPr lang="en-GB" sz="2000" dirty="0" err="1"/>
              <a:t>arteriosus</a:t>
            </a:r>
            <a:r>
              <a:rPr lang="en-GB" sz="2000" dirty="0"/>
              <a:t>, and closure devices that are judged to be </a:t>
            </a:r>
            <a:r>
              <a:rPr lang="en-GB" sz="2000" dirty="0" err="1"/>
              <a:t>endothelialised</a:t>
            </a:r>
            <a:endParaRPr lang="en-GB" sz="2000" dirty="0"/>
          </a:p>
          <a:p>
            <a:pPr lvl="1"/>
            <a:r>
              <a:rPr lang="en-GB" sz="2000" dirty="0"/>
              <a:t>Valve replacement</a:t>
            </a:r>
          </a:p>
          <a:p>
            <a:pPr>
              <a:lnSpc>
                <a:spcPct val="90000"/>
              </a:lnSpc>
            </a:pPr>
            <a:endParaRPr lang="en-GB" altLang="en-US" sz="2400" dirty="0" smtClean="0"/>
          </a:p>
          <a:p>
            <a:pPr>
              <a:lnSpc>
                <a:spcPct val="90000"/>
              </a:lnSpc>
            </a:pPr>
            <a:r>
              <a:rPr lang="en-GB" altLang="en-US" sz="2400" dirty="0" smtClean="0"/>
              <a:t>Vital to provide clear and consistent advice regarding endocarditis prevention to these patients.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143000"/>
          </a:xfrm>
        </p:spPr>
        <p:txBody>
          <a:bodyPr/>
          <a:lstStyle/>
          <a:p>
            <a:r>
              <a:rPr lang="en-GB" altLang="en-US" b="1" dirty="0"/>
              <a:t>Background</a:t>
            </a:r>
            <a:endParaRPr lang="en-GB" b="1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051720" y="6381328"/>
            <a:ext cx="2895600" cy="365125"/>
          </a:xfrm>
        </p:spPr>
        <p:txBody>
          <a:bodyPr/>
          <a:lstStyle/>
          <a:p>
            <a:r>
              <a:rPr lang="en-GB" dirty="0" smtClean="0"/>
              <a:t>*</a:t>
            </a:r>
            <a:r>
              <a:rPr lang="en-GB" dirty="0" err="1" smtClean="0"/>
              <a:t>nice.org.uk</a:t>
            </a:r>
            <a:r>
              <a:rPr lang="en-GB" dirty="0" smtClean="0"/>
              <a:t>/guidance/cg64</a:t>
            </a:r>
            <a:endParaRPr lang="en-GB" dirty="0"/>
          </a:p>
        </p:txBody>
      </p:sp>
      <p:pic>
        <p:nvPicPr>
          <p:cNvPr id="6" name="Picture 5" descr="download.jpeg"/>
          <p:cNvPicPr>
            <a:picLocks noChangeAspect="1"/>
          </p:cNvPicPr>
          <p:nvPr/>
        </p:nvPicPr>
        <p:blipFill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1920" y="0"/>
            <a:ext cx="2051720" cy="1008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0201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23528" y="1600200"/>
            <a:ext cx="8424936" cy="4925144"/>
          </a:xfrm>
        </p:spPr>
        <p:txBody>
          <a:bodyPr>
            <a:noAutofit/>
          </a:bodyPr>
          <a:lstStyle/>
          <a:p>
            <a:pPr marL="0" indent="0">
              <a:lnSpc>
                <a:spcPct val="90000"/>
              </a:lnSpc>
              <a:buNone/>
            </a:pPr>
            <a:endParaRPr lang="en-GB" sz="2400" dirty="0" smtClean="0"/>
          </a:p>
          <a:p>
            <a:pPr marL="0" indent="0">
              <a:lnSpc>
                <a:spcPct val="90000"/>
              </a:lnSpc>
              <a:buNone/>
            </a:pPr>
            <a:endParaRPr lang="en-GB" sz="2400" dirty="0"/>
          </a:p>
          <a:p>
            <a:pPr marL="0" indent="0">
              <a:lnSpc>
                <a:spcPct val="90000"/>
              </a:lnSpc>
              <a:buNone/>
            </a:pPr>
            <a:endParaRPr lang="en-GB" sz="2400" dirty="0" smtClean="0"/>
          </a:p>
          <a:p>
            <a:pPr marL="0" indent="0">
              <a:lnSpc>
                <a:spcPct val="90000"/>
              </a:lnSpc>
              <a:buNone/>
            </a:pPr>
            <a:r>
              <a:rPr lang="en-GB" sz="2400" dirty="0" smtClean="0"/>
              <a:t>To assess the compliance </a:t>
            </a:r>
            <a:r>
              <a:rPr lang="en-GB" sz="2400" dirty="0"/>
              <a:t>with providing clear and consistent information regarding endocarditis prevention in the </a:t>
            </a:r>
            <a:r>
              <a:rPr lang="en-GB" sz="2400" dirty="0" smtClean="0"/>
              <a:t>cardiology clinic </a:t>
            </a:r>
            <a:r>
              <a:rPr lang="en-GB" sz="2400" dirty="0"/>
              <a:t>letters to </a:t>
            </a:r>
            <a:r>
              <a:rPr lang="en-GB" sz="2400" dirty="0" smtClean="0"/>
              <a:t>patients </a:t>
            </a:r>
            <a:r>
              <a:rPr lang="en-GB" sz="2400" dirty="0"/>
              <a:t>at risk of developing endocarditis </a:t>
            </a:r>
            <a:r>
              <a:rPr lang="en-GB" sz="2400" dirty="0" smtClean="0"/>
              <a:t>. </a:t>
            </a:r>
          </a:p>
          <a:p>
            <a:pPr marL="0" indent="0">
              <a:buNone/>
            </a:pPr>
            <a:endParaRPr lang="en-GB" sz="2400" dirty="0" smtClean="0"/>
          </a:p>
          <a:p>
            <a:pPr marL="0" indent="0">
              <a:buNone/>
            </a:pPr>
            <a:endParaRPr lang="en-GB" sz="2400" dirty="0" smtClean="0"/>
          </a:p>
          <a:p>
            <a:pPr marL="0" indent="0">
              <a:buNone/>
            </a:pPr>
            <a:endParaRPr lang="en-GB" sz="2200" dirty="0"/>
          </a:p>
          <a:p>
            <a:endParaRPr lang="en-GB" sz="22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484784"/>
            <a:ext cx="8229600" cy="1143000"/>
          </a:xfrm>
        </p:spPr>
        <p:txBody>
          <a:bodyPr/>
          <a:lstStyle/>
          <a:p>
            <a:r>
              <a:rPr lang="en-GB" altLang="en-US" b="1" dirty="0"/>
              <a:t>Audit Aim</a:t>
            </a:r>
            <a:endParaRPr lang="en-GB" b="1" dirty="0"/>
          </a:p>
        </p:txBody>
      </p:sp>
      <p:pic>
        <p:nvPicPr>
          <p:cNvPr id="4" name="Picture 3" descr="download.jpeg"/>
          <p:cNvPicPr>
            <a:picLocks noChangeAspect="1"/>
          </p:cNvPicPr>
          <p:nvPr/>
        </p:nvPicPr>
        <p:blipFill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1920" y="0"/>
            <a:ext cx="2051720" cy="1008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8943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23528" y="1772816"/>
            <a:ext cx="8496944" cy="4176464"/>
          </a:xfrm>
        </p:spPr>
        <p:txBody>
          <a:bodyPr>
            <a:noAutofit/>
          </a:bodyPr>
          <a:lstStyle/>
          <a:p>
            <a:r>
              <a:rPr lang="en-GB" sz="2400" dirty="0" smtClean="0"/>
              <a:t>Review the clinic letters in peripheral cardiology clinics in North Devon District Hospital from June to August 2017.</a:t>
            </a:r>
          </a:p>
          <a:p>
            <a:r>
              <a:rPr lang="en-GB" sz="2400" dirty="0" smtClean="0"/>
              <a:t>Identify the patients at risk of developing endocarditis</a:t>
            </a:r>
          </a:p>
          <a:p>
            <a:r>
              <a:rPr lang="en-GB" sz="2400" dirty="0" smtClean="0"/>
              <a:t>Assess advice given to the patient regarding endocarditis prevention.</a:t>
            </a:r>
            <a:endParaRPr lang="en-GB" sz="2400" dirty="0"/>
          </a:p>
          <a:p>
            <a:endParaRPr lang="en-GB" sz="2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908720"/>
            <a:ext cx="8229600" cy="1143000"/>
          </a:xfrm>
        </p:spPr>
        <p:txBody>
          <a:bodyPr/>
          <a:lstStyle/>
          <a:p>
            <a:r>
              <a:rPr lang="en-GB" b="1" dirty="0" smtClean="0"/>
              <a:t>Objectives</a:t>
            </a:r>
            <a:endParaRPr lang="en-GB" b="1" dirty="0"/>
          </a:p>
        </p:txBody>
      </p:sp>
      <p:pic>
        <p:nvPicPr>
          <p:cNvPr id="4" name="Picture 3" descr="download.jpeg"/>
          <p:cNvPicPr>
            <a:picLocks noChangeAspect="1"/>
          </p:cNvPicPr>
          <p:nvPr/>
        </p:nvPicPr>
        <p:blipFill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1920" y="0"/>
            <a:ext cx="2051720" cy="1008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7169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23528" y="1602000"/>
            <a:ext cx="8363272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GB" sz="2400" dirty="0"/>
          </a:p>
          <a:p>
            <a:endParaRPr lang="en-GB" sz="2400" dirty="0" smtClean="0"/>
          </a:p>
          <a:p>
            <a:endParaRPr lang="en-GB" sz="2400" dirty="0"/>
          </a:p>
          <a:p>
            <a:endParaRPr lang="en-GB" sz="2400" dirty="0" smtClean="0"/>
          </a:p>
          <a:p>
            <a:pPr marL="0" indent="0">
              <a:buNone/>
            </a:pPr>
            <a:endParaRPr lang="en-GB" sz="2200" dirty="0"/>
          </a:p>
          <a:p>
            <a:endParaRPr lang="en-GB" sz="22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143000"/>
          </a:xfrm>
        </p:spPr>
        <p:txBody>
          <a:bodyPr>
            <a:noAutofit/>
          </a:bodyPr>
          <a:lstStyle/>
          <a:p>
            <a:r>
              <a:rPr lang="en-GB" b="1" dirty="0" smtClean="0"/>
              <a:t>Standards/Criteria</a:t>
            </a:r>
            <a:endParaRPr lang="en-GB" b="1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8063001"/>
              </p:ext>
            </p:extLst>
          </p:nvPr>
        </p:nvGraphicFramePr>
        <p:xfrm>
          <a:off x="467544" y="1556792"/>
          <a:ext cx="8280920" cy="45424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5597"/>
                <a:gridCol w="4837011"/>
                <a:gridCol w="1224136"/>
                <a:gridCol w="1584176"/>
              </a:tblGrid>
              <a:tr h="894788"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No.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800" dirty="0" smtClean="0"/>
                        <a:t>Standard/criteria</a:t>
                      </a:r>
                    </a:p>
                    <a:p>
                      <a:pPr algn="l"/>
                      <a:endParaRPr lang="en-GB" sz="1800" dirty="0" smtClean="0"/>
                    </a:p>
                    <a:p>
                      <a:pPr algn="l"/>
                      <a:r>
                        <a:rPr lang="en-GB" sz="1800" dirty="0" smtClean="0"/>
                        <a:t>All patients at risk of endocarditis are given advice to: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Target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Any exceptions</a:t>
                      </a:r>
                      <a:endParaRPr lang="en-GB" sz="1800" dirty="0"/>
                    </a:p>
                  </a:txBody>
                  <a:tcPr/>
                </a:tc>
              </a:tr>
              <a:tr h="1117895"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1</a:t>
                      </a:r>
                      <a:endParaRPr lang="en-GB" sz="18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Maintain good oral health</a:t>
                      </a:r>
                      <a:r>
                        <a:rPr lang="en-GB" dirty="0" smtClean="0">
                          <a:effectLst/>
                        </a:rPr>
                        <a:t> </a:t>
                      </a:r>
                      <a:endParaRPr lang="en-GB" sz="1800" dirty="0">
                        <a:effectLst/>
                        <a:latin typeface="Frutiger Linotype"/>
                        <a:ea typeface="Times New Roman"/>
                        <a:cs typeface="Times New Roman"/>
                      </a:endParaRPr>
                    </a:p>
                  </a:txBody>
                  <a:tcPr marL="36195" marR="36195" marT="36195" marB="36195" anchor="ctr"/>
                </a:tc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100%</a:t>
                      </a:r>
                      <a:endParaRPr lang="en-GB" sz="18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nil</a:t>
                      </a:r>
                      <a:endParaRPr lang="en-GB" sz="1800" dirty="0"/>
                    </a:p>
                  </a:txBody>
                  <a:tcPr anchor="ctr"/>
                </a:tc>
              </a:tr>
              <a:tr h="1117895"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2</a:t>
                      </a:r>
                      <a:endParaRPr lang="en-GB" sz="18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Have at least 6 monthly dental reviews.</a:t>
                      </a:r>
                      <a:r>
                        <a:rPr lang="en-GB" dirty="0" smtClean="0">
                          <a:effectLst/>
                        </a:rPr>
                        <a:t> </a:t>
                      </a:r>
                      <a:endParaRPr lang="en-GB" sz="1800" dirty="0">
                        <a:effectLst/>
                        <a:latin typeface="Frutiger Linotype"/>
                        <a:ea typeface="Times New Roman"/>
                        <a:cs typeface="Times New Roman"/>
                      </a:endParaRPr>
                    </a:p>
                  </a:txBody>
                  <a:tcPr marL="36195" marR="36195" marT="36195" marB="36195" anchor="ctr"/>
                </a:tc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100%</a:t>
                      </a:r>
                      <a:endParaRPr lang="en-GB" sz="18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nil</a:t>
                      </a:r>
                      <a:endParaRPr lang="en-GB" sz="1800" dirty="0"/>
                    </a:p>
                  </a:txBody>
                  <a:tcPr anchor="ctr"/>
                </a:tc>
              </a:tr>
              <a:tr h="1117895"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3</a:t>
                      </a:r>
                      <a:endParaRPr lang="en-GB" sz="18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Discourage from having tattoos and piercings</a:t>
                      </a:r>
                      <a:r>
                        <a:rPr lang="en-GB" dirty="0" smtClean="0">
                          <a:effectLst/>
                        </a:rPr>
                        <a:t> </a:t>
                      </a:r>
                      <a:endParaRPr lang="en-GB" sz="1800" dirty="0">
                        <a:effectLst/>
                        <a:latin typeface="Frutiger Linotype"/>
                        <a:ea typeface="Times New Roman"/>
                        <a:cs typeface="Times New Roman"/>
                      </a:endParaRPr>
                    </a:p>
                  </a:txBody>
                  <a:tcPr marL="36195" marR="36195" marT="36195" marB="36195" anchor="ctr"/>
                </a:tc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100%</a:t>
                      </a:r>
                      <a:endParaRPr lang="en-GB" sz="18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nil</a:t>
                      </a:r>
                      <a:endParaRPr lang="en-GB" sz="1800" dirty="0"/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6" name="Picture 5" descr="download.jpeg"/>
          <p:cNvPicPr>
            <a:picLocks noChangeAspect="1"/>
          </p:cNvPicPr>
          <p:nvPr/>
        </p:nvPicPr>
        <p:blipFill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1920" y="0"/>
            <a:ext cx="2051720" cy="1008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2155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95536" y="1196752"/>
            <a:ext cx="8568952" cy="998984"/>
          </a:xfrm>
        </p:spPr>
        <p:txBody>
          <a:bodyPr>
            <a:normAutofit/>
          </a:bodyPr>
          <a:lstStyle/>
          <a:p>
            <a:r>
              <a:rPr lang="en-GB" b="1" dirty="0" smtClean="0"/>
              <a:t>Results</a:t>
            </a:r>
            <a:endParaRPr lang="en-GB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24000" y="2420888"/>
            <a:ext cx="8229600" cy="4106256"/>
          </a:xfrm>
        </p:spPr>
        <p:txBody>
          <a:bodyPr>
            <a:noAutofit/>
          </a:bodyPr>
          <a:lstStyle/>
          <a:p>
            <a:r>
              <a:rPr lang="en-GB" sz="2200" dirty="0" smtClean="0"/>
              <a:t>Total of 30 clinic patients identified from 2 peripheral clinic sessions.</a:t>
            </a:r>
          </a:p>
          <a:p>
            <a:r>
              <a:rPr lang="en-GB" sz="2200" dirty="0" smtClean="0"/>
              <a:t>28 clinic letters available for review. 2 patient DNA</a:t>
            </a:r>
          </a:p>
          <a:p>
            <a:endParaRPr lang="en-GB" sz="2200" dirty="0"/>
          </a:p>
          <a:p>
            <a:r>
              <a:rPr lang="en-GB" sz="2200" dirty="0" smtClean="0"/>
              <a:t>18 patients identified to be at risk of developing endocarditis based on reference criteria.</a:t>
            </a:r>
          </a:p>
          <a:p>
            <a:endParaRPr lang="en-GB" sz="2200" dirty="0" smtClean="0"/>
          </a:p>
        </p:txBody>
      </p:sp>
      <p:pic>
        <p:nvPicPr>
          <p:cNvPr id="6" name="Picture 5" descr="download.jpeg"/>
          <p:cNvPicPr>
            <a:picLocks noChangeAspect="1"/>
          </p:cNvPicPr>
          <p:nvPr/>
        </p:nvPicPr>
        <p:blipFill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1920" y="0"/>
            <a:ext cx="2051720" cy="100811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67544" y="1124744"/>
            <a:ext cx="8568952" cy="998984"/>
          </a:xfrm>
        </p:spPr>
        <p:txBody>
          <a:bodyPr>
            <a:normAutofit/>
          </a:bodyPr>
          <a:lstStyle/>
          <a:p>
            <a:r>
              <a:rPr lang="en-GB" b="1" dirty="0" smtClean="0"/>
              <a:t>Results</a:t>
            </a:r>
            <a:endParaRPr lang="en-GB" b="1" dirty="0"/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94459479"/>
              </p:ext>
            </p:extLst>
          </p:nvPr>
        </p:nvGraphicFramePr>
        <p:xfrm>
          <a:off x="0" y="2060848"/>
          <a:ext cx="6638081" cy="381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9" name="Elbow Connector 8"/>
          <p:cNvCxnSpPr/>
          <p:nvPr/>
        </p:nvCxnSpPr>
        <p:spPr>
          <a:xfrm rot="10800000" flipV="1">
            <a:off x="4572000" y="3212976"/>
            <a:ext cx="1224136" cy="864096"/>
          </a:xfrm>
          <a:prstGeom prst="bentConnector3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5796136" y="2708920"/>
            <a:ext cx="28803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</a:t>
            </a:r>
            <a:r>
              <a:rPr lang="en-US" dirty="0" smtClean="0"/>
              <a:t>Close to 2/3 of clinic patient are at risk of developing endocarditis</a:t>
            </a:r>
            <a:endParaRPr lang="en-US" dirty="0"/>
          </a:p>
        </p:txBody>
      </p:sp>
      <p:pic>
        <p:nvPicPr>
          <p:cNvPr id="6" name="Picture 5" descr="download.jpeg"/>
          <p:cNvPicPr>
            <a:picLocks noChangeAspect="1"/>
          </p:cNvPicPr>
          <p:nvPr/>
        </p:nvPicPr>
        <p:blipFill>
          <a:blip r:embed="rId4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1920" y="0"/>
            <a:ext cx="2051720" cy="1008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5951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67544" y="692696"/>
            <a:ext cx="8568952" cy="998984"/>
          </a:xfrm>
        </p:spPr>
        <p:txBody>
          <a:bodyPr>
            <a:normAutofit/>
          </a:bodyPr>
          <a:lstStyle/>
          <a:p>
            <a:r>
              <a:rPr lang="en-GB" b="1" dirty="0" smtClean="0"/>
              <a:t>Results</a:t>
            </a:r>
            <a:endParaRPr lang="en-GB" b="1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49240652"/>
              </p:ext>
            </p:extLst>
          </p:nvPr>
        </p:nvGraphicFramePr>
        <p:xfrm>
          <a:off x="683568" y="1412776"/>
          <a:ext cx="7923857" cy="48760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5" name="Picture 4" descr="download.jpeg"/>
          <p:cNvPicPr>
            <a:picLocks noChangeAspect="1"/>
          </p:cNvPicPr>
          <p:nvPr/>
        </p:nvPicPr>
        <p:blipFill>
          <a:blip r:embed="rId4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1920" y="0"/>
            <a:ext cx="2051720" cy="1008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5951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95536" y="1412776"/>
            <a:ext cx="8568952" cy="998984"/>
          </a:xfrm>
        </p:spPr>
        <p:txBody>
          <a:bodyPr>
            <a:normAutofit/>
          </a:bodyPr>
          <a:lstStyle/>
          <a:p>
            <a:r>
              <a:rPr lang="en-GB" b="1" dirty="0" smtClean="0"/>
              <a:t>Results</a:t>
            </a:r>
            <a:endParaRPr lang="en-GB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925144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GB" sz="2200" dirty="0" smtClean="0"/>
          </a:p>
          <a:p>
            <a:pPr>
              <a:buNone/>
            </a:pPr>
            <a:endParaRPr lang="en-GB" sz="22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801255"/>
              </p:ext>
            </p:extLst>
          </p:nvPr>
        </p:nvGraphicFramePr>
        <p:xfrm>
          <a:off x="467544" y="2636912"/>
          <a:ext cx="8280920" cy="23761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5597"/>
                <a:gridCol w="5773115"/>
                <a:gridCol w="1008112"/>
                <a:gridCol w="864096"/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No.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Standard/criteria, for those at risk of endocarditis</a:t>
                      </a:r>
                      <a:r>
                        <a:rPr lang="en-GB" sz="1400" baseline="0" dirty="0" smtClean="0"/>
                        <a:t> are given advice to: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Target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Result</a:t>
                      </a:r>
                      <a:endParaRPr lang="en-GB" sz="1400" dirty="0"/>
                    </a:p>
                  </a:txBody>
                  <a:tcPr/>
                </a:tc>
              </a:tr>
              <a:tr h="565264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1</a:t>
                      </a:r>
                      <a:endParaRPr lang="en-GB" sz="14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Maintain good oral health</a:t>
                      </a:r>
                      <a:r>
                        <a:rPr lang="en-GB" sz="1400" dirty="0" smtClean="0">
                          <a:effectLst/>
                        </a:rPr>
                        <a:t> </a:t>
                      </a:r>
                      <a:endParaRPr lang="en-GB" sz="1400" dirty="0">
                        <a:effectLst/>
                        <a:latin typeface="Frutiger Linotype"/>
                        <a:ea typeface="Times New Roman"/>
                        <a:cs typeface="Times New Roman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100%</a:t>
                      </a:r>
                      <a:endParaRPr lang="en-GB" sz="14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66.7%</a:t>
                      </a:r>
                      <a:endParaRPr lang="en-GB" sz="1400" dirty="0"/>
                    </a:p>
                  </a:txBody>
                  <a:tcPr anchor="ctr"/>
                </a:tc>
              </a:tr>
              <a:tr h="720000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2</a:t>
                      </a:r>
                      <a:endParaRPr lang="en-GB" sz="14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Minimum of dental reviews at every 6 months. </a:t>
                      </a:r>
                      <a:endParaRPr lang="en-GB" sz="1400" dirty="0">
                        <a:effectLst/>
                        <a:latin typeface="Frutiger Linotype"/>
                        <a:ea typeface="Times New Roman"/>
                        <a:cs typeface="Times New Roman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100%</a:t>
                      </a:r>
                      <a:endParaRPr lang="en-GB" sz="14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66.7%</a:t>
                      </a:r>
                      <a:endParaRPr lang="en-GB" sz="1400" dirty="0"/>
                    </a:p>
                  </a:txBody>
                  <a:tcPr anchor="ctr"/>
                </a:tc>
              </a:tr>
              <a:tr h="720000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3</a:t>
                      </a:r>
                      <a:endParaRPr lang="en-GB" sz="14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Discouraged from having tattoos and piercings</a:t>
                      </a:r>
                      <a:r>
                        <a:rPr lang="en-GB" sz="1400" dirty="0" smtClean="0">
                          <a:effectLst/>
                        </a:rPr>
                        <a:t> </a:t>
                      </a:r>
                      <a:endParaRPr lang="en-GB" sz="1400" dirty="0">
                        <a:effectLst/>
                        <a:latin typeface="Frutiger Linotype"/>
                        <a:ea typeface="Times New Roman"/>
                        <a:cs typeface="Times New Roman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100%</a:t>
                      </a:r>
                      <a:endParaRPr lang="en-GB" sz="14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44.4%</a:t>
                      </a:r>
                      <a:endParaRPr lang="en-GB" sz="1400" dirty="0"/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7" name="Picture 6" descr="download.jpeg"/>
          <p:cNvPicPr>
            <a:picLocks noChangeAspect="1"/>
          </p:cNvPicPr>
          <p:nvPr/>
        </p:nvPicPr>
        <p:blipFill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1920" y="0"/>
            <a:ext cx="2051720" cy="1008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7521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A presentation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 presentation template.potx</Template>
  <TotalTime>3058</TotalTime>
  <Words>570</Words>
  <Application>Microsoft Office PowerPoint</Application>
  <PresentationFormat>On-screen Show (4:3)</PresentationFormat>
  <Paragraphs>136</Paragraphs>
  <Slides>14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CA presentation template</vt:lpstr>
      <vt:lpstr>Endocarditis Prevention Advice Audit</vt:lpstr>
      <vt:lpstr>Background</vt:lpstr>
      <vt:lpstr>Audit Aim</vt:lpstr>
      <vt:lpstr>Objectives</vt:lpstr>
      <vt:lpstr>Standards/Criteria</vt:lpstr>
      <vt:lpstr>Results</vt:lpstr>
      <vt:lpstr>Results</vt:lpstr>
      <vt:lpstr>Results</vt:lpstr>
      <vt:lpstr>Results</vt:lpstr>
      <vt:lpstr>Conclusions</vt:lpstr>
      <vt:lpstr>Action plan</vt:lpstr>
      <vt:lpstr>PowerPoint Presentation</vt:lpstr>
      <vt:lpstr>Action plan</vt:lpstr>
      <vt:lpstr>Background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Stu</dc:creator>
  <cp:lastModifiedBy>Marnell, Caitlin E.</cp:lastModifiedBy>
  <cp:revision>108</cp:revision>
  <cp:lastPrinted>2013-04-22T09:18:05Z</cp:lastPrinted>
  <dcterms:created xsi:type="dcterms:W3CDTF">2013-03-25T21:19:12Z</dcterms:created>
  <dcterms:modified xsi:type="dcterms:W3CDTF">2017-09-26T12:26:16Z</dcterms:modified>
</cp:coreProperties>
</file>