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5"/>
  </p:sldMasterIdLst>
  <p:notesMasterIdLst>
    <p:notesMasterId r:id="rId38"/>
  </p:notesMasterIdLst>
  <p:handoutMasterIdLst>
    <p:handoutMasterId r:id="rId39"/>
  </p:handoutMasterIdLst>
  <p:sldIdLst>
    <p:sldId id="283" r:id="rId6"/>
    <p:sldId id="256" r:id="rId7"/>
    <p:sldId id="257" r:id="rId8"/>
    <p:sldId id="286" r:id="rId9"/>
    <p:sldId id="289" r:id="rId10"/>
    <p:sldId id="290" r:id="rId11"/>
    <p:sldId id="282" r:id="rId12"/>
    <p:sldId id="280" r:id="rId13"/>
    <p:sldId id="288" r:id="rId14"/>
    <p:sldId id="281" r:id="rId15"/>
    <p:sldId id="263" r:id="rId16"/>
    <p:sldId id="267" r:id="rId17"/>
    <p:sldId id="291" r:id="rId18"/>
    <p:sldId id="299" r:id="rId19"/>
    <p:sldId id="297" r:id="rId20"/>
    <p:sldId id="298" r:id="rId21"/>
    <p:sldId id="293" r:id="rId22"/>
    <p:sldId id="284" r:id="rId23"/>
    <p:sldId id="295" r:id="rId24"/>
    <p:sldId id="271" r:id="rId25"/>
    <p:sldId id="300" r:id="rId26"/>
    <p:sldId id="296" r:id="rId27"/>
    <p:sldId id="274" r:id="rId28"/>
    <p:sldId id="275" r:id="rId29"/>
    <p:sldId id="276" r:id="rId30"/>
    <p:sldId id="277" r:id="rId31"/>
    <p:sldId id="278" r:id="rId32"/>
    <p:sldId id="279" r:id="rId33"/>
    <p:sldId id="301" r:id="rId34"/>
    <p:sldId id="302" r:id="rId35"/>
    <p:sldId id="303" r:id="rId36"/>
    <p:sldId id="304" r:id="rId37"/>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4505"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D2E"/>
    <a:srgbClr val="8F2850"/>
    <a:srgbClr val="0057A0"/>
    <a:srgbClr val="00A0DC"/>
    <a:srgbClr val="14304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76686" autoAdjust="0"/>
  </p:normalViewPr>
  <p:slideViewPr>
    <p:cSldViewPr>
      <p:cViewPr varScale="1">
        <p:scale>
          <a:sx n="67" d="100"/>
          <a:sy n="67" d="100"/>
        </p:scale>
        <p:origin x="-108" y="-534"/>
      </p:cViewPr>
      <p:guideLst>
        <p:guide orient="horz" pos="2160"/>
        <p:guide pos="3840"/>
        <p:guide pos="450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207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2721-E22F-4B8D-942C-45F051E79C2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DD50933A-5E03-47C7-A616-FC57F75E285A}">
      <dgm:prSet phldrT="[Text]"/>
      <dgm:spPr/>
      <dgm:t>
        <a:bodyPr/>
        <a:lstStyle/>
        <a:p>
          <a:r>
            <a:rPr lang="en-GB" dirty="0" smtClean="0"/>
            <a:t>Self-assessment</a:t>
          </a:r>
          <a:endParaRPr lang="en-GB" dirty="0"/>
        </a:p>
      </dgm:t>
    </dgm:pt>
    <dgm:pt modelId="{4F08FB6A-F4AA-4A7D-B9D6-0B57A24CB786}" type="parTrans" cxnId="{EF34F08B-3E1E-435B-B89F-C708C6827618}">
      <dgm:prSet/>
      <dgm:spPr/>
      <dgm:t>
        <a:bodyPr/>
        <a:lstStyle/>
        <a:p>
          <a:endParaRPr lang="en-GB"/>
        </a:p>
      </dgm:t>
    </dgm:pt>
    <dgm:pt modelId="{EBF5CD38-952B-435D-9B6B-E4414EC2660F}" type="sibTrans" cxnId="{EF34F08B-3E1E-435B-B89F-C708C6827618}">
      <dgm:prSet/>
      <dgm:spPr/>
      <dgm:t>
        <a:bodyPr/>
        <a:lstStyle/>
        <a:p>
          <a:endParaRPr lang="en-GB"/>
        </a:p>
      </dgm:t>
    </dgm:pt>
    <dgm:pt modelId="{AC649BCC-60BB-4A59-B92C-FB1C88E2BEB4}">
      <dgm:prSet phldrT="[Text]"/>
      <dgm:spPr/>
      <dgm:t>
        <a:bodyPr/>
        <a:lstStyle/>
        <a:p>
          <a:r>
            <a:rPr lang="en-GB" dirty="0" smtClean="0"/>
            <a:t>Templates sent out</a:t>
          </a:r>
          <a:endParaRPr lang="en-GB" dirty="0"/>
        </a:p>
      </dgm:t>
    </dgm:pt>
    <dgm:pt modelId="{A896970D-5DA2-42D2-B337-2A7EC05DA689}" type="parTrans" cxnId="{930DEB6B-E7C9-44B3-AE22-7018417E5C2C}">
      <dgm:prSet/>
      <dgm:spPr/>
      <dgm:t>
        <a:bodyPr/>
        <a:lstStyle/>
        <a:p>
          <a:endParaRPr lang="en-GB"/>
        </a:p>
      </dgm:t>
    </dgm:pt>
    <dgm:pt modelId="{D73BA795-1F50-44A0-991D-540F037CED38}" type="sibTrans" cxnId="{930DEB6B-E7C9-44B3-AE22-7018417E5C2C}">
      <dgm:prSet/>
      <dgm:spPr/>
      <dgm:t>
        <a:bodyPr/>
        <a:lstStyle/>
        <a:p>
          <a:endParaRPr lang="en-GB"/>
        </a:p>
      </dgm:t>
    </dgm:pt>
    <dgm:pt modelId="{B2A4052F-D8B3-4B1C-8646-7B4B568E2B6A}">
      <dgm:prSet phldrT="[Text]"/>
      <dgm:spPr/>
      <dgm:t>
        <a:bodyPr/>
        <a:lstStyle/>
        <a:p>
          <a:r>
            <a:rPr lang="en-GB" dirty="0" smtClean="0"/>
            <a:t>Trusts RAG rated</a:t>
          </a:r>
          <a:endParaRPr lang="en-GB" dirty="0"/>
        </a:p>
      </dgm:t>
    </dgm:pt>
    <dgm:pt modelId="{288095B9-3F52-4D08-89AE-B0419D19F814}" type="parTrans" cxnId="{D5D674DD-5932-478E-BDF7-72672ED02E9A}">
      <dgm:prSet/>
      <dgm:spPr/>
      <dgm:t>
        <a:bodyPr/>
        <a:lstStyle/>
        <a:p>
          <a:endParaRPr lang="en-GB"/>
        </a:p>
      </dgm:t>
    </dgm:pt>
    <dgm:pt modelId="{3FA11EF4-B5E2-4820-98A8-48B989FC27AD}" type="sibTrans" cxnId="{D5D674DD-5932-478E-BDF7-72672ED02E9A}">
      <dgm:prSet/>
      <dgm:spPr/>
      <dgm:t>
        <a:bodyPr/>
        <a:lstStyle/>
        <a:p>
          <a:endParaRPr lang="en-GB"/>
        </a:p>
      </dgm:t>
    </dgm:pt>
    <dgm:pt modelId="{60A5F979-2665-4261-95E6-9072DBB1CD56}">
      <dgm:prSet phldrT="[Text]"/>
      <dgm:spPr/>
      <dgm:t>
        <a:bodyPr/>
        <a:lstStyle/>
        <a:p>
          <a:r>
            <a:rPr lang="en-GB" dirty="0" smtClean="0"/>
            <a:t>Data reviewed</a:t>
          </a:r>
          <a:endParaRPr lang="en-GB" dirty="0"/>
        </a:p>
      </dgm:t>
    </dgm:pt>
    <dgm:pt modelId="{5930695B-AE8A-477A-9D2A-89298906294D}" type="parTrans" cxnId="{606A9D06-E6EF-4AF6-857A-4B82255A203E}">
      <dgm:prSet/>
      <dgm:spPr/>
      <dgm:t>
        <a:bodyPr/>
        <a:lstStyle/>
        <a:p>
          <a:endParaRPr lang="en-GB"/>
        </a:p>
      </dgm:t>
    </dgm:pt>
    <dgm:pt modelId="{537F1984-075B-49EF-8879-F53D6CB11E41}" type="sibTrans" cxnId="{606A9D06-E6EF-4AF6-857A-4B82255A203E}">
      <dgm:prSet/>
      <dgm:spPr/>
      <dgm:t>
        <a:bodyPr/>
        <a:lstStyle/>
        <a:p>
          <a:endParaRPr lang="en-GB"/>
        </a:p>
      </dgm:t>
    </dgm:pt>
    <dgm:pt modelId="{95F84D99-F998-45FC-8E17-FAB166382CC3}">
      <dgm:prSet phldrT="[Text]"/>
      <dgm:spPr/>
      <dgm:t>
        <a:bodyPr/>
        <a:lstStyle/>
        <a:p>
          <a:r>
            <a:rPr lang="en-GB" dirty="0" smtClean="0"/>
            <a:t>Key areas of concern: transition, nursing, image sharing, psychology</a:t>
          </a:r>
          <a:endParaRPr lang="en-GB" dirty="0"/>
        </a:p>
      </dgm:t>
    </dgm:pt>
    <dgm:pt modelId="{A7235088-7F6D-4FF3-BD1C-8C29D37F41BB}" type="parTrans" cxnId="{60B7F96F-57DF-44F9-BE1D-D787F3F7D9EB}">
      <dgm:prSet/>
      <dgm:spPr/>
      <dgm:t>
        <a:bodyPr/>
        <a:lstStyle/>
        <a:p>
          <a:endParaRPr lang="en-GB"/>
        </a:p>
      </dgm:t>
    </dgm:pt>
    <dgm:pt modelId="{6AF4338A-4D2B-4BC6-BBA9-80377B20C29A}" type="sibTrans" cxnId="{60B7F96F-57DF-44F9-BE1D-D787F3F7D9EB}">
      <dgm:prSet/>
      <dgm:spPr/>
      <dgm:t>
        <a:bodyPr/>
        <a:lstStyle/>
        <a:p>
          <a:endParaRPr lang="en-GB"/>
        </a:p>
      </dgm:t>
    </dgm:pt>
    <dgm:pt modelId="{F6237155-52DB-4F99-B8E8-186DBEFE6DF7}">
      <dgm:prSet phldrT="[Text]"/>
      <dgm:spPr/>
      <dgm:t>
        <a:bodyPr/>
        <a:lstStyle/>
        <a:p>
          <a:r>
            <a:rPr lang="en-GB" dirty="0" smtClean="0"/>
            <a:t>Visits to Trusts</a:t>
          </a:r>
          <a:endParaRPr lang="en-GB" dirty="0"/>
        </a:p>
      </dgm:t>
    </dgm:pt>
    <dgm:pt modelId="{A0D9E4C8-CBE9-4564-A4D2-C0B7DE2317C1}" type="parTrans" cxnId="{99CCF834-2E3F-4F25-B248-42D44229CA3D}">
      <dgm:prSet/>
      <dgm:spPr/>
      <dgm:t>
        <a:bodyPr/>
        <a:lstStyle/>
        <a:p>
          <a:endParaRPr lang="en-GB"/>
        </a:p>
      </dgm:t>
    </dgm:pt>
    <dgm:pt modelId="{3B1F2CB9-3DD9-4264-84A0-9CE76898635E}" type="sibTrans" cxnId="{99CCF834-2E3F-4F25-B248-42D44229CA3D}">
      <dgm:prSet/>
      <dgm:spPr/>
      <dgm:t>
        <a:bodyPr/>
        <a:lstStyle/>
        <a:p>
          <a:endParaRPr lang="en-GB"/>
        </a:p>
      </dgm:t>
    </dgm:pt>
    <dgm:pt modelId="{47468BA9-9FD8-487B-9C1C-95C9F2553DE6}">
      <dgm:prSet phldrT="[Text]"/>
      <dgm:spPr/>
      <dgm:t>
        <a:bodyPr/>
        <a:lstStyle/>
        <a:p>
          <a:r>
            <a:rPr lang="en-GB" dirty="0" smtClean="0"/>
            <a:t>Action points agreed</a:t>
          </a:r>
          <a:endParaRPr lang="en-GB" dirty="0"/>
        </a:p>
      </dgm:t>
    </dgm:pt>
    <dgm:pt modelId="{599C4EA5-5917-4821-82FF-CCFD49AC17DC}" type="parTrans" cxnId="{83968A50-5F40-4391-A39D-67E272F31477}">
      <dgm:prSet/>
      <dgm:spPr/>
      <dgm:t>
        <a:bodyPr/>
        <a:lstStyle/>
        <a:p>
          <a:endParaRPr lang="en-GB"/>
        </a:p>
      </dgm:t>
    </dgm:pt>
    <dgm:pt modelId="{2D3345E2-9B6A-4271-B84E-B700E71D9F27}" type="sibTrans" cxnId="{83968A50-5F40-4391-A39D-67E272F31477}">
      <dgm:prSet/>
      <dgm:spPr/>
      <dgm:t>
        <a:bodyPr/>
        <a:lstStyle/>
        <a:p>
          <a:endParaRPr lang="en-GB"/>
        </a:p>
      </dgm:t>
    </dgm:pt>
    <dgm:pt modelId="{61BD5E47-201C-4D82-9677-324227581571}">
      <dgm:prSet phldrT="[Text]"/>
      <dgm:spPr/>
      <dgm:t>
        <a:bodyPr/>
        <a:lstStyle/>
        <a:p>
          <a:r>
            <a:rPr lang="en-GB" dirty="0" smtClean="0"/>
            <a:t>Some RAG ratings adjusted</a:t>
          </a:r>
          <a:endParaRPr lang="en-GB" dirty="0"/>
        </a:p>
      </dgm:t>
    </dgm:pt>
    <dgm:pt modelId="{71525D0A-B0B1-43DE-A783-5A30E24D9E2C}" type="parTrans" cxnId="{3F9C583D-ED13-4E54-8711-8821B938BBF8}">
      <dgm:prSet/>
      <dgm:spPr/>
      <dgm:t>
        <a:bodyPr/>
        <a:lstStyle/>
        <a:p>
          <a:endParaRPr lang="en-GB"/>
        </a:p>
      </dgm:t>
    </dgm:pt>
    <dgm:pt modelId="{CCEF00D8-7746-4900-B2A0-34B91379FDA9}" type="sibTrans" cxnId="{3F9C583D-ED13-4E54-8711-8821B938BBF8}">
      <dgm:prSet/>
      <dgm:spPr/>
      <dgm:t>
        <a:bodyPr/>
        <a:lstStyle/>
        <a:p>
          <a:endParaRPr lang="en-GB"/>
        </a:p>
      </dgm:t>
    </dgm:pt>
    <dgm:pt modelId="{1AAA1ED5-3784-4FD0-B9F4-EEA35CDB2845}" type="pres">
      <dgm:prSet presAssocID="{6EA22721-E22F-4B8D-942C-45F051E79C28}" presName="linearFlow" presStyleCnt="0">
        <dgm:presLayoutVars>
          <dgm:dir/>
          <dgm:animLvl val="lvl"/>
          <dgm:resizeHandles val="exact"/>
        </dgm:presLayoutVars>
      </dgm:prSet>
      <dgm:spPr/>
      <dgm:t>
        <a:bodyPr/>
        <a:lstStyle/>
        <a:p>
          <a:endParaRPr lang="en-GB"/>
        </a:p>
      </dgm:t>
    </dgm:pt>
    <dgm:pt modelId="{F63F06A0-4346-44ED-A9CF-30BACA26AB35}" type="pres">
      <dgm:prSet presAssocID="{DD50933A-5E03-47C7-A616-FC57F75E285A}" presName="composite" presStyleCnt="0"/>
      <dgm:spPr/>
    </dgm:pt>
    <dgm:pt modelId="{D19E29D7-59F0-426B-8A77-0AF0D816FC28}" type="pres">
      <dgm:prSet presAssocID="{DD50933A-5E03-47C7-A616-FC57F75E285A}" presName="parentText" presStyleLbl="alignNode1" presStyleIdx="0" presStyleCnt="3">
        <dgm:presLayoutVars>
          <dgm:chMax val="1"/>
          <dgm:bulletEnabled val="1"/>
        </dgm:presLayoutVars>
      </dgm:prSet>
      <dgm:spPr/>
      <dgm:t>
        <a:bodyPr/>
        <a:lstStyle/>
        <a:p>
          <a:endParaRPr lang="en-GB"/>
        </a:p>
      </dgm:t>
    </dgm:pt>
    <dgm:pt modelId="{62ABD726-9563-4458-81FA-925C33AE06C1}" type="pres">
      <dgm:prSet presAssocID="{DD50933A-5E03-47C7-A616-FC57F75E285A}" presName="descendantText" presStyleLbl="alignAcc1" presStyleIdx="0" presStyleCnt="3">
        <dgm:presLayoutVars>
          <dgm:bulletEnabled val="1"/>
        </dgm:presLayoutVars>
      </dgm:prSet>
      <dgm:spPr/>
      <dgm:t>
        <a:bodyPr/>
        <a:lstStyle/>
        <a:p>
          <a:endParaRPr lang="en-GB"/>
        </a:p>
      </dgm:t>
    </dgm:pt>
    <dgm:pt modelId="{3A030D21-DFA3-49B9-8256-F48776B30EEB}" type="pres">
      <dgm:prSet presAssocID="{EBF5CD38-952B-435D-9B6B-E4414EC2660F}" presName="sp" presStyleCnt="0"/>
      <dgm:spPr/>
    </dgm:pt>
    <dgm:pt modelId="{C3C94212-8CA3-4C6F-A110-6DBC14846F93}" type="pres">
      <dgm:prSet presAssocID="{60A5F979-2665-4261-95E6-9072DBB1CD56}" presName="composite" presStyleCnt="0"/>
      <dgm:spPr/>
    </dgm:pt>
    <dgm:pt modelId="{AD4E570D-E3E5-4E2F-99B7-400268564B55}" type="pres">
      <dgm:prSet presAssocID="{60A5F979-2665-4261-95E6-9072DBB1CD56}" presName="parentText" presStyleLbl="alignNode1" presStyleIdx="1" presStyleCnt="3">
        <dgm:presLayoutVars>
          <dgm:chMax val="1"/>
          <dgm:bulletEnabled val="1"/>
        </dgm:presLayoutVars>
      </dgm:prSet>
      <dgm:spPr/>
      <dgm:t>
        <a:bodyPr/>
        <a:lstStyle/>
        <a:p>
          <a:endParaRPr lang="en-GB"/>
        </a:p>
      </dgm:t>
    </dgm:pt>
    <dgm:pt modelId="{A689D69A-A39E-4111-93A1-0AE3D1834F54}" type="pres">
      <dgm:prSet presAssocID="{60A5F979-2665-4261-95E6-9072DBB1CD56}" presName="descendantText" presStyleLbl="alignAcc1" presStyleIdx="1" presStyleCnt="3">
        <dgm:presLayoutVars>
          <dgm:bulletEnabled val="1"/>
        </dgm:presLayoutVars>
      </dgm:prSet>
      <dgm:spPr/>
      <dgm:t>
        <a:bodyPr/>
        <a:lstStyle/>
        <a:p>
          <a:endParaRPr lang="en-GB"/>
        </a:p>
      </dgm:t>
    </dgm:pt>
    <dgm:pt modelId="{152DC6F1-2072-4AB3-A71D-1458B5548F14}" type="pres">
      <dgm:prSet presAssocID="{537F1984-075B-49EF-8879-F53D6CB11E41}" presName="sp" presStyleCnt="0"/>
      <dgm:spPr/>
    </dgm:pt>
    <dgm:pt modelId="{9C4F98B8-9F39-41AC-895F-F66232A90C7F}" type="pres">
      <dgm:prSet presAssocID="{F6237155-52DB-4F99-B8E8-186DBEFE6DF7}" presName="composite" presStyleCnt="0"/>
      <dgm:spPr/>
    </dgm:pt>
    <dgm:pt modelId="{D97711D9-CA87-4F79-A6F7-FE9385595599}" type="pres">
      <dgm:prSet presAssocID="{F6237155-52DB-4F99-B8E8-186DBEFE6DF7}" presName="parentText" presStyleLbl="alignNode1" presStyleIdx="2" presStyleCnt="3">
        <dgm:presLayoutVars>
          <dgm:chMax val="1"/>
          <dgm:bulletEnabled val="1"/>
        </dgm:presLayoutVars>
      </dgm:prSet>
      <dgm:spPr/>
      <dgm:t>
        <a:bodyPr/>
        <a:lstStyle/>
        <a:p>
          <a:endParaRPr lang="en-GB"/>
        </a:p>
      </dgm:t>
    </dgm:pt>
    <dgm:pt modelId="{F74EDAB8-81A3-4FF0-875C-3ED6E94E05F0}" type="pres">
      <dgm:prSet presAssocID="{F6237155-52DB-4F99-B8E8-186DBEFE6DF7}" presName="descendantText" presStyleLbl="alignAcc1" presStyleIdx="2" presStyleCnt="3">
        <dgm:presLayoutVars>
          <dgm:bulletEnabled val="1"/>
        </dgm:presLayoutVars>
      </dgm:prSet>
      <dgm:spPr/>
      <dgm:t>
        <a:bodyPr/>
        <a:lstStyle/>
        <a:p>
          <a:endParaRPr lang="en-GB"/>
        </a:p>
      </dgm:t>
    </dgm:pt>
  </dgm:ptLst>
  <dgm:cxnLst>
    <dgm:cxn modelId="{606A9D06-E6EF-4AF6-857A-4B82255A203E}" srcId="{6EA22721-E22F-4B8D-942C-45F051E79C28}" destId="{60A5F979-2665-4261-95E6-9072DBB1CD56}" srcOrd="1" destOrd="0" parTransId="{5930695B-AE8A-477A-9D2A-89298906294D}" sibTransId="{537F1984-075B-49EF-8879-F53D6CB11E41}"/>
    <dgm:cxn modelId="{B8C2E4DB-596A-4021-8B8B-851917528B27}" type="presOf" srcId="{AC649BCC-60BB-4A59-B92C-FB1C88E2BEB4}" destId="{62ABD726-9563-4458-81FA-925C33AE06C1}" srcOrd="0" destOrd="0" presId="urn:microsoft.com/office/officeart/2005/8/layout/chevron2"/>
    <dgm:cxn modelId="{60B7F96F-57DF-44F9-BE1D-D787F3F7D9EB}" srcId="{60A5F979-2665-4261-95E6-9072DBB1CD56}" destId="{95F84D99-F998-45FC-8E17-FAB166382CC3}" srcOrd="0" destOrd="0" parTransId="{A7235088-7F6D-4FF3-BD1C-8C29D37F41BB}" sibTransId="{6AF4338A-4D2B-4BC6-BBA9-80377B20C29A}"/>
    <dgm:cxn modelId="{930DEB6B-E7C9-44B3-AE22-7018417E5C2C}" srcId="{DD50933A-5E03-47C7-A616-FC57F75E285A}" destId="{AC649BCC-60BB-4A59-B92C-FB1C88E2BEB4}" srcOrd="0" destOrd="0" parTransId="{A896970D-5DA2-42D2-B337-2A7EC05DA689}" sibTransId="{D73BA795-1F50-44A0-991D-540F037CED38}"/>
    <dgm:cxn modelId="{3F9C583D-ED13-4E54-8711-8821B938BBF8}" srcId="{F6237155-52DB-4F99-B8E8-186DBEFE6DF7}" destId="{61BD5E47-201C-4D82-9677-324227581571}" srcOrd="1" destOrd="0" parTransId="{71525D0A-B0B1-43DE-A783-5A30E24D9E2C}" sibTransId="{CCEF00D8-7746-4900-B2A0-34B91379FDA9}"/>
    <dgm:cxn modelId="{562A0702-0780-4A14-AC96-9B86662FE851}" type="presOf" srcId="{95F84D99-F998-45FC-8E17-FAB166382CC3}" destId="{A689D69A-A39E-4111-93A1-0AE3D1834F54}" srcOrd="0" destOrd="0" presId="urn:microsoft.com/office/officeart/2005/8/layout/chevron2"/>
    <dgm:cxn modelId="{99CCF834-2E3F-4F25-B248-42D44229CA3D}" srcId="{6EA22721-E22F-4B8D-942C-45F051E79C28}" destId="{F6237155-52DB-4F99-B8E8-186DBEFE6DF7}" srcOrd="2" destOrd="0" parTransId="{A0D9E4C8-CBE9-4564-A4D2-C0B7DE2317C1}" sibTransId="{3B1F2CB9-3DD9-4264-84A0-9CE76898635E}"/>
    <dgm:cxn modelId="{18783E4E-C880-4662-B969-41AF0D881E61}" type="presOf" srcId="{47468BA9-9FD8-487B-9C1C-95C9F2553DE6}" destId="{F74EDAB8-81A3-4FF0-875C-3ED6E94E05F0}" srcOrd="0" destOrd="0" presId="urn:microsoft.com/office/officeart/2005/8/layout/chevron2"/>
    <dgm:cxn modelId="{8296F7A3-D981-4499-BAE4-0F5F752E98D2}" type="presOf" srcId="{61BD5E47-201C-4D82-9677-324227581571}" destId="{F74EDAB8-81A3-4FF0-875C-3ED6E94E05F0}" srcOrd="0" destOrd="1" presId="urn:microsoft.com/office/officeart/2005/8/layout/chevron2"/>
    <dgm:cxn modelId="{AF04AE29-B670-408A-A92D-188178240562}" type="presOf" srcId="{B2A4052F-D8B3-4B1C-8646-7B4B568E2B6A}" destId="{62ABD726-9563-4458-81FA-925C33AE06C1}" srcOrd="0" destOrd="1" presId="urn:microsoft.com/office/officeart/2005/8/layout/chevron2"/>
    <dgm:cxn modelId="{ABB68F84-FB68-4FEC-9947-D995067F2089}" type="presOf" srcId="{F6237155-52DB-4F99-B8E8-186DBEFE6DF7}" destId="{D97711D9-CA87-4F79-A6F7-FE9385595599}" srcOrd="0" destOrd="0" presId="urn:microsoft.com/office/officeart/2005/8/layout/chevron2"/>
    <dgm:cxn modelId="{B657B93D-B797-432E-983E-E848654D7ED1}" type="presOf" srcId="{6EA22721-E22F-4B8D-942C-45F051E79C28}" destId="{1AAA1ED5-3784-4FD0-B9F4-EEA35CDB2845}" srcOrd="0" destOrd="0" presId="urn:microsoft.com/office/officeart/2005/8/layout/chevron2"/>
    <dgm:cxn modelId="{83968A50-5F40-4391-A39D-67E272F31477}" srcId="{F6237155-52DB-4F99-B8E8-186DBEFE6DF7}" destId="{47468BA9-9FD8-487B-9C1C-95C9F2553DE6}" srcOrd="0" destOrd="0" parTransId="{599C4EA5-5917-4821-82FF-CCFD49AC17DC}" sibTransId="{2D3345E2-9B6A-4271-B84E-B700E71D9F27}"/>
    <dgm:cxn modelId="{D5D674DD-5932-478E-BDF7-72672ED02E9A}" srcId="{DD50933A-5E03-47C7-A616-FC57F75E285A}" destId="{B2A4052F-D8B3-4B1C-8646-7B4B568E2B6A}" srcOrd="1" destOrd="0" parTransId="{288095B9-3F52-4D08-89AE-B0419D19F814}" sibTransId="{3FA11EF4-B5E2-4820-98A8-48B989FC27AD}"/>
    <dgm:cxn modelId="{CAE891E4-E359-44BB-8470-360973679756}" type="presOf" srcId="{60A5F979-2665-4261-95E6-9072DBB1CD56}" destId="{AD4E570D-E3E5-4E2F-99B7-400268564B55}" srcOrd="0" destOrd="0" presId="urn:microsoft.com/office/officeart/2005/8/layout/chevron2"/>
    <dgm:cxn modelId="{753B9018-E5A5-4486-B7EA-A7BCE91450AB}" type="presOf" srcId="{DD50933A-5E03-47C7-A616-FC57F75E285A}" destId="{D19E29D7-59F0-426B-8A77-0AF0D816FC28}" srcOrd="0" destOrd="0" presId="urn:microsoft.com/office/officeart/2005/8/layout/chevron2"/>
    <dgm:cxn modelId="{EF34F08B-3E1E-435B-B89F-C708C6827618}" srcId="{6EA22721-E22F-4B8D-942C-45F051E79C28}" destId="{DD50933A-5E03-47C7-A616-FC57F75E285A}" srcOrd="0" destOrd="0" parTransId="{4F08FB6A-F4AA-4A7D-B9D6-0B57A24CB786}" sibTransId="{EBF5CD38-952B-435D-9B6B-E4414EC2660F}"/>
    <dgm:cxn modelId="{36156C55-2C41-4DF4-BBF8-133597A59896}" type="presParOf" srcId="{1AAA1ED5-3784-4FD0-B9F4-EEA35CDB2845}" destId="{F63F06A0-4346-44ED-A9CF-30BACA26AB35}" srcOrd="0" destOrd="0" presId="urn:microsoft.com/office/officeart/2005/8/layout/chevron2"/>
    <dgm:cxn modelId="{0801F3EE-ED31-4550-AE70-EC4B49B6DE74}" type="presParOf" srcId="{F63F06A0-4346-44ED-A9CF-30BACA26AB35}" destId="{D19E29D7-59F0-426B-8A77-0AF0D816FC28}" srcOrd="0" destOrd="0" presId="urn:microsoft.com/office/officeart/2005/8/layout/chevron2"/>
    <dgm:cxn modelId="{087E980D-ED4C-4106-985C-9E9B4040866A}" type="presParOf" srcId="{F63F06A0-4346-44ED-A9CF-30BACA26AB35}" destId="{62ABD726-9563-4458-81FA-925C33AE06C1}" srcOrd="1" destOrd="0" presId="urn:microsoft.com/office/officeart/2005/8/layout/chevron2"/>
    <dgm:cxn modelId="{29441047-7561-4DEF-BC55-E18D8835490E}" type="presParOf" srcId="{1AAA1ED5-3784-4FD0-B9F4-EEA35CDB2845}" destId="{3A030D21-DFA3-49B9-8256-F48776B30EEB}" srcOrd="1" destOrd="0" presId="urn:microsoft.com/office/officeart/2005/8/layout/chevron2"/>
    <dgm:cxn modelId="{D85136F5-C459-4917-A4C2-62A5C919DA1D}" type="presParOf" srcId="{1AAA1ED5-3784-4FD0-B9F4-EEA35CDB2845}" destId="{C3C94212-8CA3-4C6F-A110-6DBC14846F93}" srcOrd="2" destOrd="0" presId="urn:microsoft.com/office/officeart/2005/8/layout/chevron2"/>
    <dgm:cxn modelId="{F1433D6B-D797-4178-A8BF-EFB57826031F}" type="presParOf" srcId="{C3C94212-8CA3-4C6F-A110-6DBC14846F93}" destId="{AD4E570D-E3E5-4E2F-99B7-400268564B55}" srcOrd="0" destOrd="0" presId="urn:microsoft.com/office/officeart/2005/8/layout/chevron2"/>
    <dgm:cxn modelId="{879E4679-F628-4611-A411-B5B86C7F5DCD}" type="presParOf" srcId="{C3C94212-8CA3-4C6F-A110-6DBC14846F93}" destId="{A689D69A-A39E-4111-93A1-0AE3D1834F54}" srcOrd="1" destOrd="0" presId="urn:microsoft.com/office/officeart/2005/8/layout/chevron2"/>
    <dgm:cxn modelId="{C51D5529-E785-44AE-8B19-08DC5BA34585}" type="presParOf" srcId="{1AAA1ED5-3784-4FD0-B9F4-EEA35CDB2845}" destId="{152DC6F1-2072-4AB3-A71D-1458B5548F14}" srcOrd="3" destOrd="0" presId="urn:microsoft.com/office/officeart/2005/8/layout/chevron2"/>
    <dgm:cxn modelId="{66470E02-7493-486B-BB29-67ADD197C423}" type="presParOf" srcId="{1AAA1ED5-3784-4FD0-B9F4-EEA35CDB2845}" destId="{9C4F98B8-9F39-41AC-895F-F66232A90C7F}" srcOrd="4" destOrd="0" presId="urn:microsoft.com/office/officeart/2005/8/layout/chevron2"/>
    <dgm:cxn modelId="{5E92A3D9-15A5-4969-BB19-FE65833B2864}" type="presParOf" srcId="{9C4F98B8-9F39-41AC-895F-F66232A90C7F}" destId="{D97711D9-CA87-4F79-A6F7-FE9385595599}" srcOrd="0" destOrd="0" presId="urn:microsoft.com/office/officeart/2005/8/layout/chevron2"/>
    <dgm:cxn modelId="{3CCA4D19-2BE3-41DD-B644-3EBC4F61EE3B}" type="presParOf" srcId="{9C4F98B8-9F39-41AC-895F-F66232A90C7F}" destId="{F74EDAB8-81A3-4FF0-875C-3ED6E94E05F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E29D7-59F0-426B-8A77-0AF0D816FC28}">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Self-assessment</a:t>
          </a:r>
          <a:endParaRPr lang="en-GB" sz="1900" kern="1200" dirty="0"/>
        </a:p>
      </dsp:txBody>
      <dsp:txXfrm rot="-5400000">
        <a:off x="1" y="679096"/>
        <a:ext cx="1352020" cy="579438"/>
      </dsp:txXfrm>
    </dsp:sp>
    <dsp:sp modelId="{62ABD726-9563-4458-81FA-925C33AE06C1}">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smtClean="0"/>
            <a:t>Templates sent out</a:t>
          </a:r>
          <a:endParaRPr lang="en-GB" sz="3100" kern="1200" dirty="0"/>
        </a:p>
        <a:p>
          <a:pPr marL="285750" lvl="1" indent="-285750" algn="l" defTabSz="1377950">
            <a:lnSpc>
              <a:spcPct val="90000"/>
            </a:lnSpc>
            <a:spcBef>
              <a:spcPct val="0"/>
            </a:spcBef>
            <a:spcAft>
              <a:spcPct val="15000"/>
            </a:spcAft>
            <a:buChar char="••"/>
          </a:pPr>
          <a:r>
            <a:rPr lang="en-GB" sz="3100" kern="1200" dirty="0" smtClean="0"/>
            <a:t>Trusts RAG rated</a:t>
          </a:r>
          <a:endParaRPr lang="en-GB" sz="3100" kern="1200" dirty="0"/>
        </a:p>
      </dsp:txBody>
      <dsp:txXfrm rot="-5400000">
        <a:off x="1352020" y="64373"/>
        <a:ext cx="6714693" cy="1132875"/>
      </dsp:txXfrm>
    </dsp:sp>
    <dsp:sp modelId="{AD4E570D-E3E5-4E2F-99B7-400268564B55}">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Data reviewed</a:t>
          </a:r>
          <a:endParaRPr lang="en-GB" sz="1900" kern="1200" dirty="0"/>
        </a:p>
      </dsp:txBody>
      <dsp:txXfrm rot="-5400000">
        <a:off x="1" y="2419614"/>
        <a:ext cx="1352020" cy="579438"/>
      </dsp:txXfrm>
    </dsp:sp>
    <dsp:sp modelId="{A689D69A-A39E-4111-93A1-0AE3D1834F54}">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smtClean="0"/>
            <a:t>Key areas of concern: transition, nursing, image sharing, psychology</a:t>
          </a:r>
          <a:endParaRPr lang="en-GB" sz="3100" kern="1200" dirty="0"/>
        </a:p>
      </dsp:txBody>
      <dsp:txXfrm rot="-5400000">
        <a:off x="1352020" y="1804891"/>
        <a:ext cx="6714693" cy="1132875"/>
      </dsp:txXfrm>
    </dsp:sp>
    <dsp:sp modelId="{D97711D9-CA87-4F79-A6F7-FE9385595599}">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Visits to Trusts</a:t>
          </a:r>
          <a:endParaRPr lang="en-GB" sz="1900" kern="1200" dirty="0"/>
        </a:p>
      </dsp:txBody>
      <dsp:txXfrm rot="-5400000">
        <a:off x="1" y="4160131"/>
        <a:ext cx="1352020" cy="579438"/>
      </dsp:txXfrm>
    </dsp:sp>
    <dsp:sp modelId="{F74EDAB8-81A3-4FF0-875C-3ED6E94E05F0}">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smtClean="0"/>
            <a:t>Action points agreed</a:t>
          </a:r>
          <a:endParaRPr lang="en-GB" sz="3100" kern="1200" dirty="0"/>
        </a:p>
        <a:p>
          <a:pPr marL="285750" lvl="1" indent="-285750" algn="l" defTabSz="1377950">
            <a:lnSpc>
              <a:spcPct val="90000"/>
            </a:lnSpc>
            <a:spcBef>
              <a:spcPct val="0"/>
            </a:spcBef>
            <a:spcAft>
              <a:spcPct val="15000"/>
            </a:spcAft>
            <a:buChar char="••"/>
          </a:pPr>
          <a:r>
            <a:rPr lang="en-GB" sz="3100" kern="1200" dirty="0" smtClean="0"/>
            <a:t>Some RAG ratings adjusted</a:t>
          </a:r>
          <a:endParaRPr lang="en-GB" sz="3100" kern="1200" dirty="0"/>
        </a:p>
      </dsp:txBody>
      <dsp:txXfrm rot="-5400000">
        <a:off x="1352020" y="3545408"/>
        <a:ext cx="6714693" cy="11328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en-US" smtClean="0"/>
              <a:t>3/9/2015</a:t>
            </a:r>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962D3E2-7448-4118-9D0D-7F4B8E65A096}" type="slidenum">
              <a:rPr lang="en-US" smtClean="0"/>
              <a:t>‹#›</a:t>
            </a:fld>
            <a:endParaRPr lang="en-US"/>
          </a:p>
        </p:txBody>
      </p:sp>
    </p:spTree>
    <p:extLst>
      <p:ext uri="{BB962C8B-B14F-4D97-AF65-F5344CB8AC3E}">
        <p14:creationId xmlns:p14="http://schemas.microsoft.com/office/powerpoint/2010/main" val="418810490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en-US" smtClean="0"/>
              <a:t>3/9/2015</a:t>
            </a:r>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E4A507E-BB74-4032-9A1B-68F4FD52891D}" type="slidenum">
              <a:rPr lang="en-US" smtClean="0"/>
              <a:t>‹#›</a:t>
            </a:fld>
            <a:endParaRPr lang="en-US" dirty="0"/>
          </a:p>
        </p:txBody>
      </p:sp>
    </p:spTree>
    <p:extLst>
      <p:ext uri="{BB962C8B-B14F-4D97-AF65-F5344CB8AC3E}">
        <p14:creationId xmlns:p14="http://schemas.microsoft.com/office/powerpoint/2010/main" val="411655738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Feedback? Have people red it, is it what people expected</a:t>
            </a:r>
          </a:p>
          <a:p>
            <a:r>
              <a:rPr lang="en-GB" dirty="0" smtClean="0"/>
              <a:t>Expectations moving forward.</a:t>
            </a:r>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a:t>
            </a:fld>
            <a:endParaRPr lang="en-US" dirty="0"/>
          </a:p>
        </p:txBody>
      </p:sp>
    </p:spTree>
    <p:extLst>
      <p:ext uri="{BB962C8B-B14F-4D97-AF65-F5344CB8AC3E}">
        <p14:creationId xmlns:p14="http://schemas.microsoft.com/office/powerpoint/2010/main" val="291130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Templates – with all relevant standards (adults </a:t>
            </a:r>
            <a:r>
              <a:rPr lang="en-GB" dirty="0" err="1" smtClean="0"/>
              <a:t>paeds</a:t>
            </a:r>
            <a:r>
              <a:rPr lang="en-GB" baseline="0" dirty="0" smtClean="0"/>
              <a:t> L1-L3)</a:t>
            </a:r>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3</a:t>
            </a:fld>
            <a:endParaRPr lang="en-US" dirty="0"/>
          </a:p>
        </p:txBody>
      </p:sp>
    </p:spTree>
    <p:extLst>
      <p:ext uri="{BB962C8B-B14F-4D97-AF65-F5344CB8AC3E}">
        <p14:creationId xmlns:p14="http://schemas.microsoft.com/office/powerpoint/2010/main" val="222377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 sections  </a:t>
            </a:r>
          </a:p>
          <a:p>
            <a:r>
              <a:rPr lang="en-GB" dirty="0" smtClean="0"/>
              <a:t>300 pages of advice</a:t>
            </a:r>
          </a:p>
          <a:p>
            <a:r>
              <a:rPr lang="en-GB" dirty="0" smtClean="0"/>
              <a:t>Paediatric and adult</a:t>
            </a:r>
          </a:p>
          <a:p>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4</a:t>
            </a:fld>
            <a:endParaRPr lang="en-US" dirty="0"/>
          </a:p>
        </p:txBody>
      </p:sp>
    </p:spTree>
    <p:extLst>
      <p:ext uri="{BB962C8B-B14F-4D97-AF65-F5344CB8AC3E}">
        <p14:creationId xmlns:p14="http://schemas.microsoft.com/office/powerpoint/2010/main" val="347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 sections  </a:t>
            </a:r>
          </a:p>
          <a:p>
            <a:r>
              <a:rPr lang="en-GB" dirty="0" smtClean="0"/>
              <a:t>300 pages of advice</a:t>
            </a:r>
          </a:p>
          <a:p>
            <a:r>
              <a:rPr lang="en-GB" dirty="0" smtClean="0"/>
              <a:t>Paediatric and adult</a:t>
            </a:r>
          </a:p>
          <a:p>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5</a:t>
            </a:fld>
            <a:endParaRPr lang="en-US" dirty="0"/>
          </a:p>
        </p:txBody>
      </p:sp>
    </p:spTree>
    <p:extLst>
      <p:ext uri="{BB962C8B-B14F-4D97-AF65-F5344CB8AC3E}">
        <p14:creationId xmlns:p14="http://schemas.microsoft.com/office/powerpoint/2010/main" val="3477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 sections  </a:t>
            </a:r>
          </a:p>
          <a:p>
            <a:r>
              <a:rPr lang="en-GB" dirty="0" smtClean="0"/>
              <a:t>300 pages of advice</a:t>
            </a:r>
          </a:p>
          <a:p>
            <a:r>
              <a:rPr lang="en-GB" dirty="0" smtClean="0"/>
              <a:t>Paediatric and adult</a:t>
            </a:r>
          </a:p>
          <a:p>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6</a:t>
            </a:fld>
            <a:endParaRPr lang="en-US" dirty="0"/>
          </a:p>
        </p:txBody>
      </p:sp>
    </p:spTree>
    <p:extLst>
      <p:ext uri="{BB962C8B-B14F-4D97-AF65-F5344CB8AC3E}">
        <p14:creationId xmlns:p14="http://schemas.microsoft.com/office/powerpoint/2010/main" val="347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11</a:t>
            </a:fld>
            <a:endParaRPr lang="en-US" dirty="0"/>
          </a:p>
        </p:txBody>
      </p:sp>
    </p:spTree>
    <p:extLst>
      <p:ext uri="{BB962C8B-B14F-4D97-AF65-F5344CB8AC3E}">
        <p14:creationId xmlns:p14="http://schemas.microsoft.com/office/powerpoint/2010/main" val="105674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Challenges to circulate the Newsletter</a:t>
            </a:r>
          </a:p>
          <a:p>
            <a:r>
              <a:rPr lang="en-GB" dirty="0" err="1" smtClean="0"/>
              <a:t>Opd</a:t>
            </a:r>
            <a:r>
              <a:rPr lang="en-GB" dirty="0" smtClean="0"/>
              <a:t> visits completed</a:t>
            </a:r>
          </a:p>
          <a:p>
            <a:endParaRPr lang="en-GB" dirty="0" smtClean="0"/>
          </a:p>
          <a:p>
            <a:r>
              <a:rPr lang="en-GB" dirty="0" smtClean="0"/>
              <a:t>Cardiff awaiting a date</a:t>
            </a:r>
          </a:p>
          <a:p>
            <a:endParaRPr lang="en-GB" dirty="0" smtClean="0"/>
          </a:p>
          <a:p>
            <a:r>
              <a:rPr lang="en-GB" dirty="0" smtClean="0"/>
              <a:t>Heart families South West meeting  12</a:t>
            </a:r>
            <a:r>
              <a:rPr lang="en-GB" baseline="30000" dirty="0" smtClean="0"/>
              <a:t>th</a:t>
            </a:r>
            <a:r>
              <a:rPr lang="en-GB" dirty="0" smtClean="0"/>
              <a:t> October</a:t>
            </a:r>
          </a:p>
          <a:p>
            <a:endParaRPr lang="en-GB" dirty="0" smtClean="0"/>
          </a:p>
          <a:p>
            <a:r>
              <a:rPr lang="en-GB" dirty="0" smtClean="0"/>
              <a:t>Web site to provide information and also to provide a forum for Patients and Families to ask questions and make suggestions</a:t>
            </a:r>
          </a:p>
          <a:p>
            <a:endParaRPr lang="en-GB" dirty="0" smtClean="0"/>
          </a:p>
          <a:p>
            <a:r>
              <a:rPr lang="en-GB" dirty="0" smtClean="0"/>
              <a:t>A Virtual reference exists in Paeds but not in Adults.</a:t>
            </a:r>
          </a:p>
          <a:p>
            <a:endParaRPr lang="en-GB" dirty="0" smtClean="0"/>
          </a:p>
          <a:p>
            <a:r>
              <a:rPr lang="en-GB" dirty="0" smtClean="0"/>
              <a:t>Looking at gathering Yps on a data base to enable us to get feed back from Yps, gather opinion and also monitor lost to follow up</a:t>
            </a:r>
            <a:endParaRPr lang="en-GB" dirty="0"/>
          </a:p>
        </p:txBody>
      </p:sp>
      <p:sp>
        <p:nvSpPr>
          <p:cNvPr id="4" name="Date Placeholder 3"/>
          <p:cNvSpPr>
            <a:spLocks noGrp="1"/>
          </p:cNvSpPr>
          <p:nvPr>
            <p:ph type="dt" idx="10"/>
          </p:nvPr>
        </p:nvSpPr>
        <p:spPr/>
        <p:txBody>
          <a:bodyPr/>
          <a:lstStyle/>
          <a:p>
            <a:r>
              <a:rPr lang="en-US" dirty="0"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14</a:t>
            </a:fld>
            <a:endParaRPr lang="en-US" dirty="0"/>
          </a:p>
        </p:txBody>
      </p:sp>
    </p:spTree>
    <p:extLst>
      <p:ext uri="{BB962C8B-B14F-4D97-AF65-F5344CB8AC3E}">
        <p14:creationId xmlns:p14="http://schemas.microsoft.com/office/powerpoint/2010/main" val="2699967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Pregnancy protocols, adopted in Wales</a:t>
            </a:r>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15</a:t>
            </a:fld>
            <a:endParaRPr lang="en-US" dirty="0"/>
          </a:p>
        </p:txBody>
      </p:sp>
    </p:spTree>
    <p:extLst>
      <p:ext uri="{BB962C8B-B14F-4D97-AF65-F5344CB8AC3E}">
        <p14:creationId xmlns:p14="http://schemas.microsoft.com/office/powerpoint/2010/main" val="400420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Information also on DMS</a:t>
            </a:r>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16</a:t>
            </a:fld>
            <a:endParaRPr lang="en-US" dirty="0"/>
          </a:p>
        </p:txBody>
      </p:sp>
    </p:spTree>
    <p:extLst>
      <p:ext uri="{BB962C8B-B14F-4D97-AF65-F5344CB8AC3E}">
        <p14:creationId xmlns:p14="http://schemas.microsoft.com/office/powerpoint/2010/main" val="206554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16" name="Title 15"/>
          <p:cNvSpPr>
            <a:spLocks noGrp="1"/>
          </p:cNvSpPr>
          <p:nvPr>
            <p:ph type="title"/>
          </p:nvPr>
        </p:nvSpPr>
        <p:spPr>
          <a:xfrm>
            <a:off x="430410" y="4118994"/>
            <a:ext cx="9682171" cy="860581"/>
          </a:xfrm>
          <a:prstGeom prst="rect">
            <a:avLst/>
          </a:prstGeom>
        </p:spPr>
        <p:txBody>
          <a:bodyPr anchor="t">
            <a:noAutofit/>
          </a:bodyPr>
          <a:lstStyle>
            <a:lvl1pPr>
              <a:lnSpc>
                <a:spcPts val="6300"/>
              </a:lnSpc>
              <a:defRPr sz="5100" b="1" kern="1200" spc="-250" baseline="0">
                <a:solidFill>
                  <a:schemeClr val="bg1"/>
                </a:solidFill>
              </a:defRPr>
            </a:lvl1pPr>
          </a:lstStyle>
          <a:p>
            <a:r>
              <a:rPr lang="en-US" dirty="0" smtClean="0"/>
              <a:t>Click to edit Master title style</a:t>
            </a:r>
            <a:endParaRPr lang="en-US" dirty="0"/>
          </a:p>
        </p:txBody>
      </p:sp>
      <p:sp>
        <p:nvSpPr>
          <p:cNvPr id="28" name="Text Placeholder 27"/>
          <p:cNvSpPr>
            <a:spLocks noGrp="1"/>
          </p:cNvSpPr>
          <p:nvPr>
            <p:ph type="body" sz="quarter" idx="12" hasCustomPrompt="1"/>
          </p:nvPr>
        </p:nvSpPr>
        <p:spPr>
          <a:xfrm>
            <a:off x="441325" y="5004995"/>
            <a:ext cx="9671256" cy="523875"/>
          </a:xfrm>
        </p:spPr>
        <p:txBody>
          <a:bodyPr/>
          <a:lstStyle>
            <a:lvl1pPr marL="0" indent="0">
              <a:buFontTx/>
              <a:buNone/>
              <a:defRPr b="1" kern="1200" spc="-20" baseline="0">
                <a:solidFill>
                  <a:schemeClr val="accent6"/>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sp>
        <p:nvSpPr>
          <p:cNvPr id="2" name="Date Placeholder 1"/>
          <p:cNvSpPr>
            <a:spLocks noGrp="1"/>
          </p:cNvSpPr>
          <p:nvPr>
            <p:ph type="dt" sz="half" idx="13"/>
          </p:nvPr>
        </p:nvSpPr>
        <p:spPr>
          <a:xfrm>
            <a:off x="472480" y="5733256"/>
            <a:ext cx="2743200" cy="365125"/>
          </a:xfrm>
        </p:spPr>
        <p:txBody>
          <a:bodyPr/>
          <a:lstStyle>
            <a:lvl1pPr>
              <a:defRPr>
                <a:solidFill>
                  <a:schemeClr val="bg1"/>
                </a:solidFill>
              </a:defRPr>
            </a:lvl1pPr>
          </a:lstStyle>
          <a:p>
            <a:fld id="{D50261AF-D39F-EC42-8AAA-179F004E1E0F}" type="datetime4">
              <a:rPr lang="en-GB" smtClean="0"/>
              <a:pPr/>
              <a:t>26 September 2017</a:t>
            </a:fld>
            <a:endParaRPr lang="en-US" dirty="0"/>
          </a:p>
        </p:txBody>
      </p:sp>
    </p:spTree>
    <p:extLst>
      <p:ext uri="{BB962C8B-B14F-4D97-AF65-F5344CB8AC3E}">
        <p14:creationId xmlns:p14="http://schemas.microsoft.com/office/powerpoint/2010/main" val="2211084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ngle Column Wide ">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71" name="Text Placeholder 7"/>
          <p:cNvSpPr>
            <a:spLocks noGrp="1"/>
          </p:cNvSpPr>
          <p:nvPr>
            <p:ph type="body" sz="quarter" idx="15" hasCustomPrompt="1"/>
          </p:nvPr>
        </p:nvSpPr>
        <p:spPr>
          <a:xfrm>
            <a:off x="442479" y="752916"/>
            <a:ext cx="11303868" cy="5108722"/>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62"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9/26/2017</a:t>
            </a:fld>
            <a:endParaRPr lang="en-US" dirty="0"/>
          </a:p>
        </p:txBody>
      </p:sp>
      <p:sp>
        <p:nvSpPr>
          <p:cNvPr id="69" name="Text Placeholder 7"/>
          <p:cNvSpPr>
            <a:spLocks noGrp="1"/>
          </p:cNvSpPr>
          <p:nvPr>
            <p:ph type="body" sz="quarter" idx="14" hasCustomPrompt="1"/>
          </p:nvPr>
        </p:nvSpPr>
        <p:spPr>
          <a:xfrm>
            <a:off x="442478" y="116633"/>
            <a:ext cx="11303868" cy="48208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3011"/>
            <a:ext cx="12192000" cy="743712"/>
          </a:xfrm>
          <a:prstGeom prst="rect">
            <a:avLst/>
          </a:prstGeom>
        </p:spPr>
      </p:pic>
      <p:sp>
        <p:nvSpPr>
          <p:cNvPr id="3" name="TextBox 2"/>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61" name="TextBox 60"/>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63" name="TextBox 62"/>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64" name="TextBox 63"/>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65" name="TextBox 64"/>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cxnSp>
        <p:nvCxnSpPr>
          <p:cNvPr id="5" name="Straight Connector 4"/>
          <p:cNvCxnSpPr/>
          <p:nvPr userDrawn="1"/>
        </p:nvCxnSpPr>
        <p:spPr>
          <a:xfrm>
            <a:off x="479376" y="598712"/>
            <a:ext cx="11233248" cy="0"/>
          </a:xfrm>
          <a:prstGeom prst="line">
            <a:avLst/>
          </a:prstGeom>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ngle Column">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4" y="292"/>
            <a:ext cx="9402646"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0" name="Text Placeholder 7"/>
          <p:cNvSpPr>
            <a:spLocks noGrp="1"/>
          </p:cNvSpPr>
          <p:nvPr>
            <p:ph type="body" sz="quarter" idx="14" hasCustomPrompt="1"/>
          </p:nvPr>
        </p:nvSpPr>
        <p:spPr>
          <a:xfrm>
            <a:off x="2352675" y="653559"/>
            <a:ext cx="7483475"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title</a:t>
            </a:r>
            <a:endParaRPr lang="en-US" dirty="0"/>
          </a:p>
        </p:txBody>
      </p:sp>
      <p:sp>
        <p:nvSpPr>
          <p:cNvPr id="71" name="Text Placeholder 7"/>
          <p:cNvSpPr>
            <a:spLocks noGrp="1"/>
          </p:cNvSpPr>
          <p:nvPr>
            <p:ph type="body" sz="quarter" idx="15" hasCustomPrompt="1"/>
          </p:nvPr>
        </p:nvSpPr>
        <p:spPr>
          <a:xfrm>
            <a:off x="2352675" y="1138500"/>
            <a:ext cx="7483475" cy="4723137"/>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62"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9/26/2017</a:t>
            </a:fld>
            <a:endParaRPr lang="en-US" dirty="0"/>
          </a:p>
        </p:txBody>
      </p:sp>
      <p:sp>
        <p:nvSpPr>
          <p:cNvPr id="58" name="Date Placeholder 1"/>
          <p:cNvSpPr txBox="1">
            <a:spLocks/>
          </p:cNvSpPr>
          <p:nvPr userDrawn="1"/>
        </p:nvSpPr>
        <p:spPr>
          <a:xfrm>
            <a:off x="12009643" y="6793167"/>
            <a:ext cx="183403" cy="73556"/>
          </a:xfrm>
          <a:prstGeom prst="rect">
            <a:avLst/>
          </a:prstGeom>
        </p:spPr>
        <p:txBody>
          <a:bodyPr vert="horz" lIns="91440" tIns="45720" rIns="91440" bIns="45720" rtlCol="0" anchor="ctr"/>
          <a:lstStyle>
            <a:defPPr>
              <a:defRPr lang="en-US"/>
            </a:defPPr>
            <a:lvl1pPr algn="l" rtl="0" fontAlgn="base">
              <a:spcBef>
                <a:spcPct val="0"/>
              </a:spcBef>
              <a:spcAft>
                <a:spcPct val="0"/>
              </a:spcAft>
              <a:defRPr sz="1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BC0572A-B4F5-2A4E-AA83-BDE4EB7230CD}" type="datetimeFigureOut">
              <a:rPr lang="en-US" smtClean="0"/>
              <a:pPr/>
              <a:t>9/26/2017</a:t>
            </a:fld>
            <a:endParaRPr lang="en-US" dirty="0"/>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098"/>
            <a:ext cx="12192000" cy="743712"/>
          </a:xfrm>
          <a:prstGeom prst="rect">
            <a:avLst/>
          </a:prstGeom>
        </p:spPr>
      </p:pic>
      <p:sp>
        <p:nvSpPr>
          <p:cNvPr id="61" name="TextBox 60"/>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63" name="TextBox 62"/>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64" name="TextBox 63"/>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65" name="TextBox 64"/>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66" name="TextBox 65"/>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67" name="Picture 6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435463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lumn">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4" y="292"/>
            <a:ext cx="9368060"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0" name="Text Placeholder 7"/>
          <p:cNvSpPr>
            <a:spLocks noGrp="1"/>
          </p:cNvSpPr>
          <p:nvPr>
            <p:ph type="body" sz="quarter" idx="14" hasCustomPrompt="1"/>
          </p:nvPr>
        </p:nvSpPr>
        <p:spPr>
          <a:xfrm>
            <a:off x="2372346" y="652166"/>
            <a:ext cx="3636000"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sp>
        <p:nvSpPr>
          <p:cNvPr id="71" name="Text Placeholder 7"/>
          <p:cNvSpPr>
            <a:spLocks noGrp="1"/>
          </p:cNvSpPr>
          <p:nvPr>
            <p:ph type="body" sz="quarter" idx="15" hasCustomPrompt="1"/>
          </p:nvPr>
        </p:nvSpPr>
        <p:spPr>
          <a:xfrm>
            <a:off x="2372346" y="1138166"/>
            <a:ext cx="3636000" cy="4723471"/>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72" name="Text Placeholder 7"/>
          <p:cNvSpPr>
            <a:spLocks noGrp="1"/>
          </p:cNvSpPr>
          <p:nvPr>
            <p:ph type="body" sz="quarter" idx="16" hasCustomPrompt="1"/>
          </p:nvPr>
        </p:nvSpPr>
        <p:spPr>
          <a:xfrm>
            <a:off x="6165564" y="652166"/>
            <a:ext cx="3636000"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sp>
        <p:nvSpPr>
          <p:cNvPr id="73" name="Text Placeholder 7"/>
          <p:cNvSpPr>
            <a:spLocks noGrp="1"/>
          </p:cNvSpPr>
          <p:nvPr>
            <p:ph type="body" sz="quarter" idx="17" hasCustomPrompt="1"/>
          </p:nvPr>
        </p:nvSpPr>
        <p:spPr>
          <a:xfrm>
            <a:off x="6165564" y="1138166"/>
            <a:ext cx="3636000" cy="4723471"/>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60"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9/26/2017</a:t>
            </a:fld>
            <a:endParaRPr lang="en-US" dirty="0"/>
          </a:p>
        </p:txBody>
      </p:sp>
      <p:sp>
        <p:nvSpPr>
          <p:cNvPr id="64" name="TextBox 63"/>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65" name="TextBox 64"/>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66" name="TextBox 65"/>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67" name="TextBox 66"/>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69" name="TextBox 68"/>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74" name="Picture 7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pic>
        <p:nvPicPr>
          <p:cNvPr id="75" name="Picture 7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285498"/>
            <a:ext cx="12192000" cy="743712"/>
          </a:xfrm>
          <a:prstGeom prst="rect">
            <a:avLst/>
          </a:prstGeom>
        </p:spPr>
      </p:pic>
      <p:sp>
        <p:nvSpPr>
          <p:cNvPr id="76" name="TextBox 75"/>
          <p:cNvSpPr txBox="1"/>
          <p:nvPr userDrawn="1"/>
        </p:nvSpPr>
        <p:spPr>
          <a:xfrm>
            <a:off x="455925" y="64778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77" name="TextBox 76"/>
          <p:cNvSpPr txBox="1"/>
          <p:nvPr userDrawn="1"/>
        </p:nvSpPr>
        <p:spPr>
          <a:xfrm>
            <a:off x="1581823" y="64778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78" name="TextBox 77"/>
          <p:cNvSpPr txBox="1"/>
          <p:nvPr userDrawn="1"/>
        </p:nvSpPr>
        <p:spPr>
          <a:xfrm>
            <a:off x="2641264" y="63974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79" name="TextBox 78"/>
          <p:cNvSpPr txBox="1"/>
          <p:nvPr userDrawn="1"/>
        </p:nvSpPr>
        <p:spPr>
          <a:xfrm>
            <a:off x="3747068" y="64710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80" name="TextBox 79"/>
          <p:cNvSpPr txBox="1"/>
          <p:nvPr userDrawn="1"/>
        </p:nvSpPr>
        <p:spPr>
          <a:xfrm>
            <a:off x="4937527" y="64710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9815" y="6273093"/>
            <a:ext cx="2021440" cy="750474"/>
          </a:xfrm>
          <a:prstGeom prst="rect">
            <a:avLst/>
          </a:prstGeom>
        </p:spPr>
      </p:pic>
    </p:spTree>
    <p:extLst>
      <p:ext uri="{BB962C8B-B14F-4D97-AF65-F5344CB8AC3E}">
        <p14:creationId xmlns:p14="http://schemas.microsoft.com/office/powerpoint/2010/main" val="13353279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Leads Text 50:50">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4" y="292"/>
            <a:ext cx="11312842"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3" name="Text Placeholder 7"/>
          <p:cNvSpPr>
            <a:spLocks noGrp="1"/>
          </p:cNvSpPr>
          <p:nvPr>
            <p:ph type="body" sz="quarter" idx="17" hasCustomPrompt="1"/>
          </p:nvPr>
        </p:nvSpPr>
        <p:spPr>
          <a:xfrm>
            <a:off x="6202346" y="1126388"/>
            <a:ext cx="5544000" cy="4735250"/>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4" name="Picture Placeholder 3"/>
          <p:cNvSpPr>
            <a:spLocks noGrp="1"/>
          </p:cNvSpPr>
          <p:nvPr>
            <p:ph type="pic" sz="quarter" idx="18"/>
          </p:nvPr>
        </p:nvSpPr>
        <p:spPr>
          <a:xfrm>
            <a:off x="433388" y="643097"/>
            <a:ext cx="5518150" cy="5218540"/>
          </a:xfrm>
        </p:spPr>
        <p:txBody>
          <a:bodyPr/>
          <a:lstStyle/>
          <a:p>
            <a:endParaRPr lang="en-US"/>
          </a:p>
        </p:txBody>
      </p:sp>
      <p:sp>
        <p:nvSpPr>
          <p:cNvPr id="70" name="Text Placeholder 7"/>
          <p:cNvSpPr>
            <a:spLocks noGrp="1"/>
          </p:cNvSpPr>
          <p:nvPr>
            <p:ph type="body" sz="quarter" idx="19" hasCustomPrompt="1"/>
          </p:nvPr>
        </p:nvSpPr>
        <p:spPr>
          <a:xfrm>
            <a:off x="6202346" y="640387"/>
            <a:ext cx="5547521"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098"/>
            <a:ext cx="12192000" cy="743712"/>
          </a:xfrm>
          <a:prstGeom prst="rect">
            <a:avLst/>
          </a:prstGeom>
        </p:spPr>
      </p:pic>
      <p:sp>
        <p:nvSpPr>
          <p:cNvPr id="84" name="TextBox 83"/>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86" name="TextBox 85"/>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87" name="TextBox 86"/>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88" name="TextBox 87"/>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89" name="TextBox 88"/>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90" name="Picture 8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370073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agram Leads Text 4:2 Split">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3" y="292"/>
            <a:ext cx="11316363"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4" name="Text Placeholder 7"/>
          <p:cNvSpPr>
            <a:spLocks noGrp="1"/>
          </p:cNvSpPr>
          <p:nvPr>
            <p:ph type="body" sz="quarter" idx="18" hasCustomPrompt="1"/>
          </p:nvPr>
        </p:nvSpPr>
        <p:spPr>
          <a:xfrm>
            <a:off x="8113867" y="595154"/>
            <a:ext cx="3636000"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sp>
        <p:nvSpPr>
          <p:cNvPr id="75" name="Text Placeholder 7"/>
          <p:cNvSpPr>
            <a:spLocks noGrp="1"/>
          </p:cNvSpPr>
          <p:nvPr>
            <p:ph type="body" sz="quarter" idx="19" hasCustomPrompt="1"/>
          </p:nvPr>
        </p:nvSpPr>
        <p:spPr>
          <a:xfrm>
            <a:off x="8113867" y="1081154"/>
            <a:ext cx="3636000" cy="4780483"/>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76" name="Picture Placeholder 3"/>
          <p:cNvSpPr>
            <a:spLocks noGrp="1"/>
          </p:cNvSpPr>
          <p:nvPr>
            <p:ph type="pic" sz="quarter" idx="20"/>
          </p:nvPr>
        </p:nvSpPr>
        <p:spPr>
          <a:xfrm>
            <a:off x="433388" y="598713"/>
            <a:ext cx="7409926" cy="5262924"/>
          </a:xfrm>
        </p:spPr>
        <p:txBody>
          <a:bodyPr/>
          <a:lstStyle/>
          <a:p>
            <a:endParaRPr lang="en-US"/>
          </a:p>
        </p:txBody>
      </p:sp>
      <p:sp>
        <p:nvSpPr>
          <p:cNvPr id="59"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9/26/2017</a:t>
            </a:fld>
            <a:endParaRPr lang="en-US" dirty="0"/>
          </a:p>
        </p:txBody>
      </p:sp>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098"/>
            <a:ext cx="12192000" cy="743712"/>
          </a:xfrm>
          <a:prstGeom prst="rect">
            <a:avLst/>
          </a:prstGeom>
        </p:spPr>
      </p:pic>
      <p:sp>
        <p:nvSpPr>
          <p:cNvPr id="71" name="TextBox 70"/>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72" name="TextBox 71"/>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73" name="TextBox 72"/>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77" name="TextBox 76"/>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78" name="TextBox 77"/>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79" name="Picture 7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1135951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Width Feature Image or Diagram">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4" y="292"/>
            <a:ext cx="8576190"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6" name="Picture Placeholder 3"/>
          <p:cNvSpPr>
            <a:spLocks noGrp="1"/>
          </p:cNvSpPr>
          <p:nvPr>
            <p:ph type="pic" sz="quarter" idx="20" hasCustomPrompt="1"/>
          </p:nvPr>
        </p:nvSpPr>
        <p:spPr>
          <a:xfrm>
            <a:off x="5784" y="820666"/>
            <a:ext cx="12184624" cy="5316677"/>
          </a:xfrm>
        </p:spPr>
        <p:txBody>
          <a:bodyPr/>
          <a:lstStyle/>
          <a:p>
            <a:r>
              <a:rPr lang="en-US" dirty="0" smtClean="0"/>
              <a:t> </a:t>
            </a:r>
            <a:endParaRPr lang="en-US" dirty="0"/>
          </a:p>
        </p:txBody>
      </p:sp>
      <p:sp>
        <p:nvSpPr>
          <p:cNvPr id="4" name="Text Placeholder 3"/>
          <p:cNvSpPr>
            <a:spLocks noGrp="1"/>
          </p:cNvSpPr>
          <p:nvPr>
            <p:ph type="body" sz="quarter" idx="21" hasCustomPrompt="1"/>
          </p:nvPr>
        </p:nvSpPr>
        <p:spPr>
          <a:xfrm>
            <a:off x="433386" y="5812248"/>
            <a:ext cx="5085137" cy="326119"/>
          </a:xfrm>
          <a:solidFill>
            <a:srgbClr val="630D2E"/>
          </a:solidFill>
        </p:spPr>
        <p:txBody>
          <a:bodyPr anchor="b">
            <a:normAutofit/>
          </a:bodyPr>
          <a:lstStyle>
            <a:lvl1pPr marL="0" indent="0">
              <a:lnSpc>
                <a:spcPts val="1300"/>
              </a:lnSpc>
              <a:buFontTx/>
              <a:buNone/>
              <a:defRPr sz="1200" i="1">
                <a:solidFill>
                  <a:schemeClr val="bg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insert caption text</a:t>
            </a:r>
            <a:endParaRPr lang="en-US" dirty="0"/>
          </a:p>
        </p:txBody>
      </p:sp>
      <p:sp>
        <p:nvSpPr>
          <p:cNvPr id="58"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9/26/2017</a:t>
            </a:fld>
            <a:endParaRPr lang="en-US" dirty="0"/>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098"/>
            <a:ext cx="12192000" cy="743712"/>
          </a:xfrm>
          <a:prstGeom prst="rect">
            <a:avLst/>
          </a:prstGeom>
        </p:spPr>
      </p:pic>
      <p:sp>
        <p:nvSpPr>
          <p:cNvPr id="70" name="TextBox 69"/>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71" name="TextBox 70"/>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72" name="TextBox 71"/>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73" name="TextBox 72"/>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74" name="TextBox 73"/>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75" name="Picture 7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1663738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Single Column Wide ">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2"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9/26/2017</a:t>
            </a:fld>
            <a:endParaRPr lang="en-US" dirty="0"/>
          </a:p>
        </p:txBody>
      </p:sp>
      <p:pic>
        <p:nvPicPr>
          <p:cNvPr id="1026" name="Picture 2" descr="X:\Communication and patient engagement\CHDNSW Logo\CHDNSW Logo\CHDNSW Logo Lockups_500px\CHDNSW Logo Lockup Pink_500px.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8408" y="32714"/>
            <a:ext cx="2346946" cy="87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581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Single Column Wide ">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3" y="292"/>
            <a:ext cx="11315711"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1" name="Text Placeholder 7"/>
          <p:cNvSpPr>
            <a:spLocks noGrp="1"/>
          </p:cNvSpPr>
          <p:nvPr>
            <p:ph type="body" sz="quarter" idx="15" hasCustomPrompt="1"/>
          </p:nvPr>
        </p:nvSpPr>
        <p:spPr>
          <a:xfrm>
            <a:off x="442479" y="1146660"/>
            <a:ext cx="11303868" cy="4714977"/>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62"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9/26/2017</a:t>
            </a:fld>
            <a:endParaRPr lang="en-US" dirty="0"/>
          </a:p>
        </p:txBody>
      </p:sp>
      <p:sp>
        <p:nvSpPr>
          <p:cNvPr id="69" name="Text Placeholder 7"/>
          <p:cNvSpPr>
            <a:spLocks noGrp="1"/>
          </p:cNvSpPr>
          <p:nvPr>
            <p:ph type="body" sz="quarter" idx="14" hasCustomPrompt="1"/>
          </p:nvPr>
        </p:nvSpPr>
        <p:spPr>
          <a:xfrm>
            <a:off x="442478" y="660660"/>
            <a:ext cx="11303868"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3011"/>
            <a:ext cx="12192000" cy="743712"/>
          </a:xfrm>
          <a:prstGeom prst="rect">
            <a:avLst/>
          </a:prstGeom>
        </p:spPr>
      </p:pic>
      <p:sp>
        <p:nvSpPr>
          <p:cNvPr id="3" name="TextBox 2"/>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61" name="TextBox 60"/>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63" name="TextBox 62"/>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64" name="TextBox 63"/>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65" name="TextBox 64"/>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12960518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261AF-D39F-EC42-8AAA-179F004E1E0F}" type="datetime4">
              <a:rPr lang="en-GB" smtClean="0"/>
              <a:t>26 September 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D97C7-A219-2E4B-A0C4-9FBBCAC9F82A}" type="slidenum">
              <a:rPr lang="en-US" smtClean="0"/>
              <a:t>‹#›</a:t>
            </a:fld>
            <a:endParaRPr lang="en-US"/>
          </a:p>
        </p:txBody>
      </p:sp>
    </p:spTree>
    <p:extLst>
      <p:ext uri="{BB962C8B-B14F-4D97-AF65-F5344CB8AC3E}">
        <p14:creationId xmlns:p14="http://schemas.microsoft.com/office/powerpoint/2010/main" val="43600153"/>
      </p:ext>
    </p:extLst>
  </p:cSld>
  <p:clrMap bg1="lt1" tx1="dk1" bg2="lt2" tx2="dk2" accent1="accent1" accent2="accent2" accent3="accent3" accent4="accent4" accent5="accent5" accent6="accent6" hlink="hlink" folHlink="folHlink"/>
  <p:sldLayoutIdLst>
    <p:sldLayoutId id="2147483838" r:id="rId1"/>
    <p:sldLayoutId id="2147483859" r:id="rId2"/>
    <p:sldLayoutId id="2147483847" r:id="rId3"/>
    <p:sldLayoutId id="2147483850" r:id="rId4"/>
    <p:sldLayoutId id="2147483853" r:id="rId5"/>
    <p:sldLayoutId id="2147483854" r:id="rId6"/>
    <p:sldLayoutId id="2147483855" r:id="rId7"/>
    <p:sldLayoutId id="2147483861" r:id="rId8"/>
    <p:sldLayoutId id="2147483862" r:id="rId9"/>
  </p:sldLayoutIdLst>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2908C1E2-7577-4412-BA03-6B32B1CFFB63}" type="datetime1">
              <a:rPr lang="en-US" smtClean="0"/>
              <a:t>9/26/2017</a:t>
            </a:fld>
            <a:endParaRPr lang="en-US" dirty="0"/>
          </a:p>
        </p:txBody>
      </p:sp>
      <p:sp>
        <p:nvSpPr>
          <p:cNvPr id="5" name="Text Placeholder 4"/>
          <p:cNvSpPr>
            <a:spLocks noGrp="1"/>
          </p:cNvSpPr>
          <p:nvPr>
            <p:ph type="body" sz="quarter" idx="4294967295"/>
          </p:nvPr>
        </p:nvSpPr>
        <p:spPr>
          <a:xfrm>
            <a:off x="0" y="660400"/>
            <a:ext cx="11303000" cy="485775"/>
          </a:xfrm>
        </p:spPr>
        <p:txBody>
          <a:bodyPr/>
          <a:lstStyle/>
          <a:p>
            <a:r>
              <a:rPr lang="en-GB" dirty="0" smtClean="0"/>
              <a:t>Annual Report</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4" y="5139"/>
            <a:ext cx="5376067"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056" y="-36135"/>
            <a:ext cx="5472608" cy="689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59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pPr>
              <a:lnSpc>
                <a:spcPct val="200000"/>
              </a:lnSpc>
            </a:pPr>
            <a:r>
              <a:rPr lang="en-GB" b="1" dirty="0" smtClean="0">
                <a:solidFill>
                  <a:schemeClr val="tx1"/>
                </a:solidFill>
              </a:rPr>
              <a:t>Next steps:</a:t>
            </a:r>
          </a:p>
          <a:p>
            <a:pPr marL="342900" indent="-342900">
              <a:buFont typeface="Arial" panose="020B0604020202020204" pitchFamily="34" charset="0"/>
              <a:buChar char="•"/>
            </a:pPr>
            <a:r>
              <a:rPr lang="en-GB" dirty="0" smtClean="0">
                <a:solidFill>
                  <a:schemeClr val="tx1"/>
                </a:solidFill>
              </a:rPr>
              <a:t>Review the </a:t>
            </a:r>
            <a:r>
              <a:rPr lang="en-GB" dirty="0">
                <a:solidFill>
                  <a:schemeClr val="tx1"/>
                </a:solidFill>
              </a:rPr>
              <a:t>Network level changes (access to psychology, pregnancy protocols, improvements to PACs and video conference enabling access to </a:t>
            </a:r>
            <a:r>
              <a:rPr lang="en-GB" dirty="0" smtClean="0">
                <a:solidFill>
                  <a:schemeClr val="tx1"/>
                </a:solidFill>
              </a:rPr>
              <a:t>MDTs)</a:t>
            </a:r>
          </a:p>
          <a:p>
            <a:pPr marL="342900" indent="-342900">
              <a:buFont typeface="Arial" panose="020B0604020202020204" pitchFamily="34" charset="0"/>
              <a:buChar char="•"/>
            </a:pPr>
            <a:r>
              <a:rPr lang="en-GB" dirty="0" smtClean="0">
                <a:solidFill>
                  <a:schemeClr val="tx1"/>
                </a:solidFill>
              </a:rPr>
              <a:t>Will improve green ratings </a:t>
            </a:r>
            <a:endParaRPr lang="en-GB" dirty="0">
              <a:solidFill>
                <a:schemeClr val="tx1"/>
              </a:solidFill>
            </a:endParaRPr>
          </a:p>
          <a:p>
            <a:pPr marL="342900" indent="-342900">
              <a:buFont typeface="Arial" panose="020B0604020202020204" pitchFamily="34" charset="0"/>
              <a:buChar char="•"/>
            </a:pPr>
            <a:r>
              <a:rPr lang="en-GB" dirty="0" smtClean="0">
                <a:solidFill>
                  <a:schemeClr val="tx1"/>
                </a:solidFill>
              </a:rPr>
              <a:t>What feedback would Centres like from the Network team after the visits? </a:t>
            </a:r>
          </a:p>
          <a:p>
            <a:pPr marL="342900" indent="-342900">
              <a:buFont typeface="Arial" panose="020B0604020202020204" pitchFamily="34" charset="0"/>
              <a:buChar char="•"/>
            </a:pPr>
            <a:r>
              <a:rPr lang="en-GB" dirty="0" smtClean="0">
                <a:solidFill>
                  <a:schemeClr val="tx1"/>
                </a:solidFill>
              </a:rPr>
              <a:t>Our suggestion: short document</a:t>
            </a:r>
          </a:p>
          <a:p>
            <a:pPr marL="1028700" lvl="1" indent="-342900">
              <a:buFont typeface="Arial" panose="020B0604020202020204" pitchFamily="34" charset="0"/>
              <a:buChar char="•"/>
            </a:pPr>
            <a:r>
              <a:rPr lang="en-GB" dirty="0" smtClean="0">
                <a:solidFill>
                  <a:schemeClr val="tx1"/>
                </a:solidFill>
              </a:rPr>
              <a:t>Current situation</a:t>
            </a:r>
          </a:p>
          <a:p>
            <a:pPr marL="1028700" lvl="1" indent="-342900">
              <a:buFont typeface="Arial" panose="020B0604020202020204" pitchFamily="34" charset="0"/>
              <a:buChar char="•"/>
            </a:pPr>
            <a:r>
              <a:rPr lang="en-GB" dirty="0" smtClean="0">
                <a:solidFill>
                  <a:schemeClr val="tx1"/>
                </a:solidFill>
              </a:rPr>
              <a:t>Network solutions</a:t>
            </a:r>
          </a:p>
          <a:p>
            <a:pPr marL="1028700" lvl="1" indent="-342900">
              <a:buFont typeface="Arial" panose="020B0604020202020204" pitchFamily="34" charset="0"/>
              <a:buChar char="•"/>
            </a:pPr>
            <a:r>
              <a:rPr lang="en-GB" dirty="0" smtClean="0">
                <a:solidFill>
                  <a:schemeClr val="tx1"/>
                </a:solidFill>
              </a:rPr>
              <a:t>Local solutions</a:t>
            </a:r>
          </a:p>
          <a:p>
            <a:pPr marL="1028700" lvl="1" indent="-342900">
              <a:buFont typeface="Arial" panose="020B0604020202020204" pitchFamily="34" charset="0"/>
              <a:buChar char="•"/>
            </a:pPr>
            <a:r>
              <a:rPr lang="en-GB" dirty="0" smtClean="0">
                <a:solidFill>
                  <a:schemeClr val="tx1"/>
                </a:solidFill>
              </a:rPr>
              <a:t>Other solutions</a:t>
            </a:r>
            <a:endParaRPr lang="en-GB" dirty="0">
              <a:solidFill>
                <a:schemeClr val="tx1"/>
              </a:solidFill>
            </a:endParaRPr>
          </a:p>
          <a:p>
            <a:pPr marL="342900" indent="-342900">
              <a:lnSpc>
                <a:spcPct val="200000"/>
              </a:lnSpc>
              <a:buFont typeface="Arial" panose="020B0604020202020204" pitchFamily="34" charset="0"/>
              <a:buChar char="•"/>
            </a:pPr>
            <a:endParaRPr lang="en-US" dirty="0">
              <a:solidFill>
                <a:srgbClr val="FF0000"/>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9/26/2017</a:t>
            </a:fld>
            <a:endParaRPr lang="en-US" dirty="0"/>
          </a:p>
        </p:txBody>
      </p:sp>
      <p:sp>
        <p:nvSpPr>
          <p:cNvPr id="5" name="Text Placeholder 4"/>
          <p:cNvSpPr>
            <a:spLocks noGrp="1"/>
          </p:cNvSpPr>
          <p:nvPr>
            <p:ph type="body" sz="quarter" idx="14"/>
          </p:nvPr>
        </p:nvSpPr>
        <p:spPr/>
        <p:txBody>
          <a:bodyPr/>
          <a:lstStyle/>
          <a:p>
            <a:r>
              <a:rPr lang="en-US" dirty="0" smtClean="0"/>
              <a:t>Self-assessments and visits</a:t>
            </a:r>
            <a:endParaRPr lang="en-US" dirty="0"/>
          </a:p>
        </p:txBody>
      </p:sp>
    </p:spTree>
    <p:extLst>
      <p:ext uri="{BB962C8B-B14F-4D97-AF65-F5344CB8AC3E}">
        <p14:creationId xmlns:p14="http://schemas.microsoft.com/office/powerpoint/2010/main" val="1946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pPr marL="1028700" lvl="1" indent="-342900">
              <a:buFont typeface="Arial" panose="020B0604020202020204" pitchFamily="34" charset="0"/>
              <a:buChar char="•"/>
            </a:pPr>
            <a:r>
              <a:rPr lang="en-GB" dirty="0" smtClean="0"/>
              <a:t>Slow progress from selection of supplier to contract finalisation</a:t>
            </a:r>
          </a:p>
          <a:p>
            <a:pPr marL="1028700" lvl="1" indent="-342900">
              <a:buFont typeface="Arial" panose="020B0604020202020204" pitchFamily="34" charset="0"/>
              <a:buChar char="•"/>
            </a:pPr>
            <a:r>
              <a:rPr lang="en-GB" dirty="0" smtClean="0"/>
              <a:t>Delayed start to build – disappointing! </a:t>
            </a:r>
          </a:p>
          <a:p>
            <a:pPr marL="1028700" lvl="1" indent="-342900">
              <a:buFont typeface="Arial" panose="020B0604020202020204" pitchFamily="34" charset="0"/>
              <a:buChar char="•"/>
            </a:pPr>
            <a:r>
              <a:rPr lang="en-GB" dirty="0" smtClean="0"/>
              <a:t>Collation of information is ongoing </a:t>
            </a:r>
            <a:endParaRPr lang="en-GB" dirty="0"/>
          </a:p>
          <a:p>
            <a:pPr marL="1028700" lvl="1" indent="-342900">
              <a:buFont typeface="Arial" panose="020B0604020202020204" pitchFamily="34" charset="0"/>
              <a:buChar char="•"/>
            </a:pPr>
            <a:r>
              <a:rPr lang="en-GB" dirty="0" smtClean="0"/>
              <a:t>Escalation to Executive Director level at UHB </a:t>
            </a:r>
          </a:p>
          <a:p>
            <a:pPr marL="1028700" lvl="1" indent="-342900">
              <a:buFont typeface="Arial" panose="020B0604020202020204" pitchFamily="34" charset="0"/>
              <a:buChar char="•"/>
            </a:pPr>
            <a:r>
              <a:rPr lang="en-GB" dirty="0" smtClean="0"/>
              <a:t>Contract with team for sign off as of 25/09</a:t>
            </a:r>
          </a:p>
          <a:p>
            <a:pPr marL="1028700" lvl="1" indent="-342900">
              <a:buFont typeface="Arial" panose="020B0604020202020204" pitchFamily="34" charset="0"/>
              <a:buChar char="•"/>
            </a:pPr>
            <a:endParaRPr lang="en-GB" dirty="0"/>
          </a:p>
        </p:txBody>
      </p:sp>
      <p:sp>
        <p:nvSpPr>
          <p:cNvPr id="3" name="Date Placeholder 2"/>
          <p:cNvSpPr>
            <a:spLocks noGrp="1"/>
          </p:cNvSpPr>
          <p:nvPr>
            <p:ph type="dt" sz="half" idx="2"/>
          </p:nvPr>
        </p:nvSpPr>
        <p:spPr/>
        <p:txBody>
          <a:bodyPr/>
          <a:lstStyle/>
          <a:p>
            <a:fld id="{31D230EE-0A62-4FD3-9981-C881192BF62D}" type="datetime1">
              <a:rPr lang="en-US" smtClean="0"/>
              <a:t>9/26/2017</a:t>
            </a:fld>
            <a:endParaRPr lang="en-US" dirty="0"/>
          </a:p>
        </p:txBody>
      </p:sp>
      <p:sp>
        <p:nvSpPr>
          <p:cNvPr id="4" name="Text Placeholder 3"/>
          <p:cNvSpPr>
            <a:spLocks noGrp="1"/>
          </p:cNvSpPr>
          <p:nvPr>
            <p:ph type="body" sz="quarter" idx="14"/>
          </p:nvPr>
        </p:nvSpPr>
        <p:spPr/>
        <p:txBody>
          <a:bodyPr>
            <a:normAutofit/>
          </a:bodyPr>
          <a:lstStyle/>
          <a:p>
            <a:r>
              <a:rPr lang="en-GB" dirty="0"/>
              <a:t>Website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592" y="2996952"/>
            <a:ext cx="4202473" cy="285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68583" b="1782"/>
          <a:stretch/>
        </p:blipFill>
        <p:spPr bwMode="auto">
          <a:xfrm>
            <a:off x="8544272" y="1412776"/>
            <a:ext cx="1889023" cy="406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98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pPr marL="1028700" lvl="1" indent="-342900">
              <a:lnSpc>
                <a:spcPct val="110000"/>
              </a:lnSpc>
              <a:buFont typeface="Arial" panose="020B0604020202020204" pitchFamily="34" charset="0"/>
              <a:buChar char="•"/>
            </a:pPr>
            <a:endParaRPr lang="en-GB" sz="1900" spc="-30" dirty="0">
              <a:solidFill>
                <a:srgbClr val="394A59"/>
              </a:solidFill>
            </a:endParaRPr>
          </a:p>
        </p:txBody>
      </p:sp>
      <p:sp>
        <p:nvSpPr>
          <p:cNvPr id="3" name="Date Placeholder 2"/>
          <p:cNvSpPr>
            <a:spLocks noGrp="1"/>
          </p:cNvSpPr>
          <p:nvPr>
            <p:ph type="dt" sz="half" idx="2"/>
          </p:nvPr>
        </p:nvSpPr>
        <p:spPr/>
        <p:txBody>
          <a:bodyPr/>
          <a:lstStyle/>
          <a:p>
            <a:fld id="{BFD7495A-7DBA-4B83-B9D6-380156871703}" type="datetime1">
              <a:rPr lang="en-US" smtClean="0"/>
              <a:t>9/26/2017</a:t>
            </a:fld>
            <a:endParaRPr lang="en-US" dirty="0"/>
          </a:p>
        </p:txBody>
      </p:sp>
      <p:sp>
        <p:nvSpPr>
          <p:cNvPr id="4" name="Text Placeholder 3"/>
          <p:cNvSpPr>
            <a:spLocks noGrp="1"/>
          </p:cNvSpPr>
          <p:nvPr>
            <p:ph type="body" sz="quarter" idx="14"/>
          </p:nvPr>
        </p:nvSpPr>
        <p:spPr/>
        <p:txBody>
          <a:bodyPr/>
          <a:lstStyle/>
          <a:p>
            <a:r>
              <a:rPr lang="en-GB" dirty="0" smtClean="0"/>
              <a:t>Board Meeting Feedback</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922105232"/>
              </p:ext>
            </p:extLst>
          </p:nvPr>
        </p:nvGraphicFramePr>
        <p:xfrm>
          <a:off x="1055440" y="980728"/>
          <a:ext cx="9577064" cy="4248471"/>
        </p:xfrm>
        <a:graphic>
          <a:graphicData uri="http://schemas.openxmlformats.org/drawingml/2006/table">
            <a:tbl>
              <a:tblPr firstRow="1" bandRow="1">
                <a:tableStyleId>{5C22544A-7EE6-4342-B048-85BDC9FD1C3A}</a:tableStyleId>
              </a:tblPr>
              <a:tblGrid>
                <a:gridCol w="4788532"/>
                <a:gridCol w="4788532"/>
              </a:tblGrid>
              <a:tr h="456552">
                <a:tc>
                  <a:txBody>
                    <a:bodyPr/>
                    <a:lstStyle/>
                    <a:p>
                      <a:r>
                        <a:rPr lang="en-GB" dirty="0" smtClean="0"/>
                        <a:t>You said</a:t>
                      </a:r>
                      <a:endParaRPr lang="en-GB" dirty="0"/>
                    </a:p>
                  </a:txBody>
                  <a:tcPr/>
                </a:tc>
                <a:tc>
                  <a:txBody>
                    <a:bodyPr/>
                    <a:lstStyle/>
                    <a:p>
                      <a:r>
                        <a:rPr lang="en-GB" dirty="0" smtClean="0"/>
                        <a:t>We have</a:t>
                      </a:r>
                      <a:endParaRPr lang="en-GB" dirty="0"/>
                    </a:p>
                  </a:txBody>
                  <a:tcPr/>
                </a:tc>
              </a:tr>
              <a:tr h="1141381">
                <a:tc>
                  <a:txBody>
                    <a:bodyPr/>
                    <a:lstStyle/>
                    <a:p>
                      <a:r>
                        <a:rPr lang="en-GB" dirty="0" smtClean="0"/>
                        <a:t>Useful to add </a:t>
                      </a:r>
                      <a:r>
                        <a:rPr lang="en-GB" dirty="0" err="1" smtClean="0"/>
                        <a:t>fetal</a:t>
                      </a:r>
                      <a:r>
                        <a:rPr lang="en-GB" dirty="0" smtClean="0"/>
                        <a:t> and </a:t>
                      </a:r>
                      <a:r>
                        <a:rPr lang="en-GB" dirty="0" err="1" smtClean="0"/>
                        <a:t>pyschology</a:t>
                      </a:r>
                      <a:endParaRPr lang="en-GB" dirty="0"/>
                    </a:p>
                  </a:txBody>
                  <a:tcPr/>
                </a:tc>
                <a:tc>
                  <a:txBody>
                    <a:bodyPr/>
                    <a:lstStyle/>
                    <a:p>
                      <a:r>
                        <a:rPr lang="en-GB" dirty="0" smtClean="0"/>
                        <a:t>Invited</a:t>
                      </a:r>
                      <a:r>
                        <a:rPr lang="en-GB" baseline="0" dirty="0" smtClean="0"/>
                        <a:t> </a:t>
                      </a:r>
                      <a:r>
                        <a:rPr lang="en-GB" baseline="0" dirty="0" err="1" smtClean="0"/>
                        <a:t>fetal</a:t>
                      </a:r>
                      <a:r>
                        <a:rPr lang="en-GB" baseline="0" dirty="0" smtClean="0"/>
                        <a:t> rep. </a:t>
                      </a:r>
                    </a:p>
                    <a:p>
                      <a:r>
                        <a:rPr lang="en-GB" baseline="0" dirty="0" smtClean="0"/>
                        <a:t>Psychology attended in June and planned for December. </a:t>
                      </a:r>
                      <a:endParaRPr lang="en-GB" dirty="0"/>
                    </a:p>
                  </a:txBody>
                  <a:tcPr/>
                </a:tc>
              </a:tr>
              <a:tr h="462893">
                <a:tc>
                  <a:txBody>
                    <a:bodyPr/>
                    <a:lstStyle/>
                    <a:p>
                      <a:r>
                        <a:rPr lang="en-GB" dirty="0" smtClean="0"/>
                        <a:t>More L2/L3</a:t>
                      </a:r>
                      <a:r>
                        <a:rPr lang="en-GB" baseline="0" dirty="0" smtClean="0"/>
                        <a:t> focus</a:t>
                      </a:r>
                      <a:endParaRPr lang="en-GB" dirty="0"/>
                    </a:p>
                  </a:txBody>
                  <a:tcPr/>
                </a:tc>
                <a:tc>
                  <a:txBody>
                    <a:bodyPr/>
                    <a:lstStyle/>
                    <a:p>
                      <a:r>
                        <a:rPr lang="en-GB" dirty="0" smtClean="0"/>
                        <a:t>Sections</a:t>
                      </a:r>
                      <a:r>
                        <a:rPr lang="en-GB" baseline="0" dirty="0" smtClean="0"/>
                        <a:t> a</a:t>
                      </a:r>
                      <a:r>
                        <a:rPr lang="en-GB" dirty="0" smtClean="0"/>
                        <a:t>dded to agenda.</a:t>
                      </a:r>
                      <a:endParaRPr lang="en-GB" dirty="0"/>
                    </a:p>
                  </a:txBody>
                  <a:tcPr/>
                </a:tc>
              </a:tr>
              <a:tr h="462893">
                <a:tc>
                  <a:txBody>
                    <a:bodyPr/>
                    <a:lstStyle/>
                    <a:p>
                      <a:r>
                        <a:rPr lang="en-GB" dirty="0" smtClean="0"/>
                        <a:t>Could do with patient</a:t>
                      </a:r>
                      <a:r>
                        <a:rPr lang="en-GB" baseline="0" dirty="0" smtClean="0"/>
                        <a:t> story</a:t>
                      </a:r>
                      <a:endParaRPr lang="en-GB" dirty="0"/>
                    </a:p>
                  </a:txBody>
                  <a:tcPr/>
                </a:tc>
                <a:tc>
                  <a:txBody>
                    <a:bodyPr/>
                    <a:lstStyle/>
                    <a:p>
                      <a:r>
                        <a:rPr lang="en-GB" dirty="0" smtClean="0"/>
                        <a:t>To be actioned.</a:t>
                      </a:r>
                      <a:endParaRPr lang="en-GB" dirty="0"/>
                    </a:p>
                  </a:txBody>
                  <a:tcPr/>
                </a:tc>
              </a:tr>
              <a:tr h="462893">
                <a:tc>
                  <a:txBody>
                    <a:bodyPr/>
                    <a:lstStyle/>
                    <a:p>
                      <a:r>
                        <a:rPr lang="en-GB" dirty="0" smtClean="0"/>
                        <a:t>Mid</a:t>
                      </a:r>
                      <a:r>
                        <a:rPr lang="en-GB" baseline="0" dirty="0" smtClean="0"/>
                        <a:t> morning break</a:t>
                      </a:r>
                      <a:endParaRPr lang="en-GB" dirty="0"/>
                    </a:p>
                  </a:txBody>
                  <a:tcPr/>
                </a:tc>
                <a:tc>
                  <a:txBody>
                    <a:bodyPr/>
                    <a:lstStyle/>
                    <a:p>
                      <a:r>
                        <a:rPr lang="en-GB" dirty="0" smtClean="0"/>
                        <a:t>Added to agenda. </a:t>
                      </a:r>
                      <a:endParaRPr lang="en-GB" dirty="0"/>
                    </a:p>
                  </a:txBody>
                  <a:tcPr/>
                </a:tc>
              </a:tr>
              <a:tr h="462893">
                <a:tc>
                  <a:txBody>
                    <a:bodyPr/>
                    <a:lstStyle/>
                    <a:p>
                      <a:r>
                        <a:rPr lang="en-GB" dirty="0" smtClean="0"/>
                        <a:t>More clarity</a:t>
                      </a:r>
                      <a:r>
                        <a:rPr lang="en-GB" baseline="0" dirty="0" smtClean="0"/>
                        <a:t> requested for patient reps</a:t>
                      </a:r>
                      <a:endParaRPr lang="en-GB" dirty="0"/>
                    </a:p>
                  </a:txBody>
                  <a:tcPr/>
                </a:tc>
                <a:tc>
                  <a:txBody>
                    <a:bodyPr/>
                    <a:lstStyle/>
                    <a:p>
                      <a:r>
                        <a:rPr lang="en-GB" dirty="0" smtClean="0"/>
                        <a:t>To be actioned.</a:t>
                      </a:r>
                      <a:endParaRPr lang="en-GB" dirty="0"/>
                    </a:p>
                  </a:txBody>
                  <a:tcPr/>
                </a:tc>
              </a:tr>
              <a:tr h="798966">
                <a:tc>
                  <a:txBody>
                    <a:bodyPr/>
                    <a:lstStyle/>
                    <a:p>
                      <a:r>
                        <a:rPr lang="en-GB" dirty="0" smtClean="0"/>
                        <a:t>Need to measure action at a local level</a:t>
                      </a:r>
                      <a:endParaRPr lang="en-GB" dirty="0"/>
                    </a:p>
                  </a:txBody>
                  <a:tcPr/>
                </a:tc>
                <a:tc>
                  <a:txBody>
                    <a:bodyPr/>
                    <a:lstStyle/>
                    <a:p>
                      <a:r>
                        <a:rPr lang="en-GB" dirty="0" smtClean="0"/>
                        <a:t>For</a:t>
                      </a:r>
                      <a:r>
                        <a:rPr lang="en-GB" baseline="0" dirty="0" smtClean="0"/>
                        <a:t> discussion. </a:t>
                      </a:r>
                    </a:p>
                  </a:txBody>
                  <a:tcPr/>
                </a:tc>
              </a:tr>
            </a:tbl>
          </a:graphicData>
        </a:graphic>
      </p:graphicFrame>
    </p:spTree>
    <p:extLst>
      <p:ext uri="{BB962C8B-B14F-4D97-AF65-F5344CB8AC3E}">
        <p14:creationId xmlns:p14="http://schemas.microsoft.com/office/powerpoint/2010/main" val="166020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pPr marL="1028700" lvl="1" indent="-342900">
              <a:buFont typeface="Arial" panose="020B0604020202020204" pitchFamily="34" charset="0"/>
              <a:buChar char="•"/>
            </a:pPr>
            <a:endParaRPr lang="en-GB" dirty="0" smtClean="0"/>
          </a:p>
          <a:p>
            <a:pPr marL="342900" lvl="1" indent="-342900" defTabSz="820738" fontAlgn="base">
              <a:spcBef>
                <a:spcPts val="0"/>
              </a:spcBef>
              <a:spcAft>
                <a:spcPts val="1417"/>
              </a:spcAft>
              <a:buClr>
                <a:schemeClr val="tx2"/>
              </a:buClr>
              <a:buFont typeface="Arial" panose="020B0604020202020204" pitchFamily="34" charset="0"/>
              <a:buChar char="•"/>
            </a:pPr>
            <a:r>
              <a:rPr lang="en-GB" dirty="0" smtClean="0"/>
              <a:t>Four risks on Network risk register</a:t>
            </a:r>
            <a:endParaRPr lang="en-GB" sz="2200" spc="-30" dirty="0"/>
          </a:p>
          <a:p>
            <a:pPr marL="1143000" lvl="1" indent="-457200">
              <a:buFont typeface="+mj-lt"/>
              <a:buAutoNum type="arabicPeriod"/>
            </a:pPr>
            <a:r>
              <a:rPr lang="en-GB" dirty="0" smtClean="0"/>
              <a:t>Taunton does not have a PEC in post</a:t>
            </a:r>
          </a:p>
          <a:p>
            <a:pPr marL="1143000" lvl="1" indent="-457200">
              <a:buFont typeface="+mj-lt"/>
              <a:buAutoNum type="arabicPeriod"/>
            </a:pPr>
            <a:r>
              <a:rPr lang="en-GB" dirty="0" smtClean="0"/>
              <a:t>Medical workforce retirements/gaps and lack of succession plans</a:t>
            </a:r>
          </a:p>
          <a:p>
            <a:pPr marL="1143000" lvl="1" indent="-457200">
              <a:buFont typeface="+mj-lt"/>
              <a:buAutoNum type="arabicPeriod"/>
            </a:pPr>
            <a:r>
              <a:rPr lang="en-GB" dirty="0" smtClean="0"/>
              <a:t>Core Network Team funding source in long term</a:t>
            </a:r>
          </a:p>
          <a:p>
            <a:pPr marL="1143000" lvl="1" indent="-457200">
              <a:buFont typeface="+mj-lt"/>
              <a:buAutoNum type="arabicPeriod"/>
            </a:pPr>
            <a:r>
              <a:rPr lang="en-GB" dirty="0" smtClean="0"/>
              <a:t>Lack of dedicated nursing resource around region</a:t>
            </a:r>
          </a:p>
          <a:p>
            <a:pPr marL="1028700" lvl="1" indent="-342900">
              <a:buFont typeface="Arial" panose="020B0604020202020204" pitchFamily="34" charset="0"/>
              <a:buChar char="•"/>
            </a:pPr>
            <a:endParaRPr lang="en-GB" dirty="0" smtClean="0"/>
          </a:p>
          <a:p>
            <a:pPr marL="342900" lvl="1" indent="-342900" defTabSz="820738" fontAlgn="base">
              <a:spcBef>
                <a:spcPts val="0"/>
              </a:spcBef>
              <a:spcAft>
                <a:spcPts val="1417"/>
              </a:spcAft>
              <a:buClr>
                <a:schemeClr val="tx2"/>
              </a:buClr>
              <a:buFont typeface="Arial" panose="020B0604020202020204" pitchFamily="34" charset="0"/>
              <a:buChar char="•"/>
            </a:pPr>
            <a:r>
              <a:rPr lang="en-GB" dirty="0"/>
              <a:t>In depth-discussion as part of Governance afternoon today</a:t>
            </a:r>
          </a:p>
          <a:p>
            <a:pPr marL="1028700" lvl="1" indent="-342900">
              <a:buFont typeface="Arial" panose="020B0604020202020204" pitchFamily="34" charset="0"/>
              <a:buChar char="•"/>
            </a:pPr>
            <a:endParaRPr lang="en-GB" dirty="0"/>
          </a:p>
        </p:txBody>
      </p:sp>
      <p:sp>
        <p:nvSpPr>
          <p:cNvPr id="3" name="Date Placeholder 2"/>
          <p:cNvSpPr>
            <a:spLocks noGrp="1"/>
          </p:cNvSpPr>
          <p:nvPr>
            <p:ph type="dt" sz="half" idx="2"/>
          </p:nvPr>
        </p:nvSpPr>
        <p:spPr/>
        <p:txBody>
          <a:bodyPr/>
          <a:lstStyle/>
          <a:p>
            <a:fld id="{31D230EE-0A62-4FD3-9981-C881192BF62D}" type="datetime1">
              <a:rPr lang="en-US" smtClean="0"/>
              <a:t>9/26/2017</a:t>
            </a:fld>
            <a:endParaRPr lang="en-US" dirty="0"/>
          </a:p>
        </p:txBody>
      </p:sp>
      <p:sp>
        <p:nvSpPr>
          <p:cNvPr id="4" name="Text Placeholder 3"/>
          <p:cNvSpPr>
            <a:spLocks noGrp="1"/>
          </p:cNvSpPr>
          <p:nvPr>
            <p:ph type="body" sz="quarter" idx="14"/>
          </p:nvPr>
        </p:nvSpPr>
        <p:spPr/>
        <p:txBody>
          <a:bodyPr>
            <a:normAutofit/>
          </a:bodyPr>
          <a:lstStyle/>
          <a:p>
            <a:r>
              <a:rPr lang="en-GB" dirty="0"/>
              <a:t>Network Risks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4005064"/>
            <a:ext cx="3749030" cy="187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38" y="414908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78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quarter" idx="14"/>
          </p:nvPr>
        </p:nvSpPr>
        <p:spPr>
          <a:xfrm>
            <a:off x="1199456" y="652166"/>
            <a:ext cx="3744416" cy="486000"/>
          </a:xfrm>
        </p:spPr>
        <p:txBody>
          <a:bodyPr/>
          <a:lstStyle/>
          <a:p>
            <a:r>
              <a:rPr lang="en-GB" sz="2800" dirty="0"/>
              <a:t>Patient Engagement</a:t>
            </a:r>
            <a:endParaRPr lang="en-GB" dirty="0"/>
          </a:p>
        </p:txBody>
      </p:sp>
      <p:sp>
        <p:nvSpPr>
          <p:cNvPr id="4" name="Text Placeholder 3"/>
          <p:cNvSpPr>
            <a:spLocks noGrp="1"/>
          </p:cNvSpPr>
          <p:nvPr>
            <p:ph type="body" sz="quarter" idx="15"/>
          </p:nvPr>
        </p:nvSpPr>
        <p:spPr>
          <a:xfrm>
            <a:off x="1199456" y="1124744"/>
            <a:ext cx="4808890" cy="4736893"/>
          </a:xfrm>
        </p:spPr>
        <p:txBody>
          <a:bodyPr>
            <a:normAutofit fontScale="92500" lnSpcReduction="20000"/>
          </a:bodyPr>
          <a:lstStyle/>
          <a:p>
            <a:pPr>
              <a:lnSpc>
                <a:spcPct val="160000"/>
              </a:lnSpc>
              <a:defRPr/>
            </a:pPr>
            <a:r>
              <a:rPr lang="en-GB" altLang="en-US" dirty="0" smtClean="0"/>
              <a:t>Newsletter circulation</a:t>
            </a:r>
            <a:endParaRPr lang="en-GB" altLang="en-US" dirty="0"/>
          </a:p>
          <a:p>
            <a:pPr>
              <a:lnSpc>
                <a:spcPct val="160000"/>
              </a:lnSpc>
              <a:defRPr/>
            </a:pPr>
            <a:r>
              <a:rPr lang="en-GB" altLang="en-US" dirty="0" smtClean="0"/>
              <a:t>OPD </a:t>
            </a:r>
            <a:r>
              <a:rPr lang="en-GB" altLang="en-US" dirty="0"/>
              <a:t>clinic visits </a:t>
            </a:r>
            <a:r>
              <a:rPr lang="en-GB" altLang="en-US" dirty="0" smtClean="0"/>
              <a:t>completed</a:t>
            </a:r>
            <a:endParaRPr lang="en-GB" altLang="en-US" dirty="0"/>
          </a:p>
          <a:p>
            <a:pPr>
              <a:lnSpc>
                <a:spcPct val="160000"/>
              </a:lnSpc>
              <a:defRPr/>
            </a:pPr>
            <a:r>
              <a:rPr lang="en-GB" altLang="en-US" dirty="0" smtClean="0"/>
              <a:t>Pt </a:t>
            </a:r>
            <a:r>
              <a:rPr lang="en-GB" altLang="en-US" dirty="0"/>
              <a:t>engagement Cardiff, Autumn</a:t>
            </a:r>
          </a:p>
          <a:p>
            <a:pPr>
              <a:lnSpc>
                <a:spcPct val="160000"/>
              </a:lnSpc>
              <a:defRPr/>
            </a:pPr>
            <a:r>
              <a:rPr lang="en-GB" altLang="en-US" dirty="0" smtClean="0"/>
              <a:t>Heart Families South West meeting</a:t>
            </a:r>
            <a:endParaRPr lang="en-GB" altLang="en-US" dirty="0"/>
          </a:p>
          <a:p>
            <a:pPr>
              <a:lnSpc>
                <a:spcPct val="160000"/>
              </a:lnSpc>
              <a:defRPr/>
            </a:pPr>
            <a:r>
              <a:rPr lang="en-GB" altLang="en-US" dirty="0"/>
              <a:t>Web </a:t>
            </a:r>
            <a:r>
              <a:rPr lang="en-GB" altLang="en-US" dirty="0" smtClean="0"/>
              <a:t>site (Facebook)</a:t>
            </a:r>
          </a:p>
          <a:p>
            <a:endParaRPr lang="en-GB" altLang="en-US" dirty="0" smtClean="0"/>
          </a:p>
          <a:p>
            <a:r>
              <a:rPr lang="en-GB" altLang="en-US" dirty="0" smtClean="0"/>
              <a:t>Virtual </a:t>
            </a:r>
            <a:r>
              <a:rPr lang="en-GB" altLang="en-US" dirty="0"/>
              <a:t>ref </a:t>
            </a:r>
            <a:r>
              <a:rPr lang="en-GB" altLang="en-US" dirty="0" smtClean="0"/>
              <a:t>group</a:t>
            </a:r>
          </a:p>
          <a:p>
            <a:endParaRPr lang="en-GB" altLang="en-US" dirty="0" smtClean="0"/>
          </a:p>
          <a:p>
            <a:r>
              <a:rPr lang="en-GB" altLang="en-US" dirty="0" smtClean="0"/>
              <a:t>Adult Young People group</a:t>
            </a:r>
          </a:p>
          <a:p>
            <a:endParaRPr lang="en-GB" altLang="en-US" dirty="0" smtClean="0"/>
          </a:p>
          <a:p>
            <a:endParaRPr lang="en-GB" dirty="0"/>
          </a:p>
        </p:txBody>
      </p:sp>
      <p:sp>
        <p:nvSpPr>
          <p:cNvPr id="5" name="Text Placeholder 4"/>
          <p:cNvSpPr>
            <a:spLocks noGrp="1"/>
          </p:cNvSpPr>
          <p:nvPr>
            <p:ph type="body" sz="quarter" idx="16"/>
          </p:nvPr>
        </p:nvSpPr>
        <p:spPr>
          <a:xfrm>
            <a:off x="6165564" y="652166"/>
            <a:ext cx="3962884" cy="486000"/>
          </a:xfrm>
        </p:spPr>
        <p:txBody>
          <a:bodyPr/>
          <a:lstStyle/>
          <a:p>
            <a:r>
              <a:rPr lang="en-GB" sz="2800" dirty="0" smtClean="0"/>
              <a:t>Network Engagement</a:t>
            </a:r>
            <a:endParaRPr lang="en-GB" sz="2800" dirty="0"/>
          </a:p>
        </p:txBody>
      </p:sp>
      <p:sp>
        <p:nvSpPr>
          <p:cNvPr id="6" name="Text Placeholder 5"/>
          <p:cNvSpPr>
            <a:spLocks noGrp="1"/>
          </p:cNvSpPr>
          <p:nvPr>
            <p:ph type="body" sz="quarter" idx="17"/>
          </p:nvPr>
        </p:nvSpPr>
        <p:spPr>
          <a:xfrm>
            <a:off x="6159186" y="1124744"/>
            <a:ext cx="3969261" cy="4723471"/>
          </a:xfrm>
        </p:spPr>
        <p:txBody>
          <a:bodyPr/>
          <a:lstStyle/>
          <a:p>
            <a:endParaRPr lang="en-GB" dirty="0"/>
          </a:p>
        </p:txBody>
      </p:sp>
      <p:sp>
        <p:nvSpPr>
          <p:cNvPr id="7" name="Date Placeholder 6"/>
          <p:cNvSpPr>
            <a:spLocks noGrp="1"/>
          </p:cNvSpPr>
          <p:nvPr>
            <p:ph type="dt" sz="half" idx="2"/>
          </p:nvPr>
        </p:nvSpPr>
        <p:spPr/>
        <p:txBody>
          <a:bodyPr/>
          <a:lstStyle/>
          <a:p>
            <a:fld id="{9AF6B28F-DAEA-4624-9228-A8D75CF100A3}" type="datetime1">
              <a:rPr lang="en-US" smtClean="0"/>
              <a:t>9/26/2017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08" y="1124744"/>
            <a:ext cx="3960440" cy="257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789039"/>
            <a:ext cx="4104456" cy="218907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5760" y="3789039"/>
            <a:ext cx="2019300" cy="1343025"/>
          </a:xfrm>
          <a:prstGeom prst="rect">
            <a:avLst/>
          </a:prstGeom>
        </p:spPr>
      </p:pic>
    </p:spTree>
    <p:extLst>
      <p:ext uri="{BB962C8B-B14F-4D97-AF65-F5344CB8AC3E}">
        <p14:creationId xmlns:p14="http://schemas.microsoft.com/office/powerpoint/2010/main" val="110609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8" name="Text Placeholder 7"/>
          <p:cNvSpPr>
            <a:spLocks noGrp="1"/>
          </p:cNvSpPr>
          <p:nvPr>
            <p:ph type="body" sz="quarter" idx="14"/>
          </p:nvPr>
        </p:nvSpPr>
        <p:spPr>
          <a:xfrm>
            <a:off x="911424" y="620688"/>
            <a:ext cx="5096922" cy="486000"/>
          </a:xfrm>
        </p:spPr>
        <p:txBody>
          <a:bodyPr/>
          <a:lstStyle/>
          <a:p>
            <a:r>
              <a:rPr lang="en-GB" dirty="0" smtClean="0"/>
              <a:t>Clinical </a:t>
            </a:r>
            <a:r>
              <a:rPr lang="en-GB" dirty="0"/>
              <a:t>U</a:t>
            </a:r>
            <a:r>
              <a:rPr lang="en-GB" dirty="0" smtClean="0"/>
              <a:t>pdates</a:t>
            </a:r>
            <a:endParaRPr lang="en-GB" dirty="0"/>
          </a:p>
        </p:txBody>
      </p:sp>
      <p:sp>
        <p:nvSpPr>
          <p:cNvPr id="9" name="Text Placeholder 8"/>
          <p:cNvSpPr>
            <a:spLocks noGrp="1"/>
          </p:cNvSpPr>
          <p:nvPr>
            <p:ph type="body" sz="quarter" idx="15"/>
          </p:nvPr>
        </p:nvSpPr>
        <p:spPr>
          <a:xfrm>
            <a:off x="479376" y="1052736"/>
            <a:ext cx="5528970" cy="4808901"/>
          </a:xfrm>
        </p:spPr>
        <p:txBody>
          <a:bodyPr>
            <a:normAutofit fontScale="92500" lnSpcReduction="10000"/>
          </a:bodyPr>
          <a:lstStyle/>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err="1" smtClean="0"/>
              <a:t>Aortopathy</a:t>
            </a:r>
            <a:r>
              <a:rPr lang="en-GB" dirty="0" smtClean="0"/>
              <a:t> in pregnancy</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Regional referral pathway for pregnant women with cardiac disease</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Anticoagulation strategies for women with mechanical heart valves in pregnancy</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Complex EP cases in pregnancy</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Protocols, medication and arrhythmias….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3" name="Text Placeholder 2"/>
          <p:cNvSpPr>
            <a:spLocks noGrp="1"/>
          </p:cNvSpPr>
          <p:nvPr>
            <p:ph type="body" sz="quarter" idx="16"/>
          </p:nvPr>
        </p:nvSpPr>
        <p:spPr/>
        <p:txBody>
          <a:bodyPr/>
          <a:lstStyle/>
          <a:p>
            <a:endParaRPr lang="en-GB" dirty="0"/>
          </a:p>
        </p:txBody>
      </p:sp>
      <p:sp>
        <p:nvSpPr>
          <p:cNvPr id="4" name="Text Placeholder 3"/>
          <p:cNvSpPr>
            <a:spLocks noGrp="1"/>
          </p:cNvSpPr>
          <p:nvPr>
            <p:ph type="body" sz="quarter" idx="17"/>
          </p:nvPr>
        </p:nvSpPr>
        <p:spPr>
          <a:xfrm>
            <a:off x="6168008" y="620688"/>
            <a:ext cx="5184576" cy="5400600"/>
          </a:xfrm>
        </p:spPr>
        <p:txBody>
          <a:bodyPr/>
          <a:lstStyle/>
          <a:p>
            <a:endParaRPr lang="en-GB" dirty="0"/>
          </a:p>
        </p:txBody>
      </p:sp>
      <p:sp>
        <p:nvSpPr>
          <p:cNvPr id="7" name="Date Placeholder 6"/>
          <p:cNvSpPr>
            <a:spLocks noGrp="1"/>
          </p:cNvSpPr>
          <p:nvPr>
            <p:ph type="dt" sz="half" idx="2"/>
          </p:nvPr>
        </p:nvSpPr>
        <p:spPr/>
        <p:txBody>
          <a:bodyPr/>
          <a:lstStyle/>
          <a:p>
            <a:fld id="{756EDCD8-AD52-440E-9698-6B27AFBC3F36}" type="datetime1">
              <a:rPr lang="en-US" smtClean="0"/>
              <a:t>9/26/2017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3817"/>
            <a:ext cx="5184576" cy="608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92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sp>
        <p:nvSpPr>
          <p:cNvPr id="4" name="Text Placeholder 3"/>
          <p:cNvSpPr>
            <a:spLocks noGrp="1"/>
          </p:cNvSpPr>
          <p:nvPr>
            <p:ph type="body" sz="quarter" idx="14"/>
          </p:nvPr>
        </p:nvSpPr>
        <p:spPr/>
        <p:txBody>
          <a:bodyPr/>
          <a:lstStyle/>
          <a:p>
            <a:r>
              <a:rPr lang="en-GB" smtClean="0"/>
              <a:t>Protocols</a:t>
            </a:r>
            <a:endParaRPr lang="en-GB" dirty="0"/>
          </a:p>
        </p:txBody>
      </p:sp>
      <p:sp>
        <p:nvSpPr>
          <p:cNvPr id="7" name="Text Placeholder 6"/>
          <p:cNvSpPr>
            <a:spLocks noGrp="1"/>
          </p:cNvSpPr>
          <p:nvPr>
            <p:ph type="body" sz="quarter" idx="15"/>
          </p:nvPr>
        </p:nvSpPr>
        <p:spPr>
          <a:xfrm>
            <a:off x="407368" y="1138166"/>
            <a:ext cx="4968552" cy="4723471"/>
          </a:xfrm>
        </p:spPr>
        <p:txBody>
          <a:bodyPr/>
          <a:lstStyle/>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Protocols</a:t>
            </a:r>
            <a:r>
              <a:rPr lang="en-GB" dirty="0"/>
              <a:t>, medication and arrhythmias</a:t>
            </a:r>
            <a:r>
              <a:rPr lang="en-GB" dirty="0" smtClean="0"/>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Heart failure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Cardiology interventions</a:t>
            </a:r>
            <a:endParaRPr lang="en-GB" dirty="0"/>
          </a:p>
        </p:txBody>
      </p:sp>
      <p:sp>
        <p:nvSpPr>
          <p:cNvPr id="8" name="Text Placeholder 7"/>
          <p:cNvSpPr>
            <a:spLocks noGrp="1"/>
          </p:cNvSpPr>
          <p:nvPr>
            <p:ph type="body" sz="quarter" idx="16"/>
          </p:nvPr>
        </p:nvSpPr>
        <p:spPr/>
        <p:txBody>
          <a:bodyPr/>
          <a:lstStyle/>
          <a:p>
            <a:endParaRPr lang="en-GB"/>
          </a:p>
        </p:txBody>
      </p:sp>
      <p:sp>
        <p:nvSpPr>
          <p:cNvPr id="9" name="Text Placeholder 8"/>
          <p:cNvSpPr>
            <a:spLocks noGrp="1"/>
          </p:cNvSpPr>
          <p:nvPr>
            <p:ph type="body" sz="quarter" idx="17"/>
          </p:nvPr>
        </p:nvSpPr>
        <p:spPr>
          <a:xfrm>
            <a:off x="5807968" y="1138166"/>
            <a:ext cx="3993596" cy="4723471"/>
          </a:xfrm>
        </p:spPr>
        <p:txBody>
          <a:bodyPr/>
          <a:lstStyle/>
          <a:p>
            <a:endParaRPr lang="en-GB"/>
          </a:p>
        </p:txBody>
      </p:sp>
      <p:sp>
        <p:nvSpPr>
          <p:cNvPr id="3" name="Date Placeholder 2"/>
          <p:cNvSpPr>
            <a:spLocks noGrp="1"/>
          </p:cNvSpPr>
          <p:nvPr>
            <p:ph type="dt" sz="half" idx="2"/>
          </p:nvPr>
        </p:nvSpPr>
        <p:spPr/>
        <p:txBody>
          <a:bodyPr/>
          <a:lstStyle/>
          <a:p>
            <a:fld id="{EC8BD566-575F-4C88-B7DC-BC0E0ADC559F}" type="datetime1">
              <a:rPr lang="en-US" smtClean="0"/>
              <a:t>9/26/2017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76" y="595743"/>
            <a:ext cx="4752975"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0704512" y="5924335"/>
            <a:ext cx="1487488" cy="369332"/>
          </a:xfrm>
          <a:prstGeom prst="rect">
            <a:avLst/>
          </a:prstGeom>
          <a:noFill/>
        </p:spPr>
        <p:txBody>
          <a:bodyPr wrap="square" rtlCol="0">
            <a:spAutoFit/>
          </a:bodyPr>
          <a:lstStyle/>
          <a:p>
            <a:r>
              <a:rPr lang="en-GB" i="1" dirty="0" smtClean="0"/>
              <a:t>Dirk Wilson</a:t>
            </a:r>
            <a:endParaRPr lang="en-GB" i="1" dirty="0"/>
          </a:p>
        </p:txBody>
      </p:sp>
    </p:spTree>
    <p:extLst>
      <p:ext uri="{BB962C8B-B14F-4D97-AF65-F5344CB8AC3E}">
        <p14:creationId xmlns:p14="http://schemas.microsoft.com/office/powerpoint/2010/main" val="420027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pPr marL="1028700" lvl="1" indent="-342900">
              <a:buFont typeface="Arial" panose="020B0604020202020204" pitchFamily="34" charset="0"/>
              <a:buChar char="•"/>
            </a:pPr>
            <a:endParaRPr lang="en-GB" dirty="0" smtClean="0"/>
          </a:p>
          <a:p>
            <a:pPr marL="1028700" lvl="1" indent="-342900">
              <a:buFont typeface="Arial" panose="020B0604020202020204" pitchFamily="34" charset="0"/>
              <a:buChar char="•"/>
            </a:pPr>
            <a:r>
              <a:rPr lang="en-GB" dirty="0" smtClean="0"/>
              <a:t>Consultation now closed</a:t>
            </a:r>
          </a:p>
          <a:p>
            <a:pPr marL="1028700" lvl="1" indent="-342900">
              <a:buFont typeface="Arial" panose="020B0604020202020204" pitchFamily="34" charset="0"/>
              <a:buChar char="•"/>
            </a:pPr>
            <a:r>
              <a:rPr lang="en-GB" dirty="0" smtClean="0"/>
              <a:t>Decisions awaited at NHS Board level September 2016</a:t>
            </a:r>
          </a:p>
          <a:p>
            <a:pPr marL="1028700" lvl="1" indent="-342900">
              <a:buFont typeface="Arial" panose="020B0604020202020204" pitchFamily="34" charset="0"/>
              <a:buChar char="•"/>
            </a:pPr>
            <a:r>
              <a:rPr lang="en-GB" dirty="0" smtClean="0"/>
              <a:t>CRG meeting October </a:t>
            </a:r>
          </a:p>
          <a:p>
            <a:pPr marL="1028700" lvl="1" indent="-342900">
              <a:buFont typeface="Arial" panose="020B0604020202020204" pitchFamily="34" charset="0"/>
              <a:buChar char="•"/>
            </a:pPr>
            <a:r>
              <a:rPr lang="en-GB" altLang="en-US" dirty="0">
                <a:solidFill>
                  <a:srgbClr val="FF0000"/>
                </a:solidFill>
              </a:rPr>
              <a:t>NHS England May</a:t>
            </a:r>
          </a:p>
          <a:p>
            <a:pPr marL="1028700" lvl="1" indent="-342900">
              <a:buFont typeface="Arial" panose="020B0604020202020204" pitchFamily="34" charset="0"/>
              <a:buChar char="•"/>
            </a:pPr>
            <a:endParaRPr lang="en-GB" dirty="0" smtClean="0"/>
          </a:p>
          <a:p>
            <a:pPr marL="1028700" lvl="1" indent="-342900">
              <a:buFont typeface="Arial" panose="020B0604020202020204" pitchFamily="34" charset="0"/>
              <a:buChar char="•"/>
            </a:pPr>
            <a:endParaRPr lang="en-GB" dirty="0" smtClean="0"/>
          </a:p>
          <a:p>
            <a:pPr marL="1028700" lvl="1" indent="-342900">
              <a:buFont typeface="Arial" panose="020B0604020202020204" pitchFamily="34" charset="0"/>
              <a:buChar char="•"/>
            </a:pPr>
            <a:endParaRPr lang="en-GB" dirty="0"/>
          </a:p>
        </p:txBody>
      </p:sp>
      <p:sp>
        <p:nvSpPr>
          <p:cNvPr id="3" name="Date Placeholder 2"/>
          <p:cNvSpPr>
            <a:spLocks noGrp="1"/>
          </p:cNvSpPr>
          <p:nvPr>
            <p:ph type="dt" sz="half" idx="2"/>
          </p:nvPr>
        </p:nvSpPr>
        <p:spPr/>
        <p:txBody>
          <a:bodyPr/>
          <a:lstStyle/>
          <a:p>
            <a:fld id="{31D230EE-0A62-4FD3-9981-C881192BF62D}" type="datetime1">
              <a:rPr lang="en-US" smtClean="0"/>
              <a:t>9/26/2017</a:t>
            </a:fld>
            <a:endParaRPr lang="en-US" dirty="0"/>
          </a:p>
        </p:txBody>
      </p:sp>
      <p:sp>
        <p:nvSpPr>
          <p:cNvPr id="4" name="Text Placeholder 3"/>
          <p:cNvSpPr>
            <a:spLocks noGrp="1"/>
          </p:cNvSpPr>
          <p:nvPr>
            <p:ph type="body" sz="quarter" idx="14"/>
          </p:nvPr>
        </p:nvSpPr>
        <p:spPr/>
        <p:txBody>
          <a:bodyPr/>
          <a:lstStyle/>
          <a:p>
            <a:r>
              <a:rPr lang="en-GB" dirty="0" smtClean="0">
                <a:solidFill>
                  <a:schemeClr val="tx2">
                    <a:lumMod val="60000"/>
                    <a:lumOff val="40000"/>
                  </a:schemeClr>
                </a:solidFill>
              </a:rPr>
              <a:t>National update</a:t>
            </a:r>
            <a:endParaRPr lang="en-GB" dirty="0">
              <a:solidFill>
                <a:schemeClr val="tx2">
                  <a:lumMod val="60000"/>
                  <a:lumOff val="40000"/>
                </a:schemeClr>
              </a:solidFill>
            </a:endParaRPr>
          </a:p>
        </p:txBody>
      </p:sp>
    </p:spTree>
    <p:extLst>
      <p:ext uri="{BB962C8B-B14F-4D97-AF65-F5344CB8AC3E}">
        <p14:creationId xmlns:p14="http://schemas.microsoft.com/office/powerpoint/2010/main" val="19018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63352" y="0"/>
            <a:ext cx="9538212" cy="764704"/>
          </a:xfrm>
        </p:spPr>
        <p:txBody>
          <a:bodyPr>
            <a:noAutofit/>
          </a:bodyPr>
          <a:lstStyle/>
          <a:p>
            <a:pPr>
              <a:lnSpc>
                <a:spcPts val="2700"/>
              </a:lnSpc>
              <a:spcBef>
                <a:spcPts val="1000"/>
              </a:spcBef>
            </a:pP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600" spc="-30" dirty="0">
                <a:latin typeface="+mn-lt"/>
                <a:ea typeface="+mn-ea"/>
                <a:cs typeface="+mn-cs"/>
              </a:rPr>
              <a:t>Education &amp; Training – Upcoming Dates</a:t>
            </a:r>
          </a:p>
        </p:txBody>
      </p:sp>
      <p:sp>
        <p:nvSpPr>
          <p:cNvPr id="11" name="Text Placeholder 10"/>
          <p:cNvSpPr>
            <a:spLocks noGrp="1"/>
          </p:cNvSpPr>
          <p:nvPr>
            <p:ph type="body" sz="quarter" idx="15"/>
          </p:nvPr>
        </p:nvSpPr>
        <p:spPr/>
        <p:txBody>
          <a:bodyPr/>
          <a:lstStyle/>
          <a:p>
            <a:endParaRPr lang="en-GB" dirty="0"/>
          </a:p>
        </p:txBody>
      </p:sp>
      <p:sp>
        <p:nvSpPr>
          <p:cNvPr id="13" name="Text Placeholder 12"/>
          <p:cNvSpPr>
            <a:spLocks noGrp="1"/>
          </p:cNvSpPr>
          <p:nvPr>
            <p:ph type="body" sz="quarter" idx="17"/>
          </p:nvPr>
        </p:nvSpPr>
        <p:spPr>
          <a:xfrm>
            <a:off x="6165564" y="1138166"/>
            <a:ext cx="5547060" cy="4723471"/>
          </a:xfrm>
        </p:spPr>
        <p:txBody>
          <a:bodyPr/>
          <a:lstStyle/>
          <a:p>
            <a:endParaRPr lang="en-GB" dirty="0"/>
          </a:p>
        </p:txBody>
      </p:sp>
      <p:sp>
        <p:nvSpPr>
          <p:cNvPr id="3" name="Date Placeholder 2"/>
          <p:cNvSpPr>
            <a:spLocks noGrp="1"/>
          </p:cNvSpPr>
          <p:nvPr>
            <p:ph type="dt" sz="half" idx="2"/>
          </p:nvPr>
        </p:nvSpPr>
        <p:spPr/>
        <p:txBody>
          <a:bodyPr/>
          <a:lstStyle/>
          <a:p>
            <a:fld id="{F0699871-CEE3-47D5-AD37-1EBCD1A31521}" type="datetime1">
              <a:rPr lang="en-US" smtClean="0"/>
              <a:t>9/26/2017</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2456"/>
            <a:ext cx="3600400" cy="489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36" y="1190161"/>
            <a:ext cx="4248472" cy="480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216" y="1142456"/>
            <a:ext cx="4288768" cy="473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06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M&amp;M and Governance</a:t>
            </a:r>
            <a:endParaRPr lang="en-US" dirty="0"/>
          </a:p>
        </p:txBody>
      </p:sp>
      <p:sp>
        <p:nvSpPr>
          <p:cNvPr id="3" name="Text Placeholder 2"/>
          <p:cNvSpPr>
            <a:spLocks noGrp="1"/>
          </p:cNvSpPr>
          <p:nvPr>
            <p:ph type="body" sz="quarter" idx="12"/>
          </p:nvPr>
        </p:nvSpPr>
        <p:spPr/>
        <p:txBody>
          <a:bodyPr/>
          <a:lstStyle/>
          <a:p>
            <a:endParaRPr lang="en-US" dirty="0"/>
          </a:p>
        </p:txBody>
      </p:sp>
      <p:sp>
        <p:nvSpPr>
          <p:cNvPr id="4" name="Date Placeholder 3"/>
          <p:cNvSpPr>
            <a:spLocks noGrp="1"/>
          </p:cNvSpPr>
          <p:nvPr>
            <p:ph type="dt" sz="half" idx="13"/>
          </p:nvPr>
        </p:nvSpPr>
        <p:spPr/>
        <p:txBody>
          <a:bodyPr/>
          <a:lstStyle/>
          <a:p>
            <a:r>
              <a:rPr lang="en-GB" dirty="0" smtClean="0"/>
              <a:t>28 September 2017</a:t>
            </a:r>
            <a:endParaRPr lang="en-US" dirty="0"/>
          </a:p>
        </p:txBody>
      </p:sp>
    </p:spTree>
    <p:extLst>
      <p:ext uri="{BB962C8B-B14F-4D97-AF65-F5344CB8AC3E}">
        <p14:creationId xmlns:p14="http://schemas.microsoft.com/office/powerpoint/2010/main" val="303144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Board – September 2017</a:t>
            </a:r>
            <a:endParaRPr lang="en-US" dirty="0"/>
          </a:p>
        </p:txBody>
      </p:sp>
      <p:sp>
        <p:nvSpPr>
          <p:cNvPr id="3" name="Text Placeholder 2"/>
          <p:cNvSpPr>
            <a:spLocks noGrp="1"/>
          </p:cNvSpPr>
          <p:nvPr>
            <p:ph type="body" sz="quarter" idx="12"/>
          </p:nvPr>
        </p:nvSpPr>
        <p:spPr/>
        <p:txBody>
          <a:bodyPr/>
          <a:lstStyle/>
          <a:p>
            <a:r>
              <a:rPr lang="en-US" dirty="0" smtClean="0"/>
              <a:t>Network Team Update</a:t>
            </a:r>
            <a:endParaRPr lang="en-US" dirty="0"/>
          </a:p>
        </p:txBody>
      </p:sp>
      <p:sp>
        <p:nvSpPr>
          <p:cNvPr id="4" name="Date Placeholder 3"/>
          <p:cNvSpPr>
            <a:spLocks noGrp="1"/>
          </p:cNvSpPr>
          <p:nvPr>
            <p:ph type="dt" sz="half" idx="13"/>
          </p:nvPr>
        </p:nvSpPr>
        <p:spPr/>
        <p:txBody>
          <a:bodyPr/>
          <a:lstStyle/>
          <a:p>
            <a:r>
              <a:rPr lang="en-GB" dirty="0" smtClean="0"/>
              <a:t>28 September 2017</a:t>
            </a:r>
            <a:endParaRPr lang="en-US" dirty="0"/>
          </a:p>
        </p:txBody>
      </p:sp>
    </p:spTree>
    <p:extLst>
      <p:ext uri="{BB962C8B-B14F-4D97-AF65-F5344CB8AC3E}">
        <p14:creationId xmlns:p14="http://schemas.microsoft.com/office/powerpoint/2010/main" val="19820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pPr marL="342900" indent="-342900">
              <a:buFont typeface="Arial" panose="020B0604020202020204" pitchFamily="34" charset="0"/>
              <a:buChar char="•"/>
            </a:pPr>
            <a:r>
              <a:rPr lang="en-GB" b="1" dirty="0" smtClean="0">
                <a:solidFill>
                  <a:schemeClr val="tx1"/>
                </a:solidFill>
              </a:rPr>
              <a:t>What is a risk?</a:t>
            </a:r>
          </a:p>
          <a:p>
            <a:r>
              <a:rPr lang="en-GB" dirty="0"/>
              <a:t>An </a:t>
            </a:r>
            <a:r>
              <a:rPr lang="en-GB" dirty="0" smtClean="0"/>
              <a:t>uncertain </a:t>
            </a:r>
            <a:r>
              <a:rPr lang="en-GB" dirty="0"/>
              <a:t>event or set of events that, should it occur, will have an effect on the achievement of objectives of a programme area (critical success factors). </a:t>
            </a:r>
            <a:endParaRPr lang="en-GB" dirty="0" smtClean="0"/>
          </a:p>
          <a:p>
            <a:pPr marL="342900" indent="-342900">
              <a:lnSpc>
                <a:spcPct val="100000"/>
              </a:lnSpc>
              <a:buFont typeface="Arial" panose="020B0604020202020204" pitchFamily="34" charset="0"/>
              <a:buChar char="•"/>
            </a:pPr>
            <a:r>
              <a:rPr lang="en-GB" b="1" dirty="0">
                <a:solidFill>
                  <a:schemeClr val="tx1"/>
                </a:solidFill>
              </a:rPr>
              <a:t>How is risk measured? </a:t>
            </a:r>
            <a:endParaRPr lang="en-GB" dirty="0" smtClean="0"/>
          </a:p>
          <a:p>
            <a:r>
              <a:rPr lang="en-GB" dirty="0" smtClean="0"/>
              <a:t>In terms </a:t>
            </a:r>
            <a:r>
              <a:rPr lang="en-GB" dirty="0"/>
              <a:t>of </a:t>
            </a:r>
            <a:r>
              <a:rPr lang="en-GB" dirty="0" smtClean="0"/>
              <a:t>likelihood and consequence </a:t>
            </a:r>
          </a:p>
          <a:p>
            <a:endParaRPr lang="en-GB" dirty="0" smtClean="0">
              <a:solidFill>
                <a:schemeClr val="tx1"/>
              </a:solidFill>
            </a:endParaRPr>
          </a:p>
          <a:p>
            <a:pPr marL="342900" indent="-342900">
              <a:buFont typeface="Arial" panose="020B0604020202020204" pitchFamily="34" charset="0"/>
              <a:buChar char="•"/>
            </a:pPr>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9/26/2017</a:t>
            </a:fld>
            <a:endParaRPr lang="en-US" dirty="0"/>
          </a:p>
        </p:txBody>
      </p:sp>
      <p:sp>
        <p:nvSpPr>
          <p:cNvPr id="4" name="Text Placeholder 3"/>
          <p:cNvSpPr>
            <a:spLocks noGrp="1"/>
          </p:cNvSpPr>
          <p:nvPr>
            <p:ph type="body" sz="quarter" idx="14"/>
          </p:nvPr>
        </p:nvSpPr>
        <p:spPr/>
        <p:txBody>
          <a:bodyPr/>
          <a:lstStyle/>
          <a:p>
            <a:r>
              <a:rPr lang="en-GB" dirty="0" smtClean="0"/>
              <a:t>Network Risk Register </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198884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634232124"/>
              </p:ext>
            </p:extLst>
          </p:nvPr>
        </p:nvGraphicFramePr>
        <p:xfrm>
          <a:off x="623392" y="4161681"/>
          <a:ext cx="4680520" cy="1554594"/>
        </p:xfrm>
        <a:graphic>
          <a:graphicData uri="http://schemas.openxmlformats.org/drawingml/2006/table">
            <a:tbl>
              <a:tblPr/>
              <a:tblGrid>
                <a:gridCol w="936104"/>
                <a:gridCol w="969560"/>
                <a:gridCol w="959392"/>
                <a:gridCol w="950098"/>
                <a:gridCol w="865366"/>
              </a:tblGrid>
              <a:tr h="209867">
                <a:tc>
                  <a:txBody>
                    <a:bodyPr/>
                    <a:lstStyle/>
                    <a:p>
                      <a:pPr>
                        <a:spcAft>
                          <a:spcPts val="0"/>
                        </a:spcAft>
                      </a:pPr>
                      <a:r>
                        <a:rPr lang="en-US" sz="800" b="1" dirty="0">
                          <a:solidFill>
                            <a:srgbClr val="000000"/>
                          </a:solidFill>
                          <a:effectLst/>
                          <a:latin typeface="Arial"/>
                          <a:ea typeface="Times New Roman"/>
                          <a:cs typeface="Times New Roman"/>
                        </a:rPr>
                        <a:t>1 </a:t>
                      </a:r>
                      <a:endParaRPr lang="en-GB" sz="1200" dirty="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b="1">
                          <a:solidFill>
                            <a:srgbClr val="000000"/>
                          </a:solidFill>
                          <a:effectLst/>
                          <a:latin typeface="Arial"/>
                          <a:ea typeface="Times New Roman"/>
                          <a:cs typeface="Times New Roman"/>
                        </a:rPr>
                        <a:t>2 </a:t>
                      </a:r>
                      <a:endParaRPr lang="en-GB" sz="120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AA00"/>
                    </a:solidFill>
                  </a:tcPr>
                </a:tc>
                <a:tc>
                  <a:txBody>
                    <a:bodyPr/>
                    <a:lstStyle/>
                    <a:p>
                      <a:pPr>
                        <a:spcAft>
                          <a:spcPts val="0"/>
                        </a:spcAft>
                      </a:pPr>
                      <a:r>
                        <a:rPr lang="en-US" sz="800" b="1">
                          <a:solidFill>
                            <a:srgbClr val="000000"/>
                          </a:solidFill>
                          <a:effectLst/>
                          <a:latin typeface="Arial"/>
                          <a:ea typeface="Times New Roman"/>
                          <a:cs typeface="Times New Roman"/>
                        </a:rPr>
                        <a:t>3 </a:t>
                      </a:r>
                      <a:endParaRPr lang="en-GB" sz="120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00"/>
                    </a:solidFill>
                  </a:tcPr>
                </a:tc>
                <a:tc>
                  <a:txBody>
                    <a:bodyPr/>
                    <a:lstStyle/>
                    <a:p>
                      <a:pPr>
                        <a:spcAft>
                          <a:spcPts val="0"/>
                        </a:spcAft>
                      </a:pPr>
                      <a:r>
                        <a:rPr lang="en-US" sz="800" b="1">
                          <a:solidFill>
                            <a:srgbClr val="000000"/>
                          </a:solidFill>
                          <a:effectLst/>
                          <a:latin typeface="Arial"/>
                          <a:ea typeface="Times New Roman"/>
                          <a:cs typeface="Times New Roman"/>
                        </a:rPr>
                        <a:t>4 </a:t>
                      </a:r>
                      <a:endParaRPr lang="en-GB" sz="120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8E00"/>
                    </a:solidFill>
                  </a:tcPr>
                </a:tc>
                <a:tc>
                  <a:txBody>
                    <a:bodyPr/>
                    <a:lstStyle/>
                    <a:p>
                      <a:pPr>
                        <a:spcAft>
                          <a:spcPts val="0"/>
                        </a:spcAft>
                      </a:pPr>
                      <a:r>
                        <a:rPr lang="en-US" sz="800" b="1">
                          <a:solidFill>
                            <a:srgbClr val="000000"/>
                          </a:solidFill>
                          <a:effectLst/>
                          <a:latin typeface="Arial"/>
                          <a:ea typeface="Times New Roman"/>
                          <a:cs typeface="Times New Roman"/>
                        </a:rPr>
                        <a:t>5 </a:t>
                      </a:r>
                      <a:endParaRPr lang="en-GB" sz="120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342B"/>
                    </a:solidFill>
                  </a:tcPr>
                </a:tc>
              </a:tr>
              <a:tr h="125527">
                <a:tc>
                  <a:txBody>
                    <a:bodyPr/>
                    <a:lstStyle/>
                    <a:p>
                      <a:pPr>
                        <a:spcAft>
                          <a:spcPts val="0"/>
                        </a:spcAft>
                      </a:pPr>
                      <a:r>
                        <a:rPr lang="en-US" sz="800" b="1">
                          <a:solidFill>
                            <a:srgbClr val="000000"/>
                          </a:solidFill>
                          <a:effectLst/>
                          <a:latin typeface="Arial"/>
                          <a:ea typeface="Times New Roman"/>
                          <a:cs typeface="Times New Roman"/>
                        </a:rPr>
                        <a:t>Rare </a:t>
                      </a:r>
                      <a:endParaRPr lang="en-GB" sz="120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b="1">
                          <a:solidFill>
                            <a:srgbClr val="000000"/>
                          </a:solidFill>
                          <a:effectLst/>
                          <a:latin typeface="Arial"/>
                          <a:ea typeface="Times New Roman"/>
                          <a:cs typeface="Times New Roman"/>
                        </a:rPr>
                        <a:t>Unlikely </a:t>
                      </a:r>
                      <a:endParaRPr lang="en-GB" sz="120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AA00"/>
                    </a:solidFill>
                  </a:tcPr>
                </a:tc>
                <a:tc>
                  <a:txBody>
                    <a:bodyPr/>
                    <a:lstStyle/>
                    <a:p>
                      <a:pPr>
                        <a:spcAft>
                          <a:spcPts val="0"/>
                        </a:spcAft>
                      </a:pPr>
                      <a:r>
                        <a:rPr lang="en-US" sz="800" b="1">
                          <a:solidFill>
                            <a:srgbClr val="000000"/>
                          </a:solidFill>
                          <a:effectLst/>
                          <a:latin typeface="Arial"/>
                          <a:ea typeface="Times New Roman"/>
                          <a:cs typeface="Times New Roman"/>
                        </a:rPr>
                        <a:t>Possible </a:t>
                      </a:r>
                      <a:endParaRPr lang="en-GB" sz="120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00"/>
                    </a:solidFill>
                  </a:tcPr>
                </a:tc>
                <a:tc>
                  <a:txBody>
                    <a:bodyPr/>
                    <a:lstStyle/>
                    <a:p>
                      <a:pPr>
                        <a:spcAft>
                          <a:spcPts val="0"/>
                        </a:spcAft>
                      </a:pPr>
                      <a:r>
                        <a:rPr lang="en-US" sz="800" b="1">
                          <a:solidFill>
                            <a:srgbClr val="000000"/>
                          </a:solidFill>
                          <a:effectLst/>
                          <a:latin typeface="Arial"/>
                          <a:ea typeface="Times New Roman"/>
                          <a:cs typeface="Times New Roman"/>
                        </a:rPr>
                        <a:t>Likely </a:t>
                      </a:r>
                      <a:endParaRPr lang="en-GB" sz="120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8E00"/>
                    </a:solidFill>
                  </a:tcPr>
                </a:tc>
                <a:tc>
                  <a:txBody>
                    <a:bodyPr/>
                    <a:lstStyle/>
                    <a:p>
                      <a:pPr>
                        <a:spcAft>
                          <a:spcPts val="0"/>
                        </a:spcAft>
                      </a:pPr>
                      <a:r>
                        <a:rPr lang="en-US" sz="800" b="1">
                          <a:solidFill>
                            <a:srgbClr val="000000"/>
                          </a:solidFill>
                          <a:effectLst/>
                          <a:latin typeface="Arial"/>
                          <a:ea typeface="Times New Roman"/>
                          <a:cs typeface="Times New Roman"/>
                        </a:rPr>
                        <a:t>Almost certain </a:t>
                      </a:r>
                      <a:endParaRPr lang="en-GB" sz="120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342B"/>
                    </a:solidFill>
                  </a:tcPr>
                </a:tc>
              </a:tr>
              <a:tr h="878906">
                <a:tc>
                  <a:txBody>
                    <a:bodyPr/>
                    <a:lstStyle/>
                    <a:p>
                      <a:pPr>
                        <a:spcAft>
                          <a:spcPts val="0"/>
                        </a:spcAft>
                      </a:pPr>
                      <a:r>
                        <a:rPr lang="en-US" sz="800" dirty="0">
                          <a:solidFill>
                            <a:srgbClr val="000000"/>
                          </a:solidFill>
                          <a:effectLst/>
                          <a:latin typeface="Arial"/>
                          <a:ea typeface="Times New Roman"/>
                          <a:cs typeface="Times New Roman"/>
                        </a:rPr>
                        <a:t>This will probably never happen/recur</a:t>
                      </a:r>
                      <a:r>
                        <a:rPr lang="en-US" sz="800" b="1"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dirty="0">
                          <a:solidFill>
                            <a:srgbClr val="000000"/>
                          </a:solidFill>
                          <a:effectLst/>
                          <a:latin typeface="Arial"/>
                          <a:ea typeface="Times New Roman"/>
                          <a:cs typeface="Times New Roman"/>
                        </a:rPr>
                        <a:t>Do not expect it to happen/recur but it is possible it may do so</a:t>
                      </a:r>
                      <a:endParaRPr lang="en-GB" sz="1200" dirty="0">
                        <a:solidFill>
                          <a:srgbClr val="000000"/>
                        </a:solidFill>
                        <a:effectLst/>
                        <a:latin typeface="Frutiger 45 Light"/>
                        <a:ea typeface="Times New Roman"/>
                        <a:cs typeface="Times New Roman"/>
                      </a:endParaRPr>
                    </a:p>
                    <a:p>
                      <a:pPr>
                        <a:spcAft>
                          <a:spcPts val="0"/>
                        </a:spcAft>
                      </a:pPr>
                      <a:r>
                        <a:rPr lang="en-US" sz="800" b="1"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AA00"/>
                    </a:solidFill>
                  </a:tcPr>
                </a:tc>
                <a:tc>
                  <a:txBody>
                    <a:bodyPr/>
                    <a:lstStyle/>
                    <a:p>
                      <a:pPr>
                        <a:spcAft>
                          <a:spcPts val="0"/>
                        </a:spcAft>
                      </a:pPr>
                      <a:r>
                        <a:rPr lang="en-US" sz="800" dirty="0">
                          <a:solidFill>
                            <a:srgbClr val="000000"/>
                          </a:solidFill>
                          <a:effectLst/>
                          <a:latin typeface="Arial"/>
                          <a:ea typeface="Times New Roman"/>
                          <a:cs typeface="Times New Roman"/>
                        </a:rPr>
                        <a:t>Might happen or recur occasionally</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00"/>
                    </a:solidFill>
                  </a:tcPr>
                </a:tc>
                <a:tc>
                  <a:txBody>
                    <a:bodyPr/>
                    <a:lstStyle/>
                    <a:p>
                      <a:pPr>
                        <a:spcAft>
                          <a:spcPts val="0"/>
                        </a:spcAft>
                      </a:pPr>
                      <a:r>
                        <a:rPr lang="en-US" sz="800" dirty="0">
                          <a:solidFill>
                            <a:srgbClr val="000000"/>
                          </a:solidFill>
                          <a:effectLst/>
                          <a:latin typeface="Arial"/>
                          <a:ea typeface="Times New Roman"/>
                          <a:cs typeface="Times New Roman"/>
                        </a:rPr>
                        <a:t>Will probably happen/recur but it is not a persisting issue</a:t>
                      </a:r>
                      <a:endParaRPr lang="en-GB" sz="1200" dirty="0">
                        <a:solidFill>
                          <a:srgbClr val="000000"/>
                        </a:solidFill>
                        <a:effectLst/>
                        <a:latin typeface="Frutiger 45 Light"/>
                        <a:ea typeface="Times New Roman"/>
                        <a:cs typeface="Times New Roman"/>
                      </a:endParaRPr>
                    </a:p>
                    <a:p>
                      <a:pPr>
                        <a:spcAft>
                          <a:spcPts val="0"/>
                        </a:spcAft>
                      </a:pPr>
                      <a:r>
                        <a:rPr lang="en-US" sz="800" b="1"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8E00"/>
                    </a:solidFill>
                  </a:tcPr>
                </a:tc>
                <a:tc>
                  <a:txBody>
                    <a:bodyPr/>
                    <a:lstStyle/>
                    <a:p>
                      <a:pPr>
                        <a:spcAft>
                          <a:spcPts val="0"/>
                        </a:spcAft>
                      </a:pPr>
                      <a:r>
                        <a:rPr lang="en-US" sz="800" dirty="0">
                          <a:solidFill>
                            <a:srgbClr val="000000"/>
                          </a:solidFill>
                          <a:effectLst/>
                          <a:latin typeface="Arial"/>
                          <a:ea typeface="Times New Roman"/>
                          <a:cs typeface="Times New Roman"/>
                        </a:rPr>
                        <a:t>Will undoubtedly happen/recur, possibly frequently</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1200" dirty="0">
                        <a:solidFill>
                          <a:srgbClr val="000000"/>
                        </a:solidFill>
                        <a:effectLst/>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342B"/>
                    </a:solidFill>
                  </a:tcPr>
                </a:tc>
              </a:tr>
            </a:tbl>
          </a:graphicData>
        </a:graphic>
      </p:graphicFrame>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8008" y="4571433"/>
            <a:ext cx="5668020" cy="87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88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endParaRPr lang="en-GB" dirty="0" smtClean="0">
              <a:solidFill>
                <a:schemeClr val="tx1"/>
              </a:solidFill>
            </a:endParaRPr>
          </a:p>
          <a:p>
            <a:pPr marL="342900" indent="-342900">
              <a:buFont typeface="Arial" panose="020B0604020202020204" pitchFamily="34" charset="0"/>
              <a:buChar char="•"/>
            </a:pPr>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9/26/2017</a:t>
            </a:fld>
            <a:endParaRPr lang="en-US" dirty="0"/>
          </a:p>
        </p:txBody>
      </p:sp>
      <p:sp>
        <p:nvSpPr>
          <p:cNvPr id="4" name="Text Placeholder 3"/>
          <p:cNvSpPr>
            <a:spLocks noGrp="1"/>
          </p:cNvSpPr>
          <p:nvPr>
            <p:ph type="body" sz="quarter" idx="14"/>
          </p:nvPr>
        </p:nvSpPr>
        <p:spPr/>
        <p:txBody>
          <a:bodyPr/>
          <a:lstStyle/>
          <a:p>
            <a:r>
              <a:rPr lang="en-GB" dirty="0" smtClean="0"/>
              <a:t>Network Risk Register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84" y="764704"/>
            <a:ext cx="793388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47928" y="800363"/>
            <a:ext cx="6096000" cy="4154984"/>
          </a:xfrm>
          <a:prstGeom prst="rect">
            <a:avLst/>
          </a:prstGeom>
        </p:spPr>
        <p:txBody>
          <a:bodyPr>
            <a:spAutoFit/>
          </a:bodyPr>
          <a:lstStyle/>
          <a:p>
            <a:pPr marL="285750" indent="-285750">
              <a:buFont typeface="Arial" panose="020B0604020202020204" pitchFamily="34" charset="0"/>
              <a:buChar char="•"/>
              <a:defRPr/>
            </a:pPr>
            <a:r>
              <a:rPr lang="en-GB" sz="2200" b="1" spc="-30" dirty="0">
                <a:solidFill>
                  <a:srgbClr val="394A59"/>
                </a:solidFill>
                <a:latin typeface="+mn-lt"/>
              </a:rPr>
              <a:t>Likelihood of Impact:</a:t>
            </a:r>
          </a:p>
          <a:p>
            <a:pPr marL="800100" lvl="1" indent="-342900">
              <a:buFontTx/>
              <a:buChar char="-"/>
              <a:defRPr/>
            </a:pPr>
            <a:r>
              <a:rPr lang="en-GB" sz="2200" spc="-30" dirty="0" smtClean="0">
                <a:solidFill>
                  <a:srgbClr val="394A59"/>
                </a:solidFill>
                <a:latin typeface="+mn-lt"/>
              </a:rPr>
              <a:t>You </a:t>
            </a:r>
            <a:r>
              <a:rPr lang="en-GB" sz="2200" spc="-30" dirty="0">
                <a:solidFill>
                  <a:srgbClr val="394A59"/>
                </a:solidFill>
                <a:latin typeface="+mn-lt"/>
              </a:rPr>
              <a:t>should be driven by </a:t>
            </a:r>
            <a:r>
              <a:rPr lang="en-GB" sz="2200" b="1" spc="-30" dirty="0">
                <a:solidFill>
                  <a:srgbClr val="394A59"/>
                </a:solidFill>
                <a:latin typeface="+mn-lt"/>
              </a:rPr>
              <a:t>actual evidence </a:t>
            </a:r>
            <a:r>
              <a:rPr lang="en-GB" sz="2200" spc="-30" dirty="0">
                <a:solidFill>
                  <a:srgbClr val="394A59"/>
                </a:solidFill>
                <a:latin typeface="+mn-lt"/>
              </a:rPr>
              <a:t>of occurrence, ideally incident reporting. </a:t>
            </a:r>
          </a:p>
          <a:p>
            <a:pPr lvl="1">
              <a:defRPr/>
            </a:pPr>
            <a:endParaRPr lang="en-GB" sz="2200" spc="-30" dirty="0">
              <a:solidFill>
                <a:srgbClr val="394A59"/>
              </a:solidFill>
              <a:latin typeface="+mn-lt"/>
            </a:endParaRPr>
          </a:p>
          <a:p>
            <a:pPr marL="285750" indent="-285750">
              <a:buFont typeface="Arial" panose="020B0604020202020204" pitchFamily="34" charset="0"/>
              <a:buChar char="•"/>
              <a:defRPr/>
            </a:pPr>
            <a:r>
              <a:rPr lang="en-GB" sz="2200" b="1" spc="-30" dirty="0">
                <a:solidFill>
                  <a:srgbClr val="394A59"/>
                </a:solidFill>
                <a:latin typeface="+mn-lt"/>
              </a:rPr>
              <a:t>Actions and Controls:</a:t>
            </a:r>
          </a:p>
          <a:p>
            <a:pPr marL="742950" lvl="1" indent="-285750">
              <a:buFont typeface="Arial" panose="020B0604020202020204" pitchFamily="34" charset="0"/>
              <a:buChar char="•"/>
              <a:defRPr/>
            </a:pPr>
            <a:r>
              <a:rPr lang="en-GB" sz="2200" spc="-30" dirty="0">
                <a:solidFill>
                  <a:srgbClr val="394A59"/>
                </a:solidFill>
                <a:latin typeface="+mn-lt"/>
              </a:rPr>
              <a:t>A control is something that is already in place and is actively mitigating the risk;</a:t>
            </a:r>
          </a:p>
          <a:p>
            <a:pPr marL="742950" lvl="1" indent="-285750">
              <a:buFont typeface="Arial" panose="020B0604020202020204" pitchFamily="34" charset="0"/>
              <a:buChar char="•"/>
              <a:defRPr/>
            </a:pPr>
            <a:r>
              <a:rPr lang="en-GB" sz="2200" spc="-30" dirty="0">
                <a:solidFill>
                  <a:srgbClr val="394A59"/>
                </a:solidFill>
                <a:latin typeface="+mn-lt"/>
              </a:rPr>
              <a:t>An action is something you intend to do in the future to mitigate the risk.  It might be a one off and when complete will reduce the risk, or be ongoing and thus become a control. </a:t>
            </a:r>
          </a:p>
        </p:txBody>
      </p:sp>
    </p:spTree>
    <p:extLst>
      <p:ext uri="{BB962C8B-B14F-4D97-AF65-F5344CB8AC3E}">
        <p14:creationId xmlns:p14="http://schemas.microsoft.com/office/powerpoint/2010/main" val="219973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42900" indent="-342900">
              <a:buFont typeface="Arial" panose="020B0604020202020204" pitchFamily="34" charset="0"/>
              <a:buChar char="•"/>
            </a:pPr>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9/26/2017</a:t>
            </a:fld>
            <a:endParaRPr lang="en-US" dirty="0"/>
          </a:p>
        </p:txBody>
      </p:sp>
      <p:sp>
        <p:nvSpPr>
          <p:cNvPr id="4" name="Text Placeholder 3"/>
          <p:cNvSpPr>
            <a:spLocks noGrp="1"/>
          </p:cNvSpPr>
          <p:nvPr>
            <p:ph type="body" sz="quarter" idx="14"/>
          </p:nvPr>
        </p:nvSpPr>
        <p:spPr/>
        <p:txBody>
          <a:bodyPr/>
          <a:lstStyle/>
          <a:p>
            <a:r>
              <a:rPr lang="en-GB" dirty="0" smtClean="0"/>
              <a:t>Network Risk Register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394396442"/>
              </p:ext>
            </p:extLst>
          </p:nvPr>
        </p:nvGraphicFramePr>
        <p:xfrm>
          <a:off x="839416" y="836712"/>
          <a:ext cx="10729190" cy="5045184"/>
        </p:xfrm>
        <a:graphic>
          <a:graphicData uri="http://schemas.openxmlformats.org/drawingml/2006/table">
            <a:tbl>
              <a:tblPr firstRow="1" bandRow="1">
                <a:tableStyleId>{5C22544A-7EE6-4342-B048-85BDC9FD1C3A}</a:tableStyleId>
              </a:tblPr>
              <a:tblGrid>
                <a:gridCol w="4032448"/>
                <a:gridCol w="720080"/>
                <a:gridCol w="1152128"/>
                <a:gridCol w="792088"/>
                <a:gridCol w="1800200"/>
                <a:gridCol w="2232246"/>
              </a:tblGrid>
              <a:tr h="1296144">
                <a:tc>
                  <a:txBody>
                    <a:bodyPr/>
                    <a:lstStyle/>
                    <a:p>
                      <a:r>
                        <a:rPr lang="en-GB" dirty="0" smtClean="0"/>
                        <a:t>Risk</a:t>
                      </a:r>
                      <a:r>
                        <a:rPr lang="en-GB" baseline="0" dirty="0" smtClean="0"/>
                        <a:t> description</a:t>
                      </a:r>
                      <a:endParaRPr lang="en-GB" dirty="0"/>
                    </a:p>
                  </a:txBody>
                  <a:tcPr/>
                </a:tc>
                <a:tc>
                  <a:txBody>
                    <a:bodyPr/>
                    <a:lstStyle/>
                    <a:p>
                      <a:r>
                        <a:rPr lang="en-GB" dirty="0" smtClean="0"/>
                        <a:t>Risk ID</a:t>
                      </a:r>
                      <a:endParaRPr lang="en-GB" dirty="0"/>
                    </a:p>
                  </a:txBody>
                  <a:tcPr/>
                </a:tc>
                <a:tc>
                  <a:txBody>
                    <a:bodyPr/>
                    <a:lstStyle/>
                    <a:p>
                      <a:r>
                        <a:rPr lang="en-GB" dirty="0" smtClean="0"/>
                        <a:t>Rating</a:t>
                      </a:r>
                      <a:endParaRPr lang="en-GB" dirty="0"/>
                    </a:p>
                  </a:txBody>
                  <a:tcPr/>
                </a:tc>
                <a:tc>
                  <a:txBody>
                    <a:bodyPr/>
                    <a:lstStyle/>
                    <a:p>
                      <a:r>
                        <a:rPr lang="en-GB" dirty="0" smtClean="0"/>
                        <a:t>Lead</a:t>
                      </a:r>
                      <a:endParaRPr lang="en-GB" dirty="0"/>
                    </a:p>
                  </a:txBody>
                  <a:tcPr/>
                </a:tc>
                <a:tc>
                  <a:txBody>
                    <a:bodyPr/>
                    <a:lstStyle/>
                    <a:p>
                      <a:r>
                        <a:rPr lang="en-GB" dirty="0" smtClean="0"/>
                        <a:t>Actions</a:t>
                      </a:r>
                      <a:endParaRPr lang="en-GB" dirty="0"/>
                    </a:p>
                  </a:txBody>
                  <a:tcPr/>
                </a:tc>
                <a:tc>
                  <a:txBody>
                    <a:bodyPr/>
                    <a:lstStyle/>
                    <a:p>
                      <a:r>
                        <a:rPr lang="en-GB" dirty="0" smtClean="0"/>
                        <a:t>Mitigations</a:t>
                      </a:r>
                      <a:endParaRPr lang="en-GB" dirty="0"/>
                    </a:p>
                  </a:txBody>
                  <a:tcPr/>
                </a:tc>
              </a:tr>
              <a:tr h="1595254">
                <a:tc>
                  <a:txBody>
                    <a:bodyPr/>
                    <a:lstStyle/>
                    <a:p>
                      <a:r>
                        <a:rPr lang="en-GB" dirty="0" smtClean="0"/>
                        <a:t>Taunton paediatric</a:t>
                      </a:r>
                      <a:r>
                        <a:rPr lang="en-GB" baseline="0" dirty="0" smtClean="0"/>
                        <a:t> service does not currently have a PEC. Capacity insufficient at present to meet demand so backlog growing. Risk of patient harm whilst waiting. Risk that Taunton may cease to provide this service. </a:t>
                      </a:r>
                      <a:endParaRPr lang="en-GB" dirty="0"/>
                    </a:p>
                  </a:txBody>
                  <a:tcPr/>
                </a:tc>
                <a:tc>
                  <a:txBody>
                    <a:bodyPr/>
                    <a:lstStyle/>
                    <a:p>
                      <a:r>
                        <a:rPr lang="en-GB" dirty="0" smtClean="0"/>
                        <a:t>2214</a:t>
                      </a:r>
                      <a:endParaRPr lang="en-GB" dirty="0"/>
                    </a:p>
                  </a:txBody>
                  <a:tcPr/>
                </a:tc>
                <a:tc>
                  <a:txBody>
                    <a:bodyPr/>
                    <a:lstStyle/>
                    <a:p>
                      <a:pPr marL="0" algn="l" defTabSz="914400" rtl="0" eaLnBrk="1" latinLnBrk="0" hangingPunct="1"/>
                      <a:r>
                        <a:rPr lang="en-GB" sz="1800" kern="1200" dirty="0" smtClean="0">
                          <a:solidFill>
                            <a:schemeClr val="accent5"/>
                          </a:solidFill>
                          <a:latin typeface="+mn-lt"/>
                          <a:ea typeface="+mn-ea"/>
                          <a:cs typeface="+mn-cs"/>
                        </a:rPr>
                        <a:t>16 </a:t>
                      </a:r>
                      <a:r>
                        <a:rPr lang="en-GB" sz="1800" kern="1200" dirty="0" smtClean="0">
                          <a:solidFill>
                            <a:schemeClr val="accent5"/>
                          </a:solidFill>
                          <a:latin typeface="+mn-lt"/>
                          <a:ea typeface="+mn-ea"/>
                          <a:cs typeface="+mn-cs"/>
                        </a:rPr>
                        <a:t>(possible </a:t>
                      </a:r>
                      <a:r>
                        <a:rPr lang="en-GB" sz="1800" kern="1200" dirty="0" smtClean="0">
                          <a:solidFill>
                            <a:schemeClr val="accent5"/>
                          </a:solidFill>
                          <a:latin typeface="+mn-lt"/>
                          <a:ea typeface="+mn-ea"/>
                          <a:cs typeface="+mn-cs"/>
                        </a:rPr>
                        <a:t>x major)</a:t>
                      </a:r>
                      <a:endParaRPr lang="en-GB" sz="1800" kern="1200" dirty="0">
                        <a:solidFill>
                          <a:schemeClr val="accent5"/>
                        </a:solidFill>
                        <a:latin typeface="+mn-lt"/>
                        <a:ea typeface="+mn-ea"/>
                        <a:cs typeface="+mn-cs"/>
                      </a:endParaRPr>
                    </a:p>
                  </a:txBody>
                  <a:tcPr/>
                </a:tc>
                <a:tc>
                  <a:txBody>
                    <a:bodyPr/>
                    <a:lstStyle/>
                    <a:p>
                      <a:r>
                        <a:rPr lang="en-GB" dirty="0" smtClean="0"/>
                        <a:t>AF</a:t>
                      </a:r>
                      <a:endParaRPr lang="en-GB" dirty="0"/>
                    </a:p>
                  </a:txBody>
                  <a:tcPr/>
                </a:tc>
                <a:tc>
                  <a:txBody>
                    <a:bodyPr/>
                    <a:lstStyle/>
                    <a:p>
                      <a:r>
                        <a:rPr lang="en-GB" dirty="0" smtClean="0"/>
                        <a:t>Paper being taken forward in Taunton</a:t>
                      </a:r>
                      <a:r>
                        <a:rPr lang="en-GB" baseline="0" dirty="0" smtClean="0"/>
                        <a:t> </a:t>
                      </a:r>
                      <a:r>
                        <a:rPr lang="en-GB" dirty="0" smtClean="0"/>
                        <a:t>to establish options</a:t>
                      </a:r>
                      <a:endParaRPr lang="en-GB" dirty="0"/>
                    </a:p>
                  </a:txBody>
                  <a:tcPr/>
                </a:tc>
                <a:tc>
                  <a:txBody>
                    <a:bodyPr/>
                    <a:lstStyle/>
                    <a:p>
                      <a:r>
                        <a:rPr lang="en-GB" dirty="0" smtClean="0"/>
                        <a:t>SLA with Exeter</a:t>
                      </a:r>
                    </a:p>
                    <a:p>
                      <a:r>
                        <a:rPr lang="en-GB" dirty="0" smtClean="0"/>
                        <a:t>Visiting</a:t>
                      </a:r>
                      <a:r>
                        <a:rPr lang="en-GB" baseline="0" dirty="0" smtClean="0"/>
                        <a:t> Bristol Consultant</a:t>
                      </a:r>
                      <a:endParaRPr lang="en-GB" dirty="0" smtClean="0"/>
                    </a:p>
                    <a:p>
                      <a:r>
                        <a:rPr lang="en-GB" dirty="0" smtClean="0"/>
                        <a:t>Waiting list being reviewed for priority</a:t>
                      </a:r>
                    </a:p>
                    <a:p>
                      <a:endParaRPr lang="en-GB" dirty="0"/>
                    </a:p>
                  </a:txBody>
                  <a:tcPr/>
                </a:tc>
              </a:tr>
              <a:tr h="404353">
                <a:tc>
                  <a:txBody>
                    <a:bodyPr/>
                    <a:lstStyle/>
                    <a:p>
                      <a:r>
                        <a:rPr lang="en-GB" dirty="0" smtClean="0"/>
                        <a:t>Risk of long-term viability of ACHD Service due to lack of medical workforce succession plans</a:t>
                      </a:r>
                      <a:endParaRPr lang="en-GB" dirty="0"/>
                    </a:p>
                  </a:txBody>
                  <a:tcPr/>
                </a:tc>
                <a:tc>
                  <a:txBody>
                    <a:bodyPr/>
                    <a:lstStyle/>
                    <a:p>
                      <a:r>
                        <a:rPr lang="en-GB" dirty="0" smtClean="0"/>
                        <a:t>2191</a:t>
                      </a:r>
                      <a:endParaRPr lang="en-GB" dirty="0"/>
                    </a:p>
                  </a:txBody>
                  <a:tcPr/>
                </a:tc>
                <a:tc>
                  <a:txBody>
                    <a:bodyPr/>
                    <a:lstStyle/>
                    <a:p>
                      <a:r>
                        <a:rPr lang="en-GB" dirty="0" smtClean="0">
                          <a:solidFill>
                            <a:schemeClr val="accent5"/>
                          </a:solidFill>
                        </a:rPr>
                        <a:t>8 (</a:t>
                      </a:r>
                      <a:r>
                        <a:rPr lang="en-GB" dirty="0" err="1" smtClean="0">
                          <a:solidFill>
                            <a:schemeClr val="accent5"/>
                          </a:solidFill>
                        </a:rPr>
                        <a:t>Unlikelyx</a:t>
                      </a:r>
                      <a:r>
                        <a:rPr lang="en-GB" dirty="0" smtClean="0">
                          <a:solidFill>
                            <a:schemeClr val="accent5"/>
                          </a:solidFill>
                        </a:rPr>
                        <a:t> </a:t>
                      </a:r>
                      <a:r>
                        <a:rPr lang="en-GB" dirty="0" smtClean="0">
                          <a:solidFill>
                            <a:schemeClr val="accent5"/>
                          </a:solidFill>
                        </a:rPr>
                        <a:t>major) </a:t>
                      </a:r>
                      <a:endParaRPr lang="en-GB" dirty="0">
                        <a:solidFill>
                          <a:schemeClr val="accent5"/>
                        </a:solidFill>
                      </a:endParaRPr>
                    </a:p>
                  </a:txBody>
                  <a:tcPr/>
                </a:tc>
                <a:tc>
                  <a:txBody>
                    <a:bodyPr/>
                    <a:lstStyle/>
                    <a:p>
                      <a:r>
                        <a:rPr lang="en-GB" dirty="0" smtClean="0"/>
                        <a:t>AT</a:t>
                      </a:r>
                      <a:endParaRPr lang="en-GB" dirty="0"/>
                    </a:p>
                  </a:txBody>
                  <a:tcPr/>
                </a:tc>
                <a:tc>
                  <a:txBody>
                    <a:bodyPr/>
                    <a:lstStyle/>
                    <a:p>
                      <a:r>
                        <a:rPr lang="en-GB" dirty="0" smtClean="0"/>
                        <a:t>Survey</a:t>
                      </a:r>
                      <a:r>
                        <a:rPr lang="en-GB" baseline="0" dirty="0" smtClean="0"/>
                        <a:t> of medical workforce to quantify issue undertaken by Network team*</a:t>
                      </a:r>
                      <a:endParaRPr lang="en-GB" dirty="0"/>
                    </a:p>
                  </a:txBody>
                  <a:tcPr/>
                </a:tc>
                <a:tc>
                  <a:txBody>
                    <a:bodyPr/>
                    <a:lstStyle/>
                    <a:p>
                      <a:r>
                        <a:rPr lang="en-GB" dirty="0" smtClean="0"/>
                        <a:t>Local teams are raising the issue in Centres,</a:t>
                      </a:r>
                      <a:r>
                        <a:rPr lang="en-GB" baseline="0" dirty="0" smtClean="0"/>
                        <a:t> being supported by Network team</a:t>
                      </a:r>
                      <a:endParaRPr lang="en-GB" dirty="0"/>
                    </a:p>
                  </a:txBody>
                  <a:tcPr/>
                </a:tc>
              </a:tr>
            </a:tbl>
          </a:graphicData>
        </a:graphic>
      </p:graphicFrame>
    </p:spTree>
    <p:extLst>
      <p:ext uri="{BB962C8B-B14F-4D97-AF65-F5344CB8AC3E}">
        <p14:creationId xmlns:p14="http://schemas.microsoft.com/office/powerpoint/2010/main" val="175399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9/26/2017</a:t>
            </a:fld>
            <a:endParaRPr lang="en-US" dirty="0"/>
          </a:p>
        </p:txBody>
      </p:sp>
      <p:sp>
        <p:nvSpPr>
          <p:cNvPr id="4" name="Text Placeholder 3"/>
          <p:cNvSpPr>
            <a:spLocks noGrp="1"/>
          </p:cNvSpPr>
          <p:nvPr>
            <p:ph type="body" sz="quarter" idx="14"/>
          </p:nvPr>
        </p:nvSpPr>
        <p:spPr/>
        <p:txBody>
          <a:bodyPr/>
          <a:lstStyle/>
          <a:p>
            <a:r>
              <a:rPr lang="en-GB" dirty="0" smtClean="0"/>
              <a:t>Network Risk Register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641197904"/>
              </p:ext>
            </p:extLst>
          </p:nvPr>
        </p:nvGraphicFramePr>
        <p:xfrm>
          <a:off x="551384" y="764704"/>
          <a:ext cx="10729190" cy="5045184"/>
        </p:xfrm>
        <a:graphic>
          <a:graphicData uri="http://schemas.openxmlformats.org/drawingml/2006/table">
            <a:tbl>
              <a:tblPr firstRow="1" bandRow="1">
                <a:tableStyleId>{5C22544A-7EE6-4342-B048-85BDC9FD1C3A}</a:tableStyleId>
              </a:tblPr>
              <a:tblGrid>
                <a:gridCol w="3240360"/>
                <a:gridCol w="936104"/>
                <a:gridCol w="936104"/>
                <a:gridCol w="720080"/>
                <a:gridCol w="2160240"/>
                <a:gridCol w="2736302"/>
              </a:tblGrid>
              <a:tr h="1296144">
                <a:tc>
                  <a:txBody>
                    <a:bodyPr/>
                    <a:lstStyle/>
                    <a:p>
                      <a:r>
                        <a:rPr lang="en-GB" dirty="0" smtClean="0"/>
                        <a:t>Risk</a:t>
                      </a:r>
                      <a:r>
                        <a:rPr lang="en-GB" baseline="0" dirty="0" smtClean="0"/>
                        <a:t> description</a:t>
                      </a:r>
                      <a:endParaRPr lang="en-GB" dirty="0"/>
                    </a:p>
                  </a:txBody>
                  <a:tcPr/>
                </a:tc>
                <a:tc>
                  <a:txBody>
                    <a:bodyPr/>
                    <a:lstStyle/>
                    <a:p>
                      <a:r>
                        <a:rPr lang="en-GB" dirty="0" smtClean="0"/>
                        <a:t>Risk ID</a:t>
                      </a:r>
                      <a:endParaRPr lang="en-GB" dirty="0"/>
                    </a:p>
                  </a:txBody>
                  <a:tcPr/>
                </a:tc>
                <a:tc>
                  <a:txBody>
                    <a:bodyPr/>
                    <a:lstStyle/>
                    <a:p>
                      <a:r>
                        <a:rPr lang="en-GB" dirty="0" smtClean="0"/>
                        <a:t>Rating</a:t>
                      </a:r>
                      <a:endParaRPr lang="en-GB" dirty="0"/>
                    </a:p>
                  </a:txBody>
                  <a:tcPr/>
                </a:tc>
                <a:tc>
                  <a:txBody>
                    <a:bodyPr/>
                    <a:lstStyle/>
                    <a:p>
                      <a:r>
                        <a:rPr lang="en-GB" dirty="0" smtClean="0"/>
                        <a:t>Lead</a:t>
                      </a:r>
                      <a:endParaRPr lang="en-GB" dirty="0"/>
                    </a:p>
                  </a:txBody>
                  <a:tcPr/>
                </a:tc>
                <a:tc>
                  <a:txBody>
                    <a:bodyPr/>
                    <a:lstStyle/>
                    <a:p>
                      <a:r>
                        <a:rPr lang="en-GB" dirty="0" smtClean="0"/>
                        <a:t>Actions</a:t>
                      </a:r>
                      <a:endParaRPr lang="en-GB" dirty="0"/>
                    </a:p>
                  </a:txBody>
                  <a:tcPr/>
                </a:tc>
                <a:tc>
                  <a:txBody>
                    <a:bodyPr/>
                    <a:lstStyle/>
                    <a:p>
                      <a:r>
                        <a:rPr lang="en-GB" dirty="0" smtClean="0"/>
                        <a:t>Mitigations</a:t>
                      </a:r>
                      <a:endParaRPr lang="en-GB" dirty="0"/>
                    </a:p>
                  </a:txBody>
                  <a:tcPr/>
                </a:tc>
              </a:tr>
              <a:tr h="404353">
                <a:tc>
                  <a:txBody>
                    <a:bodyPr/>
                    <a:lstStyle/>
                    <a:p>
                      <a:r>
                        <a:rPr lang="en-GB" dirty="0" smtClean="0"/>
                        <a:t>Risk that Trust cannot secure</a:t>
                      </a:r>
                      <a:r>
                        <a:rPr lang="en-GB" baseline="0" dirty="0" smtClean="0"/>
                        <a:t> funding from commissioners for the CHD Network</a:t>
                      </a:r>
                      <a:endParaRPr lang="en-GB" dirty="0"/>
                    </a:p>
                  </a:txBody>
                  <a:tcPr/>
                </a:tc>
                <a:tc>
                  <a:txBody>
                    <a:bodyPr/>
                    <a:lstStyle/>
                    <a:p>
                      <a:r>
                        <a:rPr lang="en-GB" dirty="0" smtClean="0"/>
                        <a:t>1824</a:t>
                      </a:r>
                      <a:endParaRPr lang="en-GB" dirty="0"/>
                    </a:p>
                  </a:txBody>
                  <a:tcPr/>
                </a:tc>
                <a:tc>
                  <a:txBody>
                    <a:bodyPr/>
                    <a:lstStyle/>
                    <a:p>
                      <a:r>
                        <a:rPr lang="en-GB" dirty="0" smtClean="0">
                          <a:solidFill>
                            <a:srgbClr val="00B050"/>
                          </a:solidFill>
                        </a:rPr>
                        <a:t>3 (Possible x Rare)</a:t>
                      </a:r>
                      <a:endParaRPr lang="en-GB" dirty="0">
                        <a:solidFill>
                          <a:srgbClr val="00B050"/>
                        </a:solidFill>
                      </a:endParaRPr>
                    </a:p>
                  </a:txBody>
                  <a:tcPr/>
                </a:tc>
                <a:tc>
                  <a:txBody>
                    <a:bodyPr/>
                    <a:lstStyle/>
                    <a:p>
                      <a:r>
                        <a:rPr lang="en-GB" dirty="0" smtClean="0"/>
                        <a:t>VF</a:t>
                      </a:r>
                      <a:endParaRPr lang="en-GB" dirty="0"/>
                    </a:p>
                  </a:txBody>
                  <a:tcPr/>
                </a:tc>
                <a:tc>
                  <a:txBody>
                    <a:bodyPr/>
                    <a:lstStyle/>
                    <a:p>
                      <a:r>
                        <a:rPr lang="en-GB" dirty="0" smtClean="0">
                          <a:solidFill>
                            <a:schemeClr val="tx1"/>
                          </a:solidFill>
                        </a:rPr>
                        <a:t>Continue</a:t>
                      </a:r>
                      <a:r>
                        <a:rPr lang="en-GB" baseline="0" dirty="0" smtClean="0">
                          <a:solidFill>
                            <a:schemeClr val="tx1"/>
                          </a:solidFill>
                        </a:rPr>
                        <a:t> negotiations with commissioners re future funding. </a:t>
                      </a:r>
                      <a:endParaRPr lang="en-GB" dirty="0">
                        <a:solidFill>
                          <a:schemeClr val="tx1"/>
                        </a:solidFill>
                      </a:endParaRPr>
                    </a:p>
                  </a:txBody>
                  <a:tcPr/>
                </a:tc>
                <a:tc>
                  <a:txBody>
                    <a:bodyPr/>
                    <a:lstStyle/>
                    <a:p>
                      <a:r>
                        <a:rPr lang="en-GB" dirty="0" smtClean="0"/>
                        <a:t>Case</a:t>
                      </a:r>
                      <a:r>
                        <a:rPr lang="en-GB" baseline="0" dirty="0" smtClean="0"/>
                        <a:t> submitted to commissioners in 2016. Continuing discussions with NHSE. Trust has agreed to fund the Network team for 2017/18. </a:t>
                      </a:r>
                      <a:endParaRPr lang="en-GB" dirty="0"/>
                    </a:p>
                  </a:txBody>
                  <a:tcPr/>
                </a:tc>
              </a:tr>
              <a:tr h="404353">
                <a:tc>
                  <a:txBody>
                    <a:bodyPr/>
                    <a:lstStyle/>
                    <a:p>
                      <a:r>
                        <a:rPr lang="en-GB" dirty="0" smtClean="0"/>
                        <a:t>Risk that Network centres will be unable to identify or fund link nurses, reducing quality of service to patients</a:t>
                      </a:r>
                      <a:endParaRPr lang="en-GB" dirty="0"/>
                    </a:p>
                  </a:txBody>
                  <a:tcPr/>
                </a:tc>
                <a:tc>
                  <a:txBody>
                    <a:bodyPr/>
                    <a:lstStyle/>
                    <a:p>
                      <a:r>
                        <a:rPr lang="en-GB" dirty="0" smtClean="0"/>
                        <a:t>2204</a:t>
                      </a:r>
                      <a:endParaRPr lang="en-GB" dirty="0"/>
                    </a:p>
                  </a:txBody>
                  <a:tcPr/>
                </a:tc>
                <a:tc>
                  <a:txBody>
                    <a:bodyPr/>
                    <a:lstStyle/>
                    <a:p>
                      <a:r>
                        <a:rPr lang="en-GB" dirty="0" smtClean="0">
                          <a:solidFill>
                            <a:schemeClr val="accent5"/>
                          </a:solidFill>
                        </a:rPr>
                        <a:t>8</a:t>
                      </a:r>
                      <a:r>
                        <a:rPr lang="en-GB" baseline="0" dirty="0" smtClean="0">
                          <a:solidFill>
                            <a:schemeClr val="accent5"/>
                          </a:solidFill>
                        </a:rPr>
                        <a:t> (Minor x likely)</a:t>
                      </a:r>
                      <a:endParaRPr lang="en-GB" dirty="0">
                        <a:solidFill>
                          <a:schemeClr val="accent5"/>
                        </a:solidFill>
                      </a:endParaRPr>
                    </a:p>
                  </a:txBody>
                  <a:tcPr/>
                </a:tc>
                <a:tc>
                  <a:txBody>
                    <a:bodyPr/>
                    <a:lstStyle/>
                    <a:p>
                      <a:r>
                        <a:rPr lang="en-GB" dirty="0" smtClean="0"/>
                        <a:t>SV</a:t>
                      </a:r>
                      <a:endParaRPr lang="en-GB" dirty="0"/>
                    </a:p>
                  </a:txBody>
                  <a:tcPr/>
                </a:tc>
                <a:tc>
                  <a:txBody>
                    <a:bodyPr/>
                    <a:lstStyle/>
                    <a:p>
                      <a:r>
                        <a:rPr lang="en-GB" dirty="0" smtClean="0"/>
                        <a:t>Options being explored with local teams. Link nurse development programme in place. </a:t>
                      </a:r>
                      <a:endParaRPr lang="en-GB" dirty="0"/>
                    </a:p>
                  </a:txBody>
                  <a:tcPr/>
                </a:tc>
                <a:tc>
                  <a:txBody>
                    <a:bodyPr/>
                    <a:lstStyle/>
                    <a:p>
                      <a:r>
                        <a:rPr lang="en-GB" dirty="0" smtClean="0"/>
                        <a:t>Plans to increase access</a:t>
                      </a:r>
                      <a:r>
                        <a:rPr lang="en-GB" baseline="0" dirty="0" smtClean="0"/>
                        <a:t> to L1&amp;2 centre nurses for high need patients. </a:t>
                      </a:r>
                      <a:r>
                        <a:rPr lang="en-GB" dirty="0" smtClean="0"/>
                        <a:t> </a:t>
                      </a:r>
                      <a:endParaRPr lang="en-GB" dirty="0"/>
                    </a:p>
                  </a:txBody>
                  <a:tcPr/>
                </a:tc>
              </a:tr>
            </a:tbl>
          </a:graphicData>
        </a:graphic>
      </p:graphicFrame>
    </p:spTree>
    <p:extLst>
      <p:ext uri="{BB962C8B-B14F-4D97-AF65-F5344CB8AC3E}">
        <p14:creationId xmlns:p14="http://schemas.microsoft.com/office/powerpoint/2010/main" val="173478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smtClean="0">
                <a:solidFill>
                  <a:schemeClr val="tx1"/>
                </a:solidFill>
              </a:rPr>
              <a:t>Survey key results:</a:t>
            </a:r>
          </a:p>
          <a:p>
            <a:pPr marL="342900" indent="-342900">
              <a:buFont typeface="Arial" panose="020B0604020202020204" pitchFamily="34" charset="0"/>
              <a:buChar char="•"/>
            </a:pPr>
            <a:r>
              <a:rPr lang="en-GB" dirty="0" smtClean="0">
                <a:solidFill>
                  <a:schemeClr val="tx1"/>
                </a:solidFill>
              </a:rPr>
              <a:t>15 respondents - 60% paediatrics, 20% adults, 20% both (54 Consultants in Network)</a:t>
            </a:r>
          </a:p>
          <a:p>
            <a:pPr marL="342900" indent="-342900">
              <a:buFont typeface="Arial" panose="020B0604020202020204" pitchFamily="34" charset="0"/>
              <a:buChar char="•"/>
            </a:pPr>
            <a:r>
              <a:rPr lang="en-GB" dirty="0" smtClean="0">
                <a:solidFill>
                  <a:schemeClr val="tx1"/>
                </a:solidFill>
              </a:rPr>
              <a:t>76% of respondents felt that provision of time allocated to CHD in job plans was </a:t>
            </a:r>
            <a:r>
              <a:rPr lang="en-GB" b="1" dirty="0" smtClean="0">
                <a:solidFill>
                  <a:schemeClr val="tx1"/>
                </a:solidFill>
              </a:rPr>
              <a:t>inadequate</a:t>
            </a:r>
            <a:r>
              <a:rPr lang="en-GB" dirty="0" smtClean="0">
                <a:solidFill>
                  <a:schemeClr val="tx1"/>
                </a:solidFill>
              </a:rPr>
              <a:t> to meet service demand </a:t>
            </a:r>
          </a:p>
          <a:p>
            <a:pPr marL="342900" indent="-342900">
              <a:buFont typeface="Arial" panose="020B0604020202020204" pitchFamily="34" charset="0"/>
              <a:buChar char="•"/>
            </a:pPr>
            <a:r>
              <a:rPr lang="en-GB" b="1" dirty="0" smtClean="0">
                <a:solidFill>
                  <a:schemeClr val="tx1"/>
                </a:solidFill>
              </a:rPr>
              <a:t>Over half </a:t>
            </a:r>
            <a:r>
              <a:rPr lang="en-GB" dirty="0" smtClean="0">
                <a:solidFill>
                  <a:schemeClr val="tx1"/>
                </a:solidFill>
              </a:rPr>
              <a:t>of respondents had plans to </a:t>
            </a:r>
            <a:r>
              <a:rPr lang="en-GB" b="1" dirty="0" smtClean="0">
                <a:solidFill>
                  <a:schemeClr val="tx1"/>
                </a:solidFill>
              </a:rPr>
              <a:t>retire or reduce NHS time </a:t>
            </a:r>
            <a:r>
              <a:rPr lang="en-GB" dirty="0" smtClean="0">
                <a:solidFill>
                  <a:schemeClr val="tx1"/>
                </a:solidFill>
              </a:rPr>
              <a:t>in the next 5 years</a:t>
            </a:r>
          </a:p>
          <a:p>
            <a:pPr marL="342900" indent="-342900">
              <a:buFont typeface="Arial" panose="020B0604020202020204" pitchFamily="34" charset="0"/>
              <a:buChar char="•"/>
            </a:pPr>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9/26/2017</a:t>
            </a:fld>
            <a:endParaRPr lang="en-US" dirty="0"/>
          </a:p>
        </p:txBody>
      </p:sp>
      <p:sp>
        <p:nvSpPr>
          <p:cNvPr id="4" name="Text Placeholder 3"/>
          <p:cNvSpPr>
            <a:spLocks noGrp="1"/>
          </p:cNvSpPr>
          <p:nvPr>
            <p:ph type="body" sz="quarter" idx="14"/>
          </p:nvPr>
        </p:nvSpPr>
        <p:spPr/>
        <p:txBody>
          <a:bodyPr>
            <a:normAutofit fontScale="25000" lnSpcReduction="20000"/>
          </a:bodyPr>
          <a:lstStyle/>
          <a:p>
            <a:r>
              <a:rPr lang="en-GB" sz="5600" dirty="0" smtClean="0"/>
              <a:t>Risk </a:t>
            </a:r>
            <a:r>
              <a:rPr lang="en-GB" sz="5600" dirty="0"/>
              <a:t>2219: Medical workforce across the Network and Succession Planning</a:t>
            </a:r>
          </a:p>
          <a:p>
            <a:r>
              <a:rPr lang="en-GB" dirty="0" smtClean="0"/>
              <a:t> </a:t>
            </a:r>
            <a:endParaRPr lang="en-GB" dirty="0"/>
          </a:p>
        </p:txBody>
      </p:sp>
      <p:pic>
        <p:nvPicPr>
          <p:cNvPr id="1027" name="Picture 3" descr="C:\Users\MarnellC\AppData\Local\Microsoft\Windows\Temporary Internet Files\Content.IE5\M9TUKQ45\Chart_Q5_170919.png"/>
          <p:cNvPicPr>
            <a:picLocks noChangeAspect="1" noChangeArrowheads="1"/>
          </p:cNvPicPr>
          <p:nvPr/>
        </p:nvPicPr>
        <p:blipFill rotWithShape="1">
          <a:blip r:embed="rId2">
            <a:extLst>
              <a:ext uri="{28A0092B-C50C-407E-A947-70E740481C1C}">
                <a14:useLocalDpi xmlns:a14="http://schemas.microsoft.com/office/drawing/2010/main" val="0"/>
              </a:ext>
            </a:extLst>
          </a:blip>
          <a:srcRect t="20487"/>
          <a:stretch/>
        </p:blipFill>
        <p:spPr bwMode="auto">
          <a:xfrm>
            <a:off x="479376" y="2852936"/>
            <a:ext cx="905243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4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smtClean="0">
                <a:solidFill>
                  <a:schemeClr val="tx1"/>
                </a:solidFill>
              </a:rPr>
              <a:t>Survey key results:</a:t>
            </a:r>
          </a:p>
          <a:p>
            <a:pPr marL="342900" indent="-342900">
              <a:buFont typeface="Arial" panose="020B0604020202020204" pitchFamily="34" charset="0"/>
              <a:buChar char="•"/>
            </a:pPr>
            <a:r>
              <a:rPr lang="en-GB" dirty="0" smtClean="0">
                <a:solidFill>
                  <a:schemeClr val="tx1"/>
                </a:solidFill>
              </a:rPr>
              <a:t>8 responses regarding whether any succession plans have been started.</a:t>
            </a:r>
          </a:p>
          <a:p>
            <a:pPr marL="1028700" lvl="1" indent="-342900">
              <a:buFont typeface="Arial" panose="020B0604020202020204" pitchFamily="34" charset="0"/>
              <a:buChar char="•"/>
            </a:pPr>
            <a:r>
              <a:rPr lang="en-GB" dirty="0" smtClean="0"/>
              <a:t>Only 1 had a succession plan, for which Trust management support was not yet confirmed. 1 expected trainee to return to the Unit as Consultant.</a:t>
            </a:r>
          </a:p>
          <a:p>
            <a:pPr marL="1028700" lvl="1" indent="-342900">
              <a:buFont typeface="Arial" panose="020B0604020202020204" pitchFamily="34" charset="0"/>
              <a:buChar char="•"/>
            </a:pPr>
            <a:endParaRPr lang="en-GB" dirty="0" smtClean="0"/>
          </a:p>
          <a:p>
            <a:pPr marL="342900" lvl="1" indent="-342900" defTabSz="820738" fontAlgn="base">
              <a:spcBef>
                <a:spcPts val="0"/>
              </a:spcBef>
              <a:spcAft>
                <a:spcPts val="1417"/>
              </a:spcAft>
              <a:buClr>
                <a:schemeClr val="tx2"/>
              </a:buClr>
              <a:buFont typeface="Arial" panose="020B0604020202020204" pitchFamily="34" charset="0"/>
              <a:buChar char="•"/>
            </a:pPr>
            <a:r>
              <a:rPr lang="en-GB" sz="2200" spc="-30" dirty="0"/>
              <a:t>50% of respondents found the letter from the Network regarding CHD sessions in job plans useful in negotiating job </a:t>
            </a:r>
            <a:r>
              <a:rPr lang="en-GB" sz="2200" spc="-30" dirty="0" smtClean="0"/>
              <a:t>plan, although some respondents noted they had no knowledge of the letter being sent or received, or it was not used as part of appraisal/job planning process. </a:t>
            </a:r>
            <a:endParaRPr lang="en-GB" sz="2200" spc="-30" dirty="0"/>
          </a:p>
          <a:p>
            <a:pPr marL="1028700" lvl="1" indent="-342900">
              <a:buFont typeface="Arial" panose="020B0604020202020204" pitchFamily="34" charset="0"/>
              <a:buChar char="•"/>
            </a:pPr>
            <a:endParaRPr lang="en-GB" dirty="0" smtClean="0">
              <a:solidFill>
                <a:schemeClr val="tx1"/>
              </a:solidFill>
            </a:endParaRPr>
          </a:p>
          <a:p>
            <a:pPr marL="342900" indent="-342900">
              <a:buFont typeface="Arial" panose="020B0604020202020204" pitchFamily="34" charset="0"/>
              <a:buChar char="•"/>
            </a:pPr>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9/26/2017</a:t>
            </a:fld>
            <a:endParaRPr lang="en-US" dirty="0"/>
          </a:p>
        </p:txBody>
      </p:sp>
      <p:sp>
        <p:nvSpPr>
          <p:cNvPr id="4" name="Text Placeholder 3"/>
          <p:cNvSpPr>
            <a:spLocks noGrp="1"/>
          </p:cNvSpPr>
          <p:nvPr>
            <p:ph type="body" sz="quarter" idx="14"/>
          </p:nvPr>
        </p:nvSpPr>
        <p:spPr/>
        <p:txBody>
          <a:bodyPr>
            <a:normAutofit fontScale="25000" lnSpcReduction="20000"/>
          </a:bodyPr>
          <a:lstStyle/>
          <a:p>
            <a:r>
              <a:rPr lang="en-GB" sz="5600" dirty="0" smtClean="0"/>
              <a:t>Risk </a:t>
            </a:r>
            <a:r>
              <a:rPr lang="en-GB" sz="5600" dirty="0"/>
              <a:t>2219: Medical workforce across the Network and Succession Planning</a:t>
            </a:r>
          </a:p>
          <a:p>
            <a:r>
              <a:rPr lang="en-GB" dirty="0" smtClean="0"/>
              <a:t> </a:t>
            </a:r>
            <a:endParaRPr lang="en-GB" dirty="0"/>
          </a:p>
        </p:txBody>
      </p:sp>
    </p:spTree>
    <p:extLst>
      <p:ext uri="{BB962C8B-B14F-4D97-AF65-F5344CB8AC3E}">
        <p14:creationId xmlns:p14="http://schemas.microsoft.com/office/powerpoint/2010/main" val="42002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smtClean="0">
                <a:solidFill>
                  <a:schemeClr val="tx1"/>
                </a:solidFill>
              </a:rPr>
              <a:t>For discussion:</a:t>
            </a:r>
          </a:p>
          <a:p>
            <a:pPr marL="342900" indent="-342900">
              <a:buFont typeface="Arial" panose="020B0604020202020204" pitchFamily="34" charset="0"/>
              <a:buChar char="•"/>
            </a:pPr>
            <a:r>
              <a:rPr lang="en-GB" sz="3600" dirty="0" smtClean="0">
                <a:solidFill>
                  <a:schemeClr val="tx1"/>
                </a:solidFill>
              </a:rPr>
              <a:t>Where do we go from here with this issue?</a:t>
            </a:r>
          </a:p>
          <a:p>
            <a:pPr marL="342900" indent="-342900">
              <a:buFont typeface="Arial" panose="020B0604020202020204" pitchFamily="34" charset="0"/>
              <a:buChar char="•"/>
            </a:pPr>
            <a:r>
              <a:rPr lang="en-GB" sz="3600" spc="-30" dirty="0" smtClean="0">
                <a:solidFill>
                  <a:schemeClr val="tx1"/>
                </a:solidFill>
              </a:rPr>
              <a:t>What support could the Network offer?</a:t>
            </a:r>
          </a:p>
          <a:p>
            <a:pPr marL="342900" indent="-342900">
              <a:buFont typeface="Arial" panose="020B0604020202020204" pitchFamily="34" charset="0"/>
              <a:buChar char="•"/>
            </a:pPr>
            <a:endParaRPr lang="en-GB" sz="2200" spc="-30" dirty="0"/>
          </a:p>
          <a:p>
            <a:pPr marL="1028700" lvl="1" indent="-342900">
              <a:buFont typeface="Arial" panose="020B0604020202020204" pitchFamily="34" charset="0"/>
              <a:buChar char="•"/>
            </a:pPr>
            <a:endParaRPr lang="en-GB" dirty="0" smtClean="0">
              <a:solidFill>
                <a:schemeClr val="tx1"/>
              </a:solidFill>
            </a:endParaRPr>
          </a:p>
          <a:p>
            <a:pPr marL="342900" indent="-342900">
              <a:buFont typeface="Arial" panose="020B0604020202020204" pitchFamily="34" charset="0"/>
              <a:buChar char="•"/>
            </a:pPr>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9/26/2017</a:t>
            </a:fld>
            <a:endParaRPr lang="en-US" dirty="0"/>
          </a:p>
        </p:txBody>
      </p:sp>
      <p:sp>
        <p:nvSpPr>
          <p:cNvPr id="4" name="Text Placeholder 3"/>
          <p:cNvSpPr>
            <a:spLocks noGrp="1"/>
          </p:cNvSpPr>
          <p:nvPr>
            <p:ph type="body" sz="quarter" idx="14"/>
          </p:nvPr>
        </p:nvSpPr>
        <p:spPr/>
        <p:txBody>
          <a:bodyPr>
            <a:normAutofit fontScale="25000" lnSpcReduction="20000"/>
          </a:bodyPr>
          <a:lstStyle/>
          <a:p>
            <a:r>
              <a:rPr lang="en-GB" sz="5600" dirty="0" smtClean="0"/>
              <a:t>Risk </a:t>
            </a:r>
            <a:r>
              <a:rPr lang="en-GB" sz="5600" dirty="0"/>
              <a:t>2219: Medical workforce across the Network and Succession Planning</a:t>
            </a:r>
          </a:p>
          <a:p>
            <a:r>
              <a:rPr lang="en-GB" dirty="0" smtClean="0"/>
              <a:t> </a:t>
            </a:r>
            <a:endParaRPr lang="en-GB" dirty="0"/>
          </a:p>
        </p:txBody>
      </p:sp>
    </p:spTree>
    <p:extLst>
      <p:ext uri="{BB962C8B-B14F-4D97-AF65-F5344CB8AC3E}">
        <p14:creationId xmlns:p14="http://schemas.microsoft.com/office/powerpoint/2010/main" val="11872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GB" dirty="0"/>
          </a:p>
        </p:txBody>
      </p:sp>
      <p:sp>
        <p:nvSpPr>
          <p:cNvPr id="3" name="Date Placeholder 2"/>
          <p:cNvSpPr>
            <a:spLocks noGrp="1"/>
          </p:cNvSpPr>
          <p:nvPr>
            <p:ph type="dt" sz="half" idx="2"/>
          </p:nvPr>
        </p:nvSpPr>
        <p:spPr/>
        <p:txBody>
          <a:bodyPr/>
          <a:lstStyle/>
          <a:p>
            <a:fld id="{22115988-D3C7-43FE-91BD-C4A4188A942E}" type="datetime1">
              <a:rPr lang="en-US" smtClean="0"/>
              <a:t>9/26/2017</a:t>
            </a:fld>
            <a:endParaRPr lang="en-US" dirty="0"/>
          </a:p>
        </p:txBody>
      </p:sp>
      <p:sp>
        <p:nvSpPr>
          <p:cNvPr id="4" name="Text Placeholder 3"/>
          <p:cNvSpPr>
            <a:spLocks noGrp="1"/>
          </p:cNvSpPr>
          <p:nvPr>
            <p:ph type="body" sz="quarter" idx="14"/>
          </p:nvPr>
        </p:nvSpPr>
        <p:spPr/>
        <p:txBody>
          <a:bodyPr/>
          <a:lstStyle/>
          <a:p>
            <a:r>
              <a:rPr lang="en-GB" dirty="0" smtClean="0"/>
              <a:t>Network incidents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288083422"/>
              </p:ext>
            </p:extLst>
          </p:nvPr>
        </p:nvGraphicFramePr>
        <p:xfrm>
          <a:off x="479376" y="620688"/>
          <a:ext cx="10801200" cy="5230346"/>
        </p:xfrm>
        <a:graphic>
          <a:graphicData uri="http://schemas.openxmlformats.org/drawingml/2006/table">
            <a:tbl>
              <a:tblPr firstRow="1" bandRow="1">
                <a:tableStyleId>{5C22544A-7EE6-4342-B048-85BDC9FD1C3A}</a:tableStyleId>
              </a:tblPr>
              <a:tblGrid>
                <a:gridCol w="1094525"/>
                <a:gridCol w="4019003"/>
                <a:gridCol w="1367192"/>
                <a:gridCol w="2160240"/>
                <a:gridCol w="2160240"/>
              </a:tblGrid>
              <a:tr h="868630">
                <a:tc>
                  <a:txBody>
                    <a:bodyPr/>
                    <a:lstStyle/>
                    <a:p>
                      <a:r>
                        <a:rPr lang="en-GB" dirty="0" smtClean="0"/>
                        <a:t>No.</a:t>
                      </a:r>
                      <a:endParaRPr lang="en-GB" dirty="0"/>
                    </a:p>
                  </a:txBody>
                  <a:tcPr/>
                </a:tc>
                <a:tc>
                  <a:txBody>
                    <a:bodyPr/>
                    <a:lstStyle/>
                    <a:p>
                      <a:r>
                        <a:rPr lang="en-GB" dirty="0" smtClean="0"/>
                        <a:t>Description</a:t>
                      </a:r>
                      <a:endParaRPr lang="en-GB" dirty="0"/>
                    </a:p>
                  </a:txBody>
                  <a:tcPr/>
                </a:tc>
                <a:tc>
                  <a:txBody>
                    <a:bodyPr/>
                    <a:lstStyle/>
                    <a:p>
                      <a:r>
                        <a:rPr lang="en-GB" dirty="0" smtClean="0"/>
                        <a:t>Site(s)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Action</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Lessons Learned?</a:t>
                      </a:r>
                    </a:p>
                    <a:p>
                      <a:endParaRPr lang="en-GB" dirty="0"/>
                    </a:p>
                  </a:txBody>
                  <a:tcPr/>
                </a:tc>
              </a:tr>
              <a:tr h="1791525">
                <a:tc>
                  <a:txBody>
                    <a:bodyPr/>
                    <a:lstStyle/>
                    <a:p>
                      <a:r>
                        <a:rPr lang="en-GB" dirty="0" smtClean="0"/>
                        <a:t>44166</a:t>
                      </a:r>
                      <a:endParaRPr lang="en-GB" dirty="0"/>
                    </a:p>
                  </a:txBody>
                  <a:tcPr/>
                </a:tc>
                <a:tc>
                  <a:txBody>
                    <a:bodyPr/>
                    <a:lstStyle/>
                    <a:p>
                      <a:r>
                        <a:rPr lang="en-GB" dirty="0" smtClean="0"/>
                        <a:t>Circulatory failure soon after Fontan surgery due to thrombus – discussions about timeliness of acceptance into the surgical centre (Bristol) and the response to the problem</a:t>
                      </a:r>
                      <a:endParaRPr lang="en-GB" dirty="0"/>
                    </a:p>
                  </a:txBody>
                  <a:tcPr/>
                </a:tc>
                <a:tc>
                  <a:txBody>
                    <a:bodyPr/>
                    <a:lstStyle/>
                    <a:p>
                      <a:r>
                        <a:rPr lang="en-GB" dirty="0" smtClean="0"/>
                        <a:t>Cardiff and Bristol </a:t>
                      </a:r>
                      <a:endParaRPr lang="en-GB" dirty="0"/>
                    </a:p>
                  </a:txBody>
                  <a:tcPr/>
                </a:tc>
                <a:tc>
                  <a:txBody>
                    <a:bodyPr/>
                    <a:lstStyle/>
                    <a:p>
                      <a:r>
                        <a:rPr lang="en-GB" dirty="0" smtClean="0"/>
                        <a:t>Investigation</a:t>
                      </a:r>
                      <a:r>
                        <a:rPr lang="en-GB" baseline="0" dirty="0" smtClean="0"/>
                        <a:t> being undertaken</a:t>
                      </a:r>
                      <a:endParaRPr lang="en-GB" dirty="0"/>
                    </a:p>
                  </a:txBody>
                  <a:tcPr/>
                </a:tc>
                <a:tc>
                  <a:txBody>
                    <a:bodyPr/>
                    <a:lstStyle/>
                    <a:p>
                      <a:r>
                        <a:rPr lang="en-GB" dirty="0" smtClean="0"/>
                        <a:t>TBC</a:t>
                      </a:r>
                      <a:endParaRPr lang="en-GB" dirty="0"/>
                    </a:p>
                  </a:txBody>
                  <a:tcPr/>
                </a:tc>
              </a:tr>
              <a:tr h="2524421">
                <a:tc>
                  <a:txBody>
                    <a:bodyPr/>
                    <a:lstStyle/>
                    <a:p>
                      <a:r>
                        <a:rPr lang="en-GB" dirty="0" smtClean="0"/>
                        <a:t>44162</a:t>
                      </a:r>
                      <a:endParaRPr lang="en-GB" dirty="0"/>
                    </a:p>
                  </a:txBody>
                  <a:tcPr/>
                </a:tc>
                <a:tc>
                  <a:txBody>
                    <a:bodyPr/>
                    <a:lstStyle/>
                    <a:p>
                      <a:r>
                        <a:rPr lang="en-GB" dirty="0" smtClean="0"/>
                        <a:t>A 15 day old baby was treated for SVT in Royal Gwent and was stable for a few hours. The baby then deteriorated in the night, needed intubation and had difficult resuscitation, transferred by Watch team to Cardiff PICU and later care was withdrawn. </a:t>
                      </a:r>
                      <a:endParaRPr lang="en-GB" dirty="0"/>
                    </a:p>
                  </a:txBody>
                  <a:tcPr/>
                </a:tc>
                <a:tc>
                  <a:txBody>
                    <a:bodyPr/>
                    <a:lstStyle/>
                    <a:p>
                      <a:r>
                        <a:rPr lang="en-GB" dirty="0" smtClean="0"/>
                        <a:t>Cardiff and Newport</a:t>
                      </a:r>
                      <a:endParaRPr lang="en-GB" dirty="0"/>
                    </a:p>
                  </a:txBody>
                  <a:tcPr/>
                </a:tc>
                <a:tc>
                  <a:txBody>
                    <a:bodyPr/>
                    <a:lstStyle/>
                    <a:p>
                      <a:r>
                        <a:rPr lang="en-GB" dirty="0" smtClean="0"/>
                        <a:t>Investigation being undertaken</a:t>
                      </a:r>
                      <a:endParaRPr lang="en-GB" dirty="0"/>
                    </a:p>
                  </a:txBody>
                  <a:tcPr/>
                </a:tc>
                <a:tc>
                  <a:txBody>
                    <a:bodyPr/>
                    <a:lstStyle/>
                    <a:p>
                      <a:r>
                        <a:rPr lang="en-GB" dirty="0" smtClean="0"/>
                        <a:t>TBC</a:t>
                      </a:r>
                      <a:endParaRPr lang="en-GB" dirty="0"/>
                    </a:p>
                  </a:txBody>
                  <a:tcPr/>
                </a:tc>
              </a:tr>
            </a:tbl>
          </a:graphicData>
        </a:graphic>
      </p:graphicFrame>
    </p:spTree>
    <p:extLst>
      <p:ext uri="{BB962C8B-B14F-4D97-AF65-F5344CB8AC3E}">
        <p14:creationId xmlns:p14="http://schemas.microsoft.com/office/powerpoint/2010/main" val="367928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GB" dirty="0"/>
          </a:p>
        </p:txBody>
      </p:sp>
      <p:sp>
        <p:nvSpPr>
          <p:cNvPr id="3" name="Date Placeholder 2"/>
          <p:cNvSpPr>
            <a:spLocks noGrp="1"/>
          </p:cNvSpPr>
          <p:nvPr>
            <p:ph type="dt" sz="half" idx="2"/>
          </p:nvPr>
        </p:nvSpPr>
        <p:spPr/>
        <p:txBody>
          <a:bodyPr/>
          <a:lstStyle/>
          <a:p>
            <a:fld id="{22115988-D3C7-43FE-91BD-C4A4188A942E}" type="datetime1">
              <a:rPr lang="en-US" smtClean="0"/>
              <a:t>9/26/2017</a:t>
            </a:fld>
            <a:endParaRPr lang="en-US" dirty="0"/>
          </a:p>
        </p:txBody>
      </p:sp>
      <p:sp>
        <p:nvSpPr>
          <p:cNvPr id="4" name="Text Placeholder 3"/>
          <p:cNvSpPr>
            <a:spLocks noGrp="1"/>
          </p:cNvSpPr>
          <p:nvPr>
            <p:ph type="body" sz="quarter" idx="14"/>
          </p:nvPr>
        </p:nvSpPr>
        <p:spPr/>
        <p:txBody>
          <a:bodyPr/>
          <a:lstStyle/>
          <a:p>
            <a:r>
              <a:rPr lang="en-GB" dirty="0" smtClean="0"/>
              <a:t>Network incidents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109259513"/>
              </p:ext>
            </p:extLst>
          </p:nvPr>
        </p:nvGraphicFramePr>
        <p:xfrm>
          <a:off x="551385" y="836712"/>
          <a:ext cx="10945216" cy="3896889"/>
        </p:xfrm>
        <a:graphic>
          <a:graphicData uri="http://schemas.openxmlformats.org/drawingml/2006/table">
            <a:tbl>
              <a:tblPr firstRow="1" bandRow="1">
                <a:tableStyleId>{5C22544A-7EE6-4342-B048-85BDC9FD1C3A}</a:tableStyleId>
              </a:tblPr>
              <a:tblGrid>
                <a:gridCol w="1109119"/>
                <a:gridCol w="3540809"/>
                <a:gridCol w="1073060"/>
                <a:gridCol w="1931509"/>
                <a:gridCol w="3290719"/>
              </a:tblGrid>
              <a:tr h="631623">
                <a:tc>
                  <a:txBody>
                    <a:bodyPr/>
                    <a:lstStyle/>
                    <a:p>
                      <a:r>
                        <a:rPr lang="en-GB" dirty="0" smtClean="0"/>
                        <a:t>No.</a:t>
                      </a:r>
                      <a:endParaRPr lang="en-GB" dirty="0"/>
                    </a:p>
                  </a:txBody>
                  <a:tcPr/>
                </a:tc>
                <a:tc>
                  <a:txBody>
                    <a:bodyPr/>
                    <a:lstStyle/>
                    <a:p>
                      <a:r>
                        <a:rPr lang="en-GB" dirty="0" smtClean="0"/>
                        <a:t>Description</a:t>
                      </a:r>
                      <a:endParaRPr lang="en-GB" dirty="0"/>
                    </a:p>
                  </a:txBody>
                  <a:tcPr/>
                </a:tc>
                <a:tc>
                  <a:txBody>
                    <a:bodyPr/>
                    <a:lstStyle/>
                    <a:p>
                      <a:r>
                        <a:rPr lang="en-GB" dirty="0" smtClean="0"/>
                        <a:t>Site(s)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Action</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Lessons Learned?</a:t>
                      </a:r>
                    </a:p>
                    <a:p>
                      <a:endParaRPr lang="en-GB" dirty="0"/>
                    </a:p>
                  </a:txBody>
                  <a:tcPr/>
                </a:tc>
              </a:tr>
              <a:tr h="3256809">
                <a:tc>
                  <a:txBody>
                    <a:bodyPr/>
                    <a:lstStyle/>
                    <a:p>
                      <a:r>
                        <a:rPr lang="en-GB" sz="1800" kern="1200" dirty="0" smtClean="0">
                          <a:solidFill>
                            <a:schemeClr val="dk1"/>
                          </a:solidFill>
                          <a:effectLst/>
                          <a:latin typeface="+mn-lt"/>
                          <a:ea typeface="+mn-ea"/>
                          <a:cs typeface="+mn-cs"/>
                        </a:rPr>
                        <a:t>42765</a:t>
                      </a:r>
                      <a:endParaRPr lang="en-GB" dirty="0"/>
                    </a:p>
                  </a:txBody>
                  <a:tcPr/>
                </a:tc>
                <a:tc>
                  <a:txBody>
                    <a:bodyPr/>
                    <a:lstStyle/>
                    <a:p>
                      <a:r>
                        <a:rPr lang="en-GB" sz="1800" kern="1200" dirty="0" smtClean="0">
                          <a:solidFill>
                            <a:schemeClr val="dk1"/>
                          </a:solidFill>
                          <a:effectLst/>
                          <a:latin typeface="+mn-lt"/>
                          <a:ea typeface="+mn-ea"/>
                          <a:cs typeface="+mn-cs"/>
                        </a:rPr>
                        <a:t>Transposition of great arteries that was diagnosed postnatally. No harm to patient as the diagnosis was early and the child was well. Surgery done in a weeks time and the child is doing well.</a:t>
                      </a:r>
                    </a:p>
                    <a:p>
                      <a:endParaRPr lang="en-GB" dirty="0"/>
                    </a:p>
                  </a:txBody>
                  <a:tcPr/>
                </a:tc>
                <a:tc>
                  <a:txBody>
                    <a:bodyPr/>
                    <a:lstStyle/>
                    <a:p>
                      <a:r>
                        <a:rPr lang="en-GB" dirty="0" smtClean="0"/>
                        <a:t>Swindon</a:t>
                      </a:r>
                      <a:endParaRPr lang="en-GB" dirty="0"/>
                    </a:p>
                  </a:txBody>
                  <a:tcPr/>
                </a:tc>
                <a:tc>
                  <a:txBody>
                    <a:bodyPr/>
                    <a:lstStyle/>
                    <a:p>
                      <a:r>
                        <a:rPr lang="en-GB" dirty="0" smtClean="0"/>
                        <a:t>Case reviewed by Swindon antenatal</a:t>
                      </a:r>
                      <a:r>
                        <a:rPr lang="en-GB" baseline="0" dirty="0" smtClean="0"/>
                        <a:t> team.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Anomaly checks were not completed as high BMI limited view.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This is the correct process as per FASP guidance, the lack of assessment of the outflow tracts was documented and the patient  should have been informed that the anomaly was incomplete and why.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19274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42900" indent="-342900">
              <a:buFont typeface="Arial" panose="020B0604020202020204" pitchFamily="34" charset="0"/>
              <a:buChar char="•"/>
            </a:pPr>
            <a:endParaRPr lang="en-GB" sz="2200" spc="-30" dirty="0"/>
          </a:p>
          <a:p>
            <a:pPr marL="1028700" lvl="1" indent="-342900">
              <a:buFont typeface="Arial" panose="020B0604020202020204" pitchFamily="34" charset="0"/>
              <a:buChar char="•"/>
            </a:pPr>
            <a:endParaRPr lang="en-GB" dirty="0" smtClean="0">
              <a:solidFill>
                <a:schemeClr val="tx1"/>
              </a:solidFill>
            </a:endParaRPr>
          </a:p>
          <a:p>
            <a:pPr marL="342900" indent="-342900">
              <a:buFont typeface="Arial" panose="020B0604020202020204" pitchFamily="34" charset="0"/>
              <a:buChar char="•"/>
            </a:pPr>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9/26/2017</a:t>
            </a:fld>
            <a:endParaRPr lang="en-US" dirty="0"/>
          </a:p>
        </p:txBody>
      </p:sp>
      <p:sp>
        <p:nvSpPr>
          <p:cNvPr id="4" name="Text Placeholder 3"/>
          <p:cNvSpPr>
            <a:spLocks noGrp="1"/>
          </p:cNvSpPr>
          <p:nvPr>
            <p:ph type="body" sz="quarter" idx="14"/>
          </p:nvPr>
        </p:nvSpPr>
        <p:spPr/>
        <p:txBody>
          <a:bodyPr>
            <a:normAutofit/>
          </a:bodyPr>
          <a:lstStyle/>
          <a:p>
            <a:r>
              <a:rPr lang="en-GB" dirty="0" smtClean="0"/>
              <a:t>NICOR update</a:t>
            </a:r>
            <a:endParaRPr lang="en-GB" dirty="0"/>
          </a:p>
        </p:txBody>
      </p:sp>
    </p:spTree>
    <p:extLst>
      <p:ext uri="{BB962C8B-B14F-4D97-AF65-F5344CB8AC3E}">
        <p14:creationId xmlns:p14="http://schemas.microsoft.com/office/powerpoint/2010/main" val="99102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GB" dirty="0" smtClean="0">
              <a:solidFill>
                <a:schemeClr val="tx1"/>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9/26/2017</a:t>
            </a:fld>
            <a:endParaRPr lang="en-US" dirty="0"/>
          </a:p>
        </p:txBody>
      </p:sp>
      <p:sp>
        <p:nvSpPr>
          <p:cNvPr id="5" name="Text Placeholder 4"/>
          <p:cNvSpPr>
            <a:spLocks noGrp="1"/>
          </p:cNvSpPr>
          <p:nvPr>
            <p:ph type="body" sz="quarter" idx="14"/>
          </p:nvPr>
        </p:nvSpPr>
        <p:spPr/>
        <p:txBody>
          <a:bodyPr/>
          <a:lstStyle/>
          <a:p>
            <a:r>
              <a:rPr lang="en-US" dirty="0" smtClean="0"/>
              <a:t>Self-assessments and visits</a:t>
            </a:r>
            <a:endParaRPr lang="en-US" dirty="0"/>
          </a:p>
        </p:txBody>
      </p:sp>
      <p:graphicFrame>
        <p:nvGraphicFramePr>
          <p:cNvPr id="8" name="Diagram 7"/>
          <p:cNvGraphicFramePr/>
          <p:nvPr>
            <p:extLst>
              <p:ext uri="{D42A27DB-BD31-4B8C-83A1-F6EECF244321}">
                <p14:modId xmlns:p14="http://schemas.microsoft.com/office/powerpoint/2010/main" val="859761068"/>
              </p:ext>
            </p:extLst>
          </p:nvPr>
        </p:nvGraphicFramePr>
        <p:xfrm>
          <a:off x="839416" y="69269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221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42900" indent="-342900">
              <a:buFont typeface="Arial" panose="020B0604020202020204" pitchFamily="34" charset="0"/>
              <a:buChar char="•"/>
            </a:pPr>
            <a:endParaRPr lang="en-GB" sz="2200" spc="-30" dirty="0"/>
          </a:p>
          <a:p>
            <a:pPr marL="1028700" lvl="1" indent="-342900">
              <a:buFont typeface="Arial" panose="020B0604020202020204" pitchFamily="34" charset="0"/>
              <a:buChar char="•"/>
            </a:pPr>
            <a:endParaRPr lang="en-GB" dirty="0" smtClean="0">
              <a:solidFill>
                <a:schemeClr val="tx1"/>
              </a:solidFill>
            </a:endParaRPr>
          </a:p>
          <a:p>
            <a:pPr marL="342900" indent="-342900">
              <a:buFont typeface="Arial" panose="020B0604020202020204" pitchFamily="34" charset="0"/>
              <a:buChar char="•"/>
            </a:pPr>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9/26/2017</a:t>
            </a:fld>
            <a:endParaRPr lang="en-US" dirty="0"/>
          </a:p>
        </p:txBody>
      </p:sp>
      <p:sp>
        <p:nvSpPr>
          <p:cNvPr id="4" name="Text Placeholder 3"/>
          <p:cNvSpPr>
            <a:spLocks noGrp="1"/>
          </p:cNvSpPr>
          <p:nvPr>
            <p:ph type="body" sz="quarter" idx="14"/>
          </p:nvPr>
        </p:nvSpPr>
        <p:spPr/>
        <p:txBody>
          <a:bodyPr>
            <a:normAutofit/>
          </a:bodyPr>
          <a:lstStyle/>
          <a:p>
            <a:r>
              <a:rPr lang="en-GB" dirty="0" smtClean="0"/>
              <a:t>Improving </a:t>
            </a:r>
            <a:r>
              <a:rPr lang="en-GB" dirty="0" err="1" smtClean="0"/>
              <a:t>Fetal</a:t>
            </a:r>
            <a:r>
              <a:rPr lang="en-GB" dirty="0" smtClean="0"/>
              <a:t> Diagnosis</a:t>
            </a:r>
            <a:endParaRPr lang="en-GB" dirty="0"/>
          </a:p>
        </p:txBody>
      </p:sp>
    </p:spTree>
    <p:extLst>
      <p:ext uri="{BB962C8B-B14F-4D97-AF65-F5344CB8AC3E}">
        <p14:creationId xmlns:p14="http://schemas.microsoft.com/office/powerpoint/2010/main" val="396628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42900" indent="-342900">
              <a:buFont typeface="Arial" panose="020B0604020202020204" pitchFamily="34" charset="0"/>
              <a:buChar char="•"/>
            </a:pPr>
            <a:endParaRPr lang="en-GB" sz="2200" spc="-30" dirty="0"/>
          </a:p>
          <a:p>
            <a:pPr marL="1028700" lvl="1" indent="-342900">
              <a:buFont typeface="Arial" panose="020B0604020202020204" pitchFamily="34" charset="0"/>
              <a:buChar char="•"/>
            </a:pPr>
            <a:endParaRPr lang="en-GB" dirty="0" smtClean="0">
              <a:solidFill>
                <a:schemeClr val="tx1"/>
              </a:solidFill>
            </a:endParaRPr>
          </a:p>
          <a:p>
            <a:pPr marL="342900" indent="-342900">
              <a:buFont typeface="Arial" panose="020B0604020202020204" pitchFamily="34" charset="0"/>
              <a:buChar char="•"/>
            </a:pPr>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9/26/2017</a:t>
            </a:fld>
            <a:endParaRPr lang="en-US" dirty="0"/>
          </a:p>
        </p:txBody>
      </p:sp>
      <p:sp>
        <p:nvSpPr>
          <p:cNvPr id="4" name="Text Placeholder 3"/>
          <p:cNvSpPr>
            <a:spLocks noGrp="1"/>
          </p:cNvSpPr>
          <p:nvPr>
            <p:ph type="body" sz="quarter" idx="14"/>
          </p:nvPr>
        </p:nvSpPr>
        <p:spPr/>
        <p:txBody>
          <a:bodyPr>
            <a:normAutofit/>
          </a:bodyPr>
          <a:lstStyle/>
          <a:p>
            <a:r>
              <a:rPr lang="en-GB" dirty="0" smtClean="0"/>
              <a:t>Improving </a:t>
            </a:r>
            <a:r>
              <a:rPr lang="en-GB" dirty="0" err="1" smtClean="0"/>
              <a:t>Fetal</a:t>
            </a:r>
            <a:r>
              <a:rPr lang="en-GB" dirty="0" smtClean="0"/>
              <a:t> Diagnosis</a:t>
            </a:r>
            <a:endParaRPr lang="en-GB" dirty="0"/>
          </a:p>
        </p:txBody>
      </p:sp>
    </p:spTree>
    <p:extLst>
      <p:ext uri="{BB962C8B-B14F-4D97-AF65-F5344CB8AC3E}">
        <p14:creationId xmlns:p14="http://schemas.microsoft.com/office/powerpoint/2010/main" val="110238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42900" indent="-342900">
              <a:buFont typeface="Arial" panose="020B0604020202020204" pitchFamily="34" charset="0"/>
              <a:buChar char="•"/>
            </a:pPr>
            <a:endParaRPr lang="en-GB" sz="2200" spc="-30" dirty="0"/>
          </a:p>
          <a:p>
            <a:pPr marL="1028700" lvl="1" indent="-342900">
              <a:buFont typeface="Arial" panose="020B0604020202020204" pitchFamily="34" charset="0"/>
              <a:buChar char="•"/>
            </a:pPr>
            <a:endParaRPr lang="en-GB" dirty="0" smtClean="0">
              <a:solidFill>
                <a:schemeClr val="tx1"/>
              </a:solidFill>
            </a:endParaRPr>
          </a:p>
          <a:p>
            <a:pPr marL="342900" indent="-342900">
              <a:buFont typeface="Arial" panose="020B0604020202020204" pitchFamily="34" charset="0"/>
              <a:buChar char="•"/>
            </a:pPr>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9/26/2017</a:t>
            </a:fld>
            <a:endParaRPr lang="en-US" dirty="0"/>
          </a:p>
        </p:txBody>
      </p:sp>
      <p:sp>
        <p:nvSpPr>
          <p:cNvPr id="4" name="Text Placeholder 3"/>
          <p:cNvSpPr>
            <a:spLocks noGrp="1"/>
          </p:cNvSpPr>
          <p:nvPr>
            <p:ph type="body" sz="quarter" idx="14"/>
          </p:nvPr>
        </p:nvSpPr>
        <p:spPr/>
        <p:txBody>
          <a:bodyPr>
            <a:normAutofit/>
          </a:bodyPr>
          <a:lstStyle/>
          <a:p>
            <a:r>
              <a:rPr lang="en-GB" dirty="0" smtClean="0"/>
              <a:t>Improving </a:t>
            </a:r>
            <a:r>
              <a:rPr lang="en-GB" dirty="0" err="1" smtClean="0"/>
              <a:t>Fetal</a:t>
            </a:r>
            <a:r>
              <a:rPr lang="en-GB" dirty="0" smtClean="0"/>
              <a:t> Diagnosis</a:t>
            </a:r>
            <a:endParaRPr lang="en-GB" dirty="0"/>
          </a:p>
        </p:txBody>
      </p:sp>
    </p:spTree>
    <p:extLst>
      <p:ext uri="{BB962C8B-B14F-4D97-AF65-F5344CB8AC3E}">
        <p14:creationId xmlns:p14="http://schemas.microsoft.com/office/powerpoint/2010/main" val="272771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29E2F722-88AD-453F-BB75-A952829BAAC5}" type="datetime1">
              <a:rPr lang="en-US" smtClean="0"/>
              <a:t>9/26/2017</a:t>
            </a:fld>
            <a:endParaRPr lang="en-US" dirty="0"/>
          </a:p>
        </p:txBody>
      </p:sp>
      <p:sp>
        <p:nvSpPr>
          <p:cNvPr id="6" name="Title 1"/>
          <p:cNvSpPr>
            <a:spLocks noGrp="1"/>
          </p:cNvSpPr>
          <p:nvPr>
            <p:ph type="title"/>
          </p:nvPr>
        </p:nvSpPr>
        <p:spPr>
          <a:xfrm>
            <a:off x="457200" y="274638"/>
            <a:ext cx="8229600" cy="562074"/>
          </a:xfrm>
        </p:spPr>
        <p:txBody>
          <a:bodyPr anchor="ctr">
            <a:noAutofit/>
          </a:bodyPr>
          <a:lstStyle/>
          <a:p>
            <a:pPr eaLnBrk="1" hangingPunct="1">
              <a:defRPr/>
            </a:pPr>
            <a:r>
              <a:rPr lang="en-GB" altLang="en-US" sz="2600" spc="-30" dirty="0">
                <a:latin typeface="+mn-lt"/>
                <a:ea typeface="+mn-ea"/>
                <a:cs typeface="+mn-cs"/>
              </a:rPr>
              <a:t>The Standards</a:t>
            </a:r>
          </a:p>
        </p:txBody>
      </p:sp>
      <p:sp>
        <p:nvSpPr>
          <p:cNvPr id="7" name="Content Placeholder 2"/>
          <p:cNvSpPr txBox="1">
            <a:spLocks/>
          </p:cNvSpPr>
          <p:nvPr/>
        </p:nvSpPr>
        <p:spPr>
          <a:xfrm>
            <a:off x="457200" y="1124744"/>
            <a:ext cx="8229600" cy="4525962"/>
          </a:xfrm>
          <a:prstGeom prst="rect">
            <a:avLst/>
          </a:prstGeom>
        </p:spPr>
        <p:txBody>
          <a:bodyPr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16000" indent="-216000" defTabSz="216000" fontAlgn="auto">
              <a:lnSpc>
                <a:spcPct val="135000"/>
              </a:lnSpc>
              <a:spcBef>
                <a:spcPct val="20000"/>
              </a:spcBef>
              <a:spcAft>
                <a:spcPts val="0"/>
              </a:spcAft>
              <a:buFontTx/>
              <a:buChar char="•"/>
              <a:defRPr/>
            </a:pPr>
            <a:r>
              <a:rPr lang="en-GB" sz="1800" kern="0" dirty="0" smtClean="0">
                <a:solidFill>
                  <a:srgbClr val="000000"/>
                </a:solidFill>
                <a:latin typeface="Arial"/>
                <a:ea typeface="ＭＳ Ｐゴシック"/>
                <a:cs typeface="Calibri"/>
              </a:rPr>
              <a:t>Section A: </a:t>
            </a:r>
            <a:r>
              <a:rPr lang="en-GB" sz="1800" kern="0" dirty="0">
                <a:solidFill>
                  <a:srgbClr val="007AC3"/>
                </a:solidFill>
                <a:latin typeface="Arial"/>
                <a:ea typeface="ＭＳ Ｐゴシック"/>
                <a:cs typeface="Calibri"/>
              </a:rPr>
              <a:t>The network approach</a:t>
            </a:r>
          </a:p>
          <a:p>
            <a:pPr marL="216000" indent="-216000" defTabSz="216000" fontAlgn="auto">
              <a:lnSpc>
                <a:spcPct val="135000"/>
              </a:lnSpc>
              <a:spcBef>
                <a:spcPct val="20000"/>
              </a:spcBef>
              <a:spcAft>
                <a:spcPts val="0"/>
              </a:spcAft>
              <a:buFontTx/>
              <a:buChar char="•"/>
              <a:defRPr/>
            </a:pPr>
            <a:r>
              <a:rPr lang="en-GB" sz="1800" kern="0" dirty="0" smtClean="0">
                <a:solidFill>
                  <a:srgbClr val="000000"/>
                </a:solidFill>
                <a:latin typeface="Arial"/>
                <a:ea typeface="ＭＳ Ｐゴシック"/>
                <a:cs typeface="Calibri"/>
              </a:rPr>
              <a:t>Section B: </a:t>
            </a:r>
            <a:r>
              <a:rPr lang="en-GB" sz="1800" kern="0" dirty="0" smtClean="0">
                <a:solidFill>
                  <a:srgbClr val="FF0000"/>
                </a:solidFill>
                <a:latin typeface="Arial"/>
                <a:ea typeface="ＭＳ Ｐゴシック"/>
                <a:cs typeface="Calibri"/>
              </a:rPr>
              <a:t>Staffing and skills</a:t>
            </a:r>
          </a:p>
          <a:p>
            <a:pPr marL="216000" indent="-216000" defTabSz="216000" fontAlgn="auto">
              <a:lnSpc>
                <a:spcPct val="135000"/>
              </a:lnSpc>
              <a:spcBef>
                <a:spcPct val="20000"/>
              </a:spcBef>
              <a:spcAft>
                <a:spcPts val="0"/>
              </a:spcAft>
              <a:buFontTx/>
              <a:buChar char="•"/>
              <a:defRPr/>
            </a:pPr>
            <a:r>
              <a:rPr lang="en-GB" sz="1800" kern="0" dirty="0" smtClean="0">
                <a:solidFill>
                  <a:srgbClr val="000000"/>
                </a:solidFill>
                <a:latin typeface="Arial"/>
                <a:ea typeface="ＭＳ Ｐゴシック"/>
                <a:cs typeface="Calibri"/>
              </a:rPr>
              <a:t>Section C: </a:t>
            </a:r>
            <a:r>
              <a:rPr lang="en-GB" sz="1800" kern="0" dirty="0" smtClean="0">
                <a:solidFill>
                  <a:srgbClr val="007AC3"/>
                </a:solidFill>
                <a:latin typeface="Arial"/>
                <a:ea typeface="ＭＳ Ｐゴシック"/>
                <a:cs typeface="Calibri"/>
              </a:rPr>
              <a:t>Facilities</a:t>
            </a:r>
          </a:p>
          <a:p>
            <a:pPr marL="216000" indent="-216000" defTabSz="216000" fontAlgn="auto">
              <a:lnSpc>
                <a:spcPct val="135000"/>
              </a:lnSpc>
              <a:spcBef>
                <a:spcPct val="20000"/>
              </a:spcBef>
              <a:spcAft>
                <a:spcPts val="0"/>
              </a:spcAft>
              <a:buFontTx/>
              <a:buChar char="•"/>
              <a:defRPr/>
            </a:pPr>
            <a:r>
              <a:rPr lang="en-GB" sz="1800" kern="0" dirty="0" smtClean="0">
                <a:solidFill>
                  <a:srgbClr val="000000"/>
                </a:solidFill>
                <a:latin typeface="Arial"/>
                <a:ea typeface="ＭＳ Ｐゴシック"/>
                <a:cs typeface="Calibri"/>
              </a:rPr>
              <a:t>Section D: </a:t>
            </a:r>
            <a:r>
              <a:rPr lang="en-GB" sz="1800" kern="0" dirty="0" smtClean="0">
                <a:solidFill>
                  <a:srgbClr val="007AC3"/>
                </a:solidFill>
                <a:latin typeface="Arial"/>
                <a:ea typeface="ＭＳ Ｐゴシック"/>
                <a:cs typeface="Calibri"/>
              </a:rPr>
              <a:t>Interdependencies</a:t>
            </a:r>
          </a:p>
          <a:p>
            <a:pPr marL="216000" indent="-216000" defTabSz="216000" fontAlgn="auto">
              <a:lnSpc>
                <a:spcPct val="135000"/>
              </a:lnSpc>
              <a:spcBef>
                <a:spcPct val="20000"/>
              </a:spcBef>
              <a:spcAft>
                <a:spcPts val="0"/>
              </a:spcAft>
              <a:buFontTx/>
              <a:buChar char="•"/>
              <a:defRPr/>
            </a:pPr>
            <a:r>
              <a:rPr lang="en-GB" sz="1800" kern="0" dirty="0" smtClean="0">
                <a:solidFill>
                  <a:srgbClr val="000000"/>
                </a:solidFill>
                <a:latin typeface="Arial"/>
                <a:ea typeface="ＭＳ Ｐゴシック"/>
                <a:cs typeface="Calibri"/>
              </a:rPr>
              <a:t>Section E: </a:t>
            </a:r>
            <a:r>
              <a:rPr lang="en-GB" sz="1800" kern="0" dirty="0" smtClean="0">
                <a:solidFill>
                  <a:srgbClr val="007AC3"/>
                </a:solidFill>
                <a:latin typeface="Arial"/>
                <a:ea typeface="ＭＳ Ｐゴシック"/>
                <a:cs typeface="Calibri"/>
              </a:rPr>
              <a:t>Training and education</a:t>
            </a:r>
          </a:p>
          <a:p>
            <a:pPr marL="216000" indent="-216000" defTabSz="216000" fontAlgn="auto">
              <a:lnSpc>
                <a:spcPct val="135000"/>
              </a:lnSpc>
              <a:spcBef>
                <a:spcPct val="20000"/>
              </a:spcBef>
              <a:spcAft>
                <a:spcPts val="0"/>
              </a:spcAft>
              <a:buFontTx/>
              <a:buChar char="•"/>
              <a:defRPr/>
            </a:pPr>
            <a:r>
              <a:rPr lang="en-GB" sz="1800" kern="0" dirty="0" smtClean="0">
                <a:solidFill>
                  <a:srgbClr val="000000"/>
                </a:solidFill>
                <a:latin typeface="Arial"/>
                <a:ea typeface="ＭＳ Ｐゴシック"/>
                <a:cs typeface="Calibri"/>
              </a:rPr>
              <a:t>Section F: </a:t>
            </a:r>
            <a:r>
              <a:rPr lang="en-GB" sz="1800" kern="0" dirty="0" smtClean="0">
                <a:solidFill>
                  <a:srgbClr val="007AC3"/>
                </a:solidFill>
                <a:latin typeface="Arial"/>
                <a:ea typeface="ＭＳ Ｐゴシック"/>
                <a:cs typeface="Calibri"/>
              </a:rPr>
              <a:t>Organisation, governance and audit</a:t>
            </a:r>
          </a:p>
          <a:p>
            <a:pPr marL="216000" indent="-216000" defTabSz="216000" fontAlgn="auto">
              <a:lnSpc>
                <a:spcPct val="135000"/>
              </a:lnSpc>
              <a:spcBef>
                <a:spcPct val="20000"/>
              </a:spcBef>
              <a:spcAft>
                <a:spcPts val="0"/>
              </a:spcAft>
              <a:buFontTx/>
              <a:buChar char="•"/>
              <a:defRPr/>
            </a:pPr>
            <a:r>
              <a:rPr lang="en-GB" sz="1800" kern="0" dirty="0" smtClean="0">
                <a:solidFill>
                  <a:srgbClr val="000000"/>
                </a:solidFill>
                <a:latin typeface="Arial"/>
                <a:ea typeface="ＭＳ Ｐゴシック"/>
                <a:cs typeface="Calibri"/>
              </a:rPr>
              <a:t>Section G: </a:t>
            </a:r>
            <a:r>
              <a:rPr lang="en-GB" sz="1800" kern="0" dirty="0" smtClean="0">
                <a:solidFill>
                  <a:srgbClr val="007AC3"/>
                </a:solidFill>
                <a:latin typeface="Arial"/>
                <a:ea typeface="ＭＳ Ｐゴシック"/>
                <a:cs typeface="Calibri"/>
              </a:rPr>
              <a:t>Research</a:t>
            </a:r>
          </a:p>
          <a:p>
            <a:pPr marL="216000" indent="-216000" defTabSz="216000" fontAlgn="auto">
              <a:lnSpc>
                <a:spcPct val="135000"/>
              </a:lnSpc>
              <a:spcBef>
                <a:spcPct val="20000"/>
              </a:spcBef>
              <a:spcAft>
                <a:spcPts val="0"/>
              </a:spcAft>
              <a:buFontTx/>
              <a:buChar char="•"/>
              <a:defRPr/>
            </a:pPr>
            <a:r>
              <a:rPr lang="en-GB" sz="1800" kern="0" dirty="0" smtClean="0">
                <a:solidFill>
                  <a:srgbClr val="000000"/>
                </a:solidFill>
                <a:latin typeface="Arial"/>
                <a:ea typeface="ＭＳ Ｐゴシック"/>
                <a:cs typeface="Calibri"/>
              </a:rPr>
              <a:t>Section H: </a:t>
            </a:r>
            <a:r>
              <a:rPr lang="en-GB" sz="1800" kern="0" dirty="0" smtClean="0">
                <a:solidFill>
                  <a:srgbClr val="007AC3"/>
                </a:solidFill>
                <a:latin typeface="Arial"/>
                <a:ea typeface="ＭＳ Ｐゴシック"/>
                <a:cs typeface="Calibri"/>
              </a:rPr>
              <a:t>Communication with patients</a:t>
            </a:r>
          </a:p>
          <a:p>
            <a:pPr marL="216000" indent="-216000" defTabSz="216000" fontAlgn="auto">
              <a:lnSpc>
                <a:spcPct val="135000"/>
              </a:lnSpc>
              <a:spcBef>
                <a:spcPct val="20000"/>
              </a:spcBef>
              <a:spcAft>
                <a:spcPts val="0"/>
              </a:spcAft>
              <a:buFontTx/>
              <a:buChar char="•"/>
              <a:defRPr/>
            </a:pPr>
            <a:r>
              <a:rPr lang="en-GB" sz="1800" kern="0" dirty="0" smtClean="0">
                <a:solidFill>
                  <a:srgbClr val="000000"/>
                </a:solidFill>
                <a:latin typeface="Arial"/>
                <a:ea typeface="ＭＳ Ｐゴシック"/>
                <a:cs typeface="Calibri"/>
              </a:rPr>
              <a:t>Section I: </a:t>
            </a:r>
            <a:r>
              <a:rPr lang="en-GB" sz="1800" kern="0" dirty="0" smtClean="0">
                <a:solidFill>
                  <a:srgbClr val="FF0000"/>
                </a:solidFill>
                <a:latin typeface="Arial"/>
                <a:ea typeface="ＭＳ Ｐゴシック"/>
                <a:cs typeface="Calibri"/>
              </a:rPr>
              <a:t>Transition</a:t>
            </a:r>
          </a:p>
          <a:p>
            <a:pPr marL="216000" indent="-216000" defTabSz="216000" fontAlgn="auto">
              <a:lnSpc>
                <a:spcPct val="135000"/>
              </a:lnSpc>
              <a:spcBef>
                <a:spcPct val="20000"/>
              </a:spcBef>
              <a:spcAft>
                <a:spcPts val="0"/>
              </a:spcAft>
              <a:buFontTx/>
              <a:buChar char="•"/>
              <a:defRPr/>
            </a:pPr>
            <a:r>
              <a:rPr lang="en-GB" sz="1800" kern="0" dirty="0" smtClean="0">
                <a:solidFill>
                  <a:srgbClr val="000000"/>
                </a:solidFill>
                <a:latin typeface="Arial"/>
                <a:ea typeface="ＭＳ Ｐゴシック"/>
                <a:cs typeface="Calibri"/>
              </a:rPr>
              <a:t>Section J: </a:t>
            </a:r>
            <a:r>
              <a:rPr lang="en-GB" sz="1800" kern="0" dirty="0" smtClean="0">
                <a:solidFill>
                  <a:srgbClr val="007AC3"/>
                </a:solidFill>
                <a:latin typeface="Arial"/>
                <a:ea typeface="ＭＳ Ｐゴシック"/>
                <a:cs typeface="Calibri"/>
              </a:rPr>
              <a:t>Pregnancy and contraception</a:t>
            </a:r>
          </a:p>
          <a:p>
            <a:pPr marL="216000" indent="-216000" defTabSz="216000" fontAlgn="auto">
              <a:lnSpc>
                <a:spcPct val="135000"/>
              </a:lnSpc>
              <a:spcBef>
                <a:spcPct val="20000"/>
              </a:spcBef>
              <a:spcAft>
                <a:spcPts val="0"/>
              </a:spcAft>
              <a:buFontTx/>
              <a:buChar char="•"/>
              <a:defRPr/>
            </a:pPr>
            <a:r>
              <a:rPr lang="en-GB" sz="1800" kern="0" dirty="0" smtClean="0">
                <a:solidFill>
                  <a:srgbClr val="000000"/>
                </a:solidFill>
                <a:latin typeface="Arial"/>
                <a:ea typeface="ＭＳ Ｐゴシック"/>
                <a:cs typeface="Calibri"/>
              </a:rPr>
              <a:t>Section K: </a:t>
            </a:r>
            <a:r>
              <a:rPr lang="en-GB" sz="1800" kern="0" dirty="0" smtClean="0">
                <a:solidFill>
                  <a:srgbClr val="007AC3"/>
                </a:solidFill>
                <a:latin typeface="Arial"/>
                <a:ea typeface="ＭＳ Ｐゴシック"/>
                <a:cs typeface="Calibri"/>
              </a:rPr>
              <a:t>Foetal diagnosis</a:t>
            </a:r>
          </a:p>
          <a:p>
            <a:pPr marL="216000" indent="-216000" defTabSz="216000" fontAlgn="auto">
              <a:lnSpc>
                <a:spcPct val="135000"/>
              </a:lnSpc>
              <a:spcBef>
                <a:spcPct val="20000"/>
              </a:spcBef>
              <a:spcAft>
                <a:spcPts val="0"/>
              </a:spcAft>
              <a:buFontTx/>
              <a:buChar char="•"/>
              <a:defRPr/>
            </a:pPr>
            <a:r>
              <a:rPr lang="en-GB" sz="1800" kern="0" dirty="0" smtClean="0">
                <a:solidFill>
                  <a:srgbClr val="000000"/>
                </a:solidFill>
                <a:latin typeface="Arial"/>
                <a:ea typeface="ＭＳ Ｐゴシック"/>
                <a:cs typeface="Calibri"/>
              </a:rPr>
              <a:t>Section L: </a:t>
            </a:r>
            <a:r>
              <a:rPr lang="en-GB" sz="1800" kern="0" dirty="0" smtClean="0">
                <a:solidFill>
                  <a:srgbClr val="007AC3"/>
                </a:solidFill>
                <a:latin typeface="Arial"/>
                <a:ea typeface="ＭＳ Ｐゴシック"/>
                <a:cs typeface="Calibri"/>
              </a:rPr>
              <a:t>Palliative care and bereavement</a:t>
            </a:r>
          </a:p>
          <a:p>
            <a:pPr fontAlgn="auto">
              <a:spcAft>
                <a:spcPts val="0"/>
              </a:spcAft>
              <a:buFont typeface="Arial" panose="020B0604020202020204" pitchFamily="34" charset="0"/>
              <a:buChar char="•"/>
              <a:defRPr/>
            </a:pPr>
            <a:endParaRPr lang="en-GB" dirty="0" smtClean="0"/>
          </a:p>
          <a:p>
            <a:pPr marL="0" indent="0" fontAlgn="auto">
              <a:spcAft>
                <a:spcPts val="0"/>
              </a:spcAft>
              <a:buFont typeface="Arial" panose="020B0604020202020204" pitchFamily="34" charset="0"/>
              <a:buNone/>
              <a:defRPr/>
            </a:pPr>
            <a:endParaRPr lang="en-GB" dirty="0" smtClean="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l="507" t="269" r="505"/>
          <a:stretch>
            <a:fillRect/>
          </a:stretch>
        </p:blipFill>
        <p:spPr bwMode="auto">
          <a:xfrm>
            <a:off x="6528048" y="404664"/>
            <a:ext cx="3960440" cy="5605934"/>
          </a:xfrm>
          <a:prstGeom prst="rect">
            <a:avLst/>
          </a:prstGeom>
          <a:noFill/>
          <a:ln w="25400" algn="in">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EF5FA"/>
                  </a:outerShdw>
                </a:effectLst>
              </a14:hiddenEffects>
            </a:ext>
          </a:extLst>
        </p:spPr>
      </p:pic>
    </p:spTree>
    <p:extLst>
      <p:ext uri="{BB962C8B-B14F-4D97-AF65-F5344CB8AC3E}">
        <p14:creationId xmlns:p14="http://schemas.microsoft.com/office/powerpoint/2010/main" val="367379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29E2F722-88AD-453F-BB75-A952829BAAC5}" type="datetime1">
              <a:rPr lang="en-US" smtClean="0"/>
              <a:t>9/26/2017</a:t>
            </a:fld>
            <a:endParaRPr lang="en-US" dirty="0"/>
          </a:p>
        </p:txBody>
      </p:sp>
      <p:sp>
        <p:nvSpPr>
          <p:cNvPr id="6" name="Title 1"/>
          <p:cNvSpPr>
            <a:spLocks noGrp="1"/>
          </p:cNvSpPr>
          <p:nvPr>
            <p:ph type="title"/>
          </p:nvPr>
        </p:nvSpPr>
        <p:spPr>
          <a:xfrm>
            <a:off x="457200" y="274638"/>
            <a:ext cx="8229600" cy="562074"/>
          </a:xfrm>
        </p:spPr>
        <p:txBody>
          <a:bodyPr anchor="ctr">
            <a:noAutofit/>
          </a:bodyPr>
          <a:lstStyle/>
          <a:p>
            <a:pPr eaLnBrk="1" hangingPunct="1">
              <a:defRPr/>
            </a:pPr>
            <a:r>
              <a:rPr lang="en-GB" altLang="en-US" sz="2600" spc="-30" dirty="0">
                <a:latin typeface="+mn-lt"/>
                <a:ea typeface="+mn-ea"/>
                <a:cs typeface="+mn-cs"/>
              </a:rPr>
              <a:t>The Standards</a:t>
            </a: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2279576" y="995101"/>
            <a:ext cx="7920880" cy="497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29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29E2F722-88AD-453F-BB75-A952829BAAC5}" type="datetime1">
              <a:rPr lang="en-US" smtClean="0"/>
              <a:t>9/26/2017</a:t>
            </a:fld>
            <a:endParaRPr lang="en-US" dirty="0"/>
          </a:p>
        </p:txBody>
      </p:sp>
      <p:sp>
        <p:nvSpPr>
          <p:cNvPr id="6" name="Title 1"/>
          <p:cNvSpPr>
            <a:spLocks noGrp="1"/>
          </p:cNvSpPr>
          <p:nvPr>
            <p:ph type="title"/>
          </p:nvPr>
        </p:nvSpPr>
        <p:spPr>
          <a:xfrm>
            <a:off x="457200" y="274638"/>
            <a:ext cx="8229600" cy="562074"/>
          </a:xfrm>
        </p:spPr>
        <p:txBody>
          <a:bodyPr anchor="ctr">
            <a:noAutofit/>
          </a:bodyPr>
          <a:lstStyle/>
          <a:p>
            <a:pPr>
              <a:defRPr/>
            </a:pPr>
            <a:r>
              <a:rPr lang="en-GB" altLang="en-US" sz="2600" spc="-30" dirty="0">
                <a:latin typeface="+mn-lt"/>
                <a:ea typeface="+mn-ea"/>
                <a:cs typeface="+mn-cs"/>
              </a:rPr>
              <a:t>The Standards</a:t>
            </a: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2220882" y="1096096"/>
            <a:ext cx="7836296" cy="492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42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normAutofit/>
          </a:bodyPr>
          <a:lstStyle/>
          <a:p>
            <a:pPr marL="342900" indent="-342900">
              <a:buFont typeface="Arial" panose="020B0604020202020204" pitchFamily="34" charset="0"/>
              <a:buChar char="•"/>
            </a:pPr>
            <a:endParaRPr lang="en-GB" altLang="en-US" dirty="0" smtClean="0">
              <a:solidFill>
                <a:schemeClr val="tx1"/>
              </a:solidFill>
            </a:endParaRPr>
          </a:p>
          <a:p>
            <a:pPr marL="342900" indent="-342900">
              <a:buFont typeface="Arial" panose="020B0604020202020204" pitchFamily="34" charset="0"/>
              <a:buChar char="•"/>
            </a:pPr>
            <a:endParaRPr lang="en-GB" altLang="en-US" dirty="0">
              <a:solidFill>
                <a:schemeClr val="tx1"/>
              </a:solidFill>
            </a:endParaRPr>
          </a:p>
          <a:p>
            <a:pPr marL="342900" indent="-342900">
              <a:buFont typeface="Arial" panose="020B0604020202020204" pitchFamily="34" charset="0"/>
              <a:buChar char="•"/>
            </a:pPr>
            <a:endParaRPr lang="en-GB" altLang="en-US" dirty="0" smtClean="0">
              <a:solidFill>
                <a:schemeClr val="tx1"/>
              </a:solidFill>
            </a:endParaRPr>
          </a:p>
          <a:p>
            <a:endParaRPr lang="en-GB" altLang="en-US" dirty="0" smtClean="0">
              <a:solidFill>
                <a:schemeClr val="tx1"/>
              </a:solidFill>
            </a:endParaRPr>
          </a:p>
          <a:p>
            <a:pPr marL="342900" indent="-342900">
              <a:buFont typeface="Arial" panose="020B0604020202020204" pitchFamily="34" charset="0"/>
              <a:buChar char="•"/>
            </a:pPr>
            <a:r>
              <a:rPr lang="en-GB" altLang="en-US" dirty="0" smtClean="0">
                <a:solidFill>
                  <a:schemeClr val="tx1"/>
                </a:solidFill>
              </a:rPr>
              <a:t>A solid </a:t>
            </a:r>
            <a:r>
              <a:rPr lang="en-GB" altLang="en-US" dirty="0">
                <a:solidFill>
                  <a:schemeClr val="tx1"/>
                </a:solidFill>
              </a:rPr>
              <a:t>starting </a:t>
            </a:r>
            <a:r>
              <a:rPr lang="en-GB" altLang="en-US" dirty="0" smtClean="0">
                <a:solidFill>
                  <a:schemeClr val="tx1"/>
                </a:solidFill>
              </a:rPr>
              <a:t>point</a:t>
            </a:r>
          </a:p>
          <a:p>
            <a:pPr marL="342900" indent="-342900">
              <a:buFont typeface="Arial" panose="020B0604020202020204" pitchFamily="34" charset="0"/>
              <a:buChar char="•"/>
            </a:pPr>
            <a:r>
              <a:rPr lang="en-GB" altLang="en-US" dirty="0" smtClean="0">
                <a:solidFill>
                  <a:schemeClr val="tx1"/>
                </a:solidFill>
              </a:rPr>
              <a:t>5</a:t>
            </a:r>
            <a:r>
              <a:rPr lang="en-GB" altLang="en-US" dirty="0">
                <a:solidFill>
                  <a:schemeClr val="tx1"/>
                </a:solidFill>
              </a:rPr>
              <a:t>% increase on </a:t>
            </a:r>
            <a:r>
              <a:rPr lang="en-GB" altLang="en-US" dirty="0" smtClean="0">
                <a:solidFill>
                  <a:schemeClr val="tx1"/>
                </a:solidFill>
              </a:rPr>
              <a:t>number of standards </a:t>
            </a:r>
            <a:r>
              <a:rPr lang="en-GB" altLang="en-US" dirty="0">
                <a:solidFill>
                  <a:schemeClr val="tx1"/>
                </a:solidFill>
              </a:rPr>
              <a:t>rated green </a:t>
            </a:r>
            <a:endParaRPr lang="en-GB" altLang="en-US" dirty="0" smtClean="0">
              <a:solidFill>
                <a:schemeClr val="tx1"/>
              </a:solidFill>
            </a:endParaRPr>
          </a:p>
          <a:p>
            <a:pPr marL="342900" indent="-342900">
              <a:buFont typeface="Arial" panose="020B0604020202020204" pitchFamily="34" charset="0"/>
              <a:buChar char="•"/>
            </a:pPr>
            <a:r>
              <a:rPr lang="en-GB" dirty="0" smtClean="0">
                <a:solidFill>
                  <a:schemeClr val="tx1"/>
                </a:solidFill>
              </a:rPr>
              <a:t>Largely due to:</a:t>
            </a:r>
          </a:p>
          <a:p>
            <a:pPr marL="1028700" lvl="1" indent="-342900">
              <a:lnSpc>
                <a:spcPct val="100000"/>
              </a:lnSpc>
              <a:buFont typeface="Arial" panose="020B0604020202020204" pitchFamily="34" charset="0"/>
              <a:buChar char="•"/>
            </a:pPr>
            <a:r>
              <a:rPr lang="en-GB" dirty="0" smtClean="0">
                <a:solidFill>
                  <a:schemeClr val="tx1"/>
                </a:solidFill>
              </a:rPr>
              <a:t>moderation </a:t>
            </a:r>
            <a:r>
              <a:rPr lang="en-GB" dirty="0">
                <a:solidFill>
                  <a:schemeClr val="tx1"/>
                </a:solidFill>
              </a:rPr>
              <a:t>of responses following meeting with the Network </a:t>
            </a:r>
            <a:r>
              <a:rPr lang="en-GB" dirty="0" smtClean="0">
                <a:solidFill>
                  <a:schemeClr val="tx1"/>
                </a:solidFill>
              </a:rPr>
              <a:t>team </a:t>
            </a:r>
          </a:p>
          <a:p>
            <a:pPr marL="1028700" lvl="1" indent="-342900">
              <a:lnSpc>
                <a:spcPct val="100000"/>
              </a:lnSpc>
              <a:buFont typeface="Arial" panose="020B0604020202020204" pitchFamily="34" charset="0"/>
              <a:buChar char="•"/>
            </a:pPr>
            <a:r>
              <a:rPr lang="en-GB" dirty="0" smtClean="0">
                <a:solidFill>
                  <a:schemeClr val="tx1"/>
                </a:solidFill>
              </a:rPr>
              <a:t>adoption of Level 1 centre protocols within Trusts</a:t>
            </a:r>
          </a:p>
          <a:p>
            <a:pPr marL="1028700" lvl="1" indent="-342900">
              <a:lnSpc>
                <a:spcPct val="100000"/>
              </a:lnSpc>
              <a:buFont typeface="Arial" panose="020B0604020202020204" pitchFamily="34" charset="0"/>
              <a:buChar char="•"/>
            </a:pPr>
            <a:endParaRPr lang="en-GB" dirty="0">
              <a:solidFill>
                <a:schemeClr val="tx1"/>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9/26/2017</a:t>
            </a:fld>
            <a:endParaRPr lang="en-US" dirty="0"/>
          </a:p>
        </p:txBody>
      </p:sp>
      <p:sp>
        <p:nvSpPr>
          <p:cNvPr id="5" name="Text Placeholder 4"/>
          <p:cNvSpPr>
            <a:spLocks noGrp="1"/>
          </p:cNvSpPr>
          <p:nvPr>
            <p:ph type="body" sz="quarter" idx="14"/>
          </p:nvPr>
        </p:nvSpPr>
        <p:spPr/>
        <p:txBody>
          <a:bodyPr/>
          <a:lstStyle/>
          <a:p>
            <a:r>
              <a:rPr lang="en-US" dirty="0" smtClean="0"/>
              <a:t>Self-assessments and visits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81017673"/>
              </p:ext>
            </p:extLst>
          </p:nvPr>
        </p:nvGraphicFramePr>
        <p:xfrm>
          <a:off x="2032000" y="719666"/>
          <a:ext cx="8128000" cy="165608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endParaRPr lang="en-GB" dirty="0"/>
                    </a:p>
                  </a:txBody>
                  <a:tcPr/>
                </a:tc>
                <a:tc>
                  <a:txBody>
                    <a:bodyPr/>
                    <a:lstStyle/>
                    <a:p>
                      <a:r>
                        <a:rPr lang="en-GB" dirty="0" smtClean="0"/>
                        <a:t>No</a:t>
                      </a:r>
                      <a:r>
                        <a:rPr lang="en-GB" baseline="0" dirty="0" smtClean="0"/>
                        <a:t> of centres</a:t>
                      </a:r>
                      <a:endParaRPr lang="en-GB" dirty="0"/>
                    </a:p>
                  </a:txBody>
                  <a:tcPr/>
                </a:tc>
                <a:tc>
                  <a:txBody>
                    <a:bodyPr/>
                    <a:lstStyle/>
                    <a:p>
                      <a:r>
                        <a:rPr lang="en-GB" dirty="0" smtClean="0"/>
                        <a:t>No of responses</a:t>
                      </a:r>
                      <a:endParaRPr lang="en-GB" dirty="0"/>
                    </a:p>
                  </a:txBody>
                  <a:tcPr/>
                </a:tc>
                <a:tc>
                  <a:txBody>
                    <a:bodyPr/>
                    <a:lstStyle/>
                    <a:p>
                      <a:r>
                        <a:rPr lang="en-GB" dirty="0" smtClean="0"/>
                        <a:t>Overall % of green </a:t>
                      </a:r>
                      <a:endParaRPr lang="en-GB" dirty="0"/>
                    </a:p>
                  </a:txBody>
                  <a:tcPr/>
                </a:tc>
                <a:tc>
                  <a:txBody>
                    <a:bodyPr/>
                    <a:lstStyle/>
                    <a:p>
                      <a:r>
                        <a:rPr lang="en-GB" dirty="0" smtClean="0"/>
                        <a:t>Overall % of green – post visit</a:t>
                      </a:r>
                      <a:endParaRPr lang="en-GB" dirty="0"/>
                    </a:p>
                  </a:txBody>
                  <a:tcPr/>
                </a:tc>
              </a:tr>
              <a:tr h="370840">
                <a:tc>
                  <a:txBody>
                    <a:bodyPr/>
                    <a:lstStyle/>
                    <a:p>
                      <a:r>
                        <a:rPr lang="en-GB" dirty="0" smtClean="0"/>
                        <a:t>Adults</a:t>
                      </a:r>
                      <a:endParaRPr lang="en-GB" dirty="0"/>
                    </a:p>
                  </a:txBody>
                  <a:tcPr/>
                </a:tc>
                <a:tc>
                  <a:txBody>
                    <a:bodyPr/>
                    <a:lstStyle/>
                    <a:p>
                      <a:r>
                        <a:rPr lang="en-GB" dirty="0" smtClean="0"/>
                        <a:t>12</a:t>
                      </a:r>
                      <a:endParaRPr lang="en-GB" dirty="0"/>
                    </a:p>
                  </a:txBody>
                  <a:tcPr/>
                </a:tc>
                <a:tc>
                  <a:txBody>
                    <a:bodyPr/>
                    <a:lstStyle/>
                    <a:p>
                      <a:r>
                        <a:rPr lang="en-GB" dirty="0" smtClean="0"/>
                        <a:t>11</a:t>
                      </a:r>
                      <a:endParaRPr lang="en-GB" dirty="0"/>
                    </a:p>
                  </a:txBody>
                  <a:tcPr/>
                </a:tc>
                <a:tc>
                  <a:txBody>
                    <a:bodyPr/>
                    <a:lstStyle/>
                    <a:p>
                      <a:r>
                        <a:rPr lang="en-GB" dirty="0" smtClean="0"/>
                        <a:t>68%</a:t>
                      </a:r>
                      <a:endParaRPr lang="en-GB" dirty="0"/>
                    </a:p>
                  </a:txBody>
                  <a:tcPr/>
                </a:tc>
                <a:tc>
                  <a:txBody>
                    <a:bodyPr/>
                    <a:lstStyle/>
                    <a:p>
                      <a:r>
                        <a:rPr lang="en-GB" dirty="0" smtClean="0"/>
                        <a:t>73%</a:t>
                      </a:r>
                      <a:endParaRPr lang="en-GB" dirty="0"/>
                    </a:p>
                  </a:txBody>
                  <a:tcPr/>
                </a:tc>
              </a:tr>
              <a:tr h="370840">
                <a:tc>
                  <a:txBody>
                    <a:bodyPr/>
                    <a:lstStyle/>
                    <a:p>
                      <a:r>
                        <a:rPr lang="en-GB" dirty="0" smtClean="0"/>
                        <a:t>Paediatrics</a:t>
                      </a:r>
                      <a:endParaRPr lang="en-GB" dirty="0"/>
                    </a:p>
                  </a:txBody>
                  <a:tcPr/>
                </a:tc>
                <a:tc>
                  <a:txBody>
                    <a:bodyPr/>
                    <a:lstStyle/>
                    <a:p>
                      <a:r>
                        <a:rPr lang="en-GB" dirty="0" smtClean="0"/>
                        <a:t>14</a:t>
                      </a:r>
                      <a:endParaRPr lang="en-GB" dirty="0"/>
                    </a:p>
                  </a:txBody>
                  <a:tcPr/>
                </a:tc>
                <a:tc>
                  <a:txBody>
                    <a:bodyPr/>
                    <a:lstStyle/>
                    <a:p>
                      <a:r>
                        <a:rPr lang="en-GB" dirty="0" smtClean="0"/>
                        <a:t>13</a:t>
                      </a:r>
                      <a:endParaRPr lang="en-GB" dirty="0"/>
                    </a:p>
                  </a:txBody>
                  <a:tcPr/>
                </a:tc>
                <a:tc>
                  <a:txBody>
                    <a:bodyPr/>
                    <a:lstStyle/>
                    <a:p>
                      <a:r>
                        <a:rPr lang="en-GB" dirty="0" smtClean="0"/>
                        <a:t>64%</a:t>
                      </a:r>
                      <a:endParaRPr lang="en-GB" dirty="0"/>
                    </a:p>
                  </a:txBody>
                  <a:tcPr/>
                </a:tc>
                <a:tc>
                  <a:txBody>
                    <a:bodyPr/>
                    <a:lstStyle/>
                    <a:p>
                      <a:r>
                        <a:rPr lang="en-GB" dirty="0" smtClean="0"/>
                        <a:t>69%</a:t>
                      </a:r>
                      <a:endParaRPr lang="en-GB" dirty="0"/>
                    </a:p>
                  </a:txBody>
                  <a:tcPr/>
                </a:tc>
              </a:tr>
            </a:tbl>
          </a:graphicData>
        </a:graphic>
      </p:graphicFrame>
    </p:spTree>
    <p:extLst>
      <p:ext uri="{BB962C8B-B14F-4D97-AF65-F5344CB8AC3E}">
        <p14:creationId xmlns:p14="http://schemas.microsoft.com/office/powerpoint/2010/main" val="255721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43719" y="628314"/>
            <a:ext cx="11303868" cy="5108722"/>
          </a:xfrm>
        </p:spPr>
        <p:txBody>
          <a:bodyPr/>
          <a:lstStyle/>
          <a:p>
            <a:pPr>
              <a:lnSpc>
                <a:spcPct val="200000"/>
              </a:lnSpc>
            </a:pPr>
            <a:r>
              <a:rPr lang="en-US" dirty="0" smtClean="0">
                <a:solidFill>
                  <a:srgbClr val="FF0000"/>
                </a:solidFill>
              </a:rPr>
              <a:t> </a:t>
            </a:r>
            <a:endParaRPr lang="en-US" dirty="0">
              <a:solidFill>
                <a:srgbClr val="FF0000"/>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9/26/2017</a:t>
            </a:fld>
            <a:endParaRPr lang="en-US" dirty="0"/>
          </a:p>
        </p:txBody>
      </p:sp>
      <p:sp>
        <p:nvSpPr>
          <p:cNvPr id="5" name="Text Placeholder 4"/>
          <p:cNvSpPr>
            <a:spLocks noGrp="1"/>
          </p:cNvSpPr>
          <p:nvPr>
            <p:ph type="body" sz="quarter" idx="14"/>
          </p:nvPr>
        </p:nvSpPr>
        <p:spPr>
          <a:xfrm>
            <a:off x="335360" y="54552"/>
            <a:ext cx="11303868" cy="482080"/>
          </a:xfrm>
        </p:spPr>
        <p:txBody>
          <a:bodyPr/>
          <a:lstStyle/>
          <a:p>
            <a:r>
              <a:rPr lang="en-US" dirty="0" smtClean="0"/>
              <a:t>RAG ratings by Trust – </a:t>
            </a:r>
            <a:r>
              <a:rPr lang="en-US" dirty="0"/>
              <a:t>Adults Services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842" y="836712"/>
            <a:ext cx="8215614" cy="51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37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43719" y="628314"/>
            <a:ext cx="11303868" cy="5108722"/>
          </a:xfrm>
        </p:spPr>
        <p:txBody>
          <a:bodyPr/>
          <a:lstStyle/>
          <a:p>
            <a:pPr>
              <a:lnSpc>
                <a:spcPct val="200000"/>
              </a:lnSpc>
            </a:pPr>
            <a:r>
              <a:rPr lang="en-US" dirty="0" smtClean="0">
                <a:solidFill>
                  <a:srgbClr val="FF0000"/>
                </a:solidFill>
              </a:rPr>
              <a:t> </a:t>
            </a:r>
            <a:endParaRPr lang="en-US" dirty="0">
              <a:solidFill>
                <a:srgbClr val="FF0000"/>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9/26/2017</a:t>
            </a:fld>
            <a:endParaRPr lang="en-US" dirty="0"/>
          </a:p>
        </p:txBody>
      </p:sp>
      <p:sp>
        <p:nvSpPr>
          <p:cNvPr id="5" name="Text Placeholder 4"/>
          <p:cNvSpPr>
            <a:spLocks noGrp="1"/>
          </p:cNvSpPr>
          <p:nvPr>
            <p:ph type="body" sz="quarter" idx="14"/>
          </p:nvPr>
        </p:nvSpPr>
        <p:spPr>
          <a:xfrm>
            <a:off x="335360" y="54552"/>
            <a:ext cx="11303868" cy="482080"/>
          </a:xfrm>
        </p:spPr>
        <p:txBody>
          <a:bodyPr/>
          <a:lstStyle/>
          <a:p>
            <a:r>
              <a:rPr lang="en-US" dirty="0" smtClean="0"/>
              <a:t>RAG ratings by Trust – </a:t>
            </a:r>
            <a:r>
              <a:rPr lang="en-US" dirty="0" err="1"/>
              <a:t>Paediatric</a:t>
            </a:r>
            <a:r>
              <a:rPr lang="en-US" dirty="0"/>
              <a:t> Services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620689"/>
            <a:ext cx="8352234" cy="550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94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HDN Colours">
      <a:dk1>
        <a:srgbClr val="000000"/>
      </a:dk1>
      <a:lt1>
        <a:srgbClr val="FFFFFF"/>
      </a:lt1>
      <a:dk2>
        <a:srgbClr val="0039A6"/>
      </a:dk2>
      <a:lt2>
        <a:srgbClr val="A5ACB0"/>
      </a:lt2>
      <a:accent1>
        <a:srgbClr val="7C2855"/>
      </a:accent1>
      <a:accent2>
        <a:srgbClr val="005EB8"/>
      </a:accent2>
      <a:accent3>
        <a:srgbClr val="41B6E6"/>
      </a:accent3>
      <a:accent4>
        <a:srgbClr val="009638"/>
      </a:accent4>
      <a:accent5>
        <a:srgbClr val="ED8B00"/>
      </a:accent5>
      <a:accent6>
        <a:srgbClr val="DA281C"/>
      </a:accent6>
      <a:hlink>
        <a:srgbClr val="0039A6"/>
      </a:hlink>
      <a:folHlink>
        <a:srgbClr val="A5AC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DUKCommunityTaxHTField0 xmlns="720fe38e-5865-4d69-8b24-59d4075a4f41">
      <Terms xmlns="http://schemas.microsoft.com/office/infopath/2007/PartnerControls"/>
    </BDUKCommunityTaxHTField0>
    <BDUKProgrammeTaxHTField0 xmlns="720fe38e-5865-4d69-8b24-59d4075a4f41">
      <Terms xmlns="http://schemas.microsoft.com/office/infopath/2007/PartnerControls">
        <TermInfo xmlns="http://schemas.microsoft.com/office/infopath/2007/PartnerControls">
          <TermName xmlns="http://schemas.microsoft.com/office/infopath/2007/PartnerControls">SCIS</TermName>
          <TermId xmlns="http://schemas.microsoft.com/office/infopath/2007/PartnerControls">547177e7-85fb-4d08-8e1a-decfae466c09</TermId>
        </TermInfo>
      </Terms>
    </BDUKProgrammeTaxHTField0>
    <BDUKContentContactTaxHTField0 xmlns="720fe38e-5865-4d69-8b24-59d4075a4f41">
      <Terms xmlns="http://schemas.microsoft.com/office/infopath/2007/PartnerControls">
        <TermInfo xmlns="http://schemas.microsoft.com/office/infopath/2007/PartnerControls">
          <TermName xmlns="http://schemas.microsoft.com/office/infopath/2007/PartnerControls">Content Owner</TermName>
          <TermId xmlns="http://schemas.microsoft.com/office/infopath/2007/PartnerControls">14a2a2e5-e29d-4951-8481-65a2e15717c4</TermId>
        </TermInfo>
      </Terms>
    </BDUKContentContactTaxHTField0>
    <BDUKRecordCategoryTaxHTField0 xmlns="720fe38e-5865-4d69-8b24-59d4075a4f41">
      <Terms xmlns="http://schemas.microsoft.com/office/infopath/2007/PartnerControls">
        <TermInfo xmlns="http://schemas.microsoft.com/office/infopath/2007/PartnerControls">
          <TermName xmlns="http://schemas.microsoft.com/office/infopath/2007/PartnerControls">Human Resources</TermName>
          <TermId xmlns="http://schemas.microsoft.com/office/infopath/2007/PartnerControls">efd697f0-1494-4a7a-b936-1b8cc789599a</TermId>
        </TermInfo>
      </Terms>
    </BDUKRecordCategoryTaxHTField0>
    <BDUKSecurityMarking xmlns="720fe38e-5865-4d69-8b24-59d4075a4f41">UNCLASSIFIED</BDUKSecurityMarking>
    <BDUKExportControlled xmlns="720fe38e-5865-4d69-8b24-59d4075a4f41">NO</BDUKExportControlled>
    <BDUKNetworkTaxHTField0 xmlns="720fe38e-5865-4d69-8b24-59d4075a4f41">
      <Terms xmlns="http://schemas.microsoft.com/office/infopath/2007/PartnerControls">
        <TermInfo xmlns="http://schemas.microsoft.com/office/infopath/2007/PartnerControls">
          <TermName xmlns="http://schemas.microsoft.com/office/infopath/2007/PartnerControls">BURN</TermName>
          <TermId xmlns="http://schemas.microsoft.com/office/infopath/2007/PartnerControls">a8b8bcf0-f1ca-4fad-8f2c-bb4044b2b716</TermId>
        </TermInfo>
      </Terms>
    </BDUKNetworkTaxHTField0>
    <BDUKFunctionTaxHTField0 xmlns="720fe38e-5865-4d69-8b24-59d4075a4f4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46cd6d51-cd55-44c9-b7f4-7c743c358b34</TermId>
        </TermInfo>
      </Terms>
    </BDUKFunctionTaxHTField0>
    <TaxKeywordTaxHTField xmlns="397bf5a5-137b-4d17-852e-1fb70e6763e5">
      <Terms xmlns="http://schemas.microsoft.com/office/infopath/2007/PartnerControls">
        <TermInfo xmlns="http://schemas.microsoft.com/office/infopath/2007/PartnerControls">
          <TermName xmlns="http://schemas.microsoft.com/office/infopath/2007/PartnerControls">BDUK PPT Template</TermName>
          <TermId xmlns="http://schemas.microsoft.com/office/infopath/2007/PartnerControls">a22c132f-f2f3-49bb-8aae-8158ac81d47e</TermId>
        </TermInfo>
      </Terms>
    </TaxKeywordTaxHTField>
    <BDUKContentOwnerTaxHTField0 xmlns="720fe38e-5865-4d69-8b24-59d4075a4f41">
      <Terms xmlns="http://schemas.microsoft.com/office/infopath/2007/PartnerControls">
        <TermInfo xmlns="http://schemas.microsoft.com/office/infopath/2007/PartnerControls">
          <TermName xmlns="http://schemas.microsoft.com/office/infopath/2007/PartnerControls">Content Owner</TermName>
          <TermId xmlns="http://schemas.microsoft.com/office/infopath/2007/PartnerControls">14a2a2e5-e29d-4951-8481-65a2e15717c4</TermId>
        </TermInfo>
      </Terms>
    </BDUKContentOwnerTaxHTField0>
    <BDUKCompanyMarkingTaxHTField0 xmlns="720fe38e-5865-4d69-8b24-59d4075a4f41">
      <Terms xmlns="http://schemas.microsoft.com/office/infopath/2007/PartnerControls">
        <TermInfo xmlns="http://schemas.microsoft.com/office/infopath/2007/PartnerControls">
          <TermName xmlns="http://schemas.microsoft.com/office/infopath/2007/PartnerControls">Boeing Proprietary</TermName>
          <TermId xmlns="http://schemas.microsoft.com/office/infopath/2007/PartnerControls">f7e81a2f-2640-4d70-b4ae-a056060f871c</TermId>
        </TermInfo>
      </Terms>
    </BDUKCompanyMarkingTaxHTField0>
    <Owner xmlns="397bf5a5-137b-4d17-852e-1fb70e6763e5">
      <UserInfo>
        <DisplayName>Swaine, Jeanine</DisplayName>
        <AccountId>87</AccountId>
        <AccountType/>
      </UserInfo>
    </Owner>
    <_dlc_DocId xmlns="397bf5a5-137b-4d17-852e-1fb70e6763e5">BDUK-B57B8C22-1356-46DF-A544-5E039E0391A9</_dlc_DocId>
    <_dlc_DocIdUrl xmlns="397bf5a5-137b-4d17-852e-1fb70e6763e5">
      <Url>https://intranet.web.boeingdefence.co.uk/scis/evelyn/_layouts/DocIdRedir.aspx?ID=BDUK-B57B8C22-1356-46DF-A544-5E039E0391A9</Url>
      <Description>BDUK-B57B8C22-1356-46DF-A544-5E039E0391A9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F2025282A48E241B14B3F8E09A81CD8" ma:contentTypeVersion="2" ma:contentTypeDescription="Create a new document." ma:contentTypeScope="" ma:versionID="a05e0fe524421bb68d6d236e7cd3f71e">
  <xsd:schema xmlns:xsd="http://www.w3.org/2001/XMLSchema" xmlns:xs="http://www.w3.org/2001/XMLSchema" xmlns:p="http://schemas.microsoft.com/office/2006/metadata/properties" xmlns:ns2="397bf5a5-137b-4d17-852e-1fb70e6763e5" xmlns:ns3="720fe38e-5865-4d69-8b24-59d4075a4f41" targetNamespace="http://schemas.microsoft.com/office/2006/metadata/properties" ma:root="true" ma:fieldsID="3b0772069ac25ee5c9b5f7b022fdfc17" ns2:_="" ns3:_="">
    <xsd:import namespace="397bf5a5-137b-4d17-852e-1fb70e6763e5"/>
    <xsd:import namespace="720fe38e-5865-4d69-8b24-59d4075a4f41"/>
    <xsd:element name="properties">
      <xsd:complexType>
        <xsd:sequence>
          <xsd:element name="documentManagement">
            <xsd:complexType>
              <xsd:all>
                <xsd:element ref="ns2:_dlc_DocId" minOccurs="0"/>
                <xsd:element ref="ns2:_dlc_DocIdUrl" minOccurs="0"/>
                <xsd:element ref="ns2:_dlc_DocIdPersistId" minOccurs="0"/>
                <xsd:element ref="ns3:BDUKRecordCategoryTaxHTField0" minOccurs="0"/>
                <xsd:element ref="ns3:BDUKContentOwnerTaxHTField0" minOccurs="0"/>
                <xsd:element ref="ns3:BDUKContentContactTaxHTField0" minOccurs="0"/>
                <xsd:element ref="ns3:BDUKSecurityMarking"/>
                <xsd:element ref="ns3:BDUKExportControlled"/>
                <xsd:element ref="ns3:BDUKCompanyMarkingTaxHTField0" minOccurs="0"/>
                <xsd:element ref="ns3:BDUKNetworkTaxHTField0" minOccurs="0"/>
                <xsd:element ref="ns3:BDUKProgrammeTaxHTField0" minOccurs="0"/>
                <xsd:element ref="ns3:BDUKFunctionTaxHTField0" minOccurs="0"/>
                <xsd:element ref="ns3:BDUKCommunityTaxHTField0" minOccurs="0"/>
                <xsd:element ref="ns2:Owner"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bf5a5-137b-4d17-852e-1fb70e6763e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wner" ma:index="29" nillable="true" ma:displayName="Owner" ma:list="UserInfo" ma:SearchPeopleOnly="false"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c5ef27d5-9a05-4151-9637-16689f020b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0fe38e-5865-4d69-8b24-59d4075a4f41" elementFormDefault="qualified">
    <xsd:import namespace="http://schemas.microsoft.com/office/2006/documentManagement/types"/>
    <xsd:import namespace="http://schemas.microsoft.com/office/infopath/2007/PartnerControls"/>
    <xsd:element name="BDUKRecordCategoryTaxHTField0" ma:index="11" ma:taxonomy="true" ma:internalName="BDUKRecordCategoryTaxHTField0" ma:taxonomyFieldName="BDUKRecordCategory" ma:displayName="Record Category" ma:default="" ma:fieldId="{05e56eb5-a4b1-443c-ad1f-8e0cb91e6195}" ma:sspId="c5ef27d5-9a05-4151-9637-16689f020b8e" ma:termSetId="19f38ae7-2eed-4b45-9dfb-68bffd1b55c2" ma:anchorId="00000000-0000-0000-0000-000000000000" ma:open="false" ma:isKeyword="false">
      <xsd:complexType>
        <xsd:sequence>
          <xsd:element ref="pc:Terms" minOccurs="0" maxOccurs="1"/>
        </xsd:sequence>
      </xsd:complexType>
    </xsd:element>
    <xsd:element name="BDUKContentOwnerTaxHTField0" ma:index="13" ma:taxonomy="true" ma:internalName="BDUKContentOwnerTaxHTField0" ma:taxonomyFieldName="BDUKContentOwner" ma:displayName="Content Owner" ma:default="1;#Content Owner|14a2a2e5-e29d-4951-8481-65a2e15717c4" ma:fieldId="{0a493fd5-afbd-4be8-a559-1243573ada91}" ma:sspId="c5ef27d5-9a05-4151-9637-16689f020b8e" ma:termSetId="043fe21c-0287-4cd1-948c-c8fe97695d55" ma:anchorId="00000000-0000-0000-0000-000000000000" ma:open="false" ma:isKeyword="false">
      <xsd:complexType>
        <xsd:sequence>
          <xsd:element ref="pc:Terms" minOccurs="0" maxOccurs="1"/>
        </xsd:sequence>
      </xsd:complexType>
    </xsd:element>
    <xsd:element name="BDUKContentContactTaxHTField0" ma:index="15" ma:taxonomy="true" ma:internalName="BDUKContentContactTaxHTField0" ma:taxonomyFieldName="BDUKContentContact" ma:displayName="Content Contact" ma:default="1;#Content Owner|14a2a2e5-e29d-4951-8481-65a2e15717c4" ma:fieldId="{fb34e409-47de-40b1-ab66-8071a7dfd503}" ma:sspId="c5ef27d5-9a05-4151-9637-16689f020b8e" ma:termSetId="043fe21c-0287-4cd1-948c-c8fe97695d55" ma:anchorId="00000000-0000-0000-0000-000000000000" ma:open="false" ma:isKeyword="false">
      <xsd:complexType>
        <xsd:sequence>
          <xsd:element ref="pc:Terms" minOccurs="0" maxOccurs="1"/>
        </xsd:sequence>
      </xsd:complexType>
    </xsd:element>
    <xsd:element name="BDUKSecurityMarking" ma:index="17" ma:displayName="Security Marking" ma:default="RESTRICTED" ma:description="MOD security marking for the content." ma:internalName="BDUKSecurityMarking">
      <xsd:simpleType>
        <xsd:restriction base="dms:Choice">
          <xsd:enumeration value="UNCLASSIFIED"/>
          <xsd:enumeration value="RESTRICTED"/>
        </xsd:restriction>
      </xsd:simpleType>
    </xsd:element>
    <xsd:element name="BDUKExportControlled" ma:index="18" ma:displayName="Export Controlled" ma:default="NO" ma:description="Whether the content can be taken out of the country." ma:internalName="BDUKExportControlled">
      <xsd:simpleType>
        <xsd:restriction base="dms:Choice">
          <xsd:enumeration value="NO"/>
        </xsd:restriction>
      </xsd:simpleType>
    </xsd:element>
    <xsd:element name="BDUKCompanyMarkingTaxHTField0" ma:index="19" ma:taxonomy="true" ma:internalName="BDUKCompanyMarkingTaxHTField0" ma:taxonomyFieldName="BDUKCompanyMarking" ma:displayName="Company Marking" ma:default="2;#Boeing Proprietary|f7e81a2f-2640-4d70-b4ae-a056060f871c" ma:fieldId="{62c78379-4704-46c6-992d-1cb3dbea4783}" ma:sspId="c5ef27d5-9a05-4151-9637-16689f020b8e" ma:termSetId="ba44478a-b642-43d4-b505-86a5d0875012" ma:anchorId="00000000-0000-0000-0000-000000000000" ma:open="false" ma:isKeyword="false">
      <xsd:complexType>
        <xsd:sequence>
          <xsd:element ref="pc:Terms" minOccurs="0" maxOccurs="1"/>
        </xsd:sequence>
      </xsd:complexType>
    </xsd:element>
    <xsd:element name="BDUKNetworkTaxHTField0" ma:index="21" ma:taxonomy="true" ma:internalName="BDUKNetworkTaxHTField0" ma:taxonomyFieldName="BDUKNetwork" ma:displayName="Network" ma:default="3;#BURN|a8b8bcf0-f1ca-4fad-8f2c-bb4044b2b716" ma:fieldId="{221e7166-d060-433e-b594-d3e1cf2933bf}" ma:sspId="c5ef27d5-9a05-4151-9637-16689f020b8e" ma:termSetId="8a9a026d-da9d-469f-a125-e733bcdceaa5" ma:anchorId="00000000-0000-0000-0000-000000000000" ma:open="false" ma:isKeyword="false">
      <xsd:complexType>
        <xsd:sequence>
          <xsd:element ref="pc:Terms" minOccurs="0" maxOccurs="1"/>
        </xsd:sequence>
      </xsd:complexType>
    </xsd:element>
    <xsd:element name="BDUKProgrammeTaxHTField0" ma:index="23" nillable="true" ma:taxonomy="true" ma:internalName="BDUKProgrammeTaxHTField0" ma:taxonomyFieldName="BDUKProgramme" ma:displayName="Programme" ma:default="4;#Advanced Programmes|5f9131a5-acf8-4370-b852-06a1a2746938" ma:fieldId="{f96d97df-6ed5-44be-81b1-80de1cb1ec13}" ma:sspId="c5ef27d5-9a05-4151-9637-16689f020b8e" ma:termSetId="8be629b5-8610-4fb1-b891-b02fdb15d838" ma:anchorId="00000000-0000-0000-0000-000000000000" ma:open="false" ma:isKeyword="false">
      <xsd:complexType>
        <xsd:sequence>
          <xsd:element ref="pc:Terms" minOccurs="0" maxOccurs="1"/>
        </xsd:sequence>
      </xsd:complexType>
    </xsd:element>
    <xsd:element name="BDUKFunctionTaxHTField0" ma:index="25" nillable="true" ma:taxonomy="true" ma:internalName="BDUKFunctionTaxHTField0" ma:taxonomyFieldName="BDUKFunction" ma:displayName="Function" ma:default="5;#IT|f967e952-1140-446c-af6b-7e69343ccb2d" ma:fieldId="{b91252e3-133b-4bcb-9a7e-ae49c8ad5d53}" ma:sspId="c5ef27d5-9a05-4151-9637-16689f020b8e" ma:termSetId="3d95498f-444b-4a7c-9117-462f390beeeb" ma:anchorId="00000000-0000-0000-0000-000000000000" ma:open="false" ma:isKeyword="false">
      <xsd:complexType>
        <xsd:sequence>
          <xsd:element ref="pc:Terms" minOccurs="0" maxOccurs="1"/>
        </xsd:sequence>
      </xsd:complexType>
    </xsd:element>
    <xsd:element name="BDUKCommunityTaxHTField0" ma:index="27" nillable="true" ma:taxonomy="true" ma:internalName="BDUKCommunityTaxHTField0" ma:taxonomyFieldName="BDUKCommunity" ma:displayName="Community" ma:default="" ma:fieldId="{6878e63e-a980-4c13-85bc-b13a7c4f368d}" ma:sspId="c5ef27d5-9a05-4151-9637-16689f020b8e" ma:termSetId="c9ec6586-185c-4355-99fd-ab0c2e49938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DBC0CC-0682-4580-A550-F1C58F17D909}">
  <ds:schemaRefs>
    <ds:schemaRef ds:uri="http://schemas.microsoft.com/sharepoint/events"/>
  </ds:schemaRefs>
</ds:datastoreItem>
</file>

<file path=customXml/itemProps2.xml><?xml version="1.0" encoding="utf-8"?>
<ds:datastoreItem xmlns:ds="http://schemas.openxmlformats.org/officeDocument/2006/customXml" ds:itemID="{3F229543-B1BB-4AA0-BED9-BEEE978C9E66}">
  <ds:schemaRefs>
    <ds:schemaRef ds:uri="http://schemas.microsoft.com/sharepoint/v3/contenttype/forms"/>
  </ds:schemaRefs>
</ds:datastoreItem>
</file>

<file path=customXml/itemProps3.xml><?xml version="1.0" encoding="utf-8"?>
<ds:datastoreItem xmlns:ds="http://schemas.openxmlformats.org/officeDocument/2006/customXml" ds:itemID="{7AFD7CCD-ABB1-4883-A8CD-AAB6B0035C6C}">
  <ds:schemaRefs>
    <ds:schemaRef ds:uri="http://schemas.microsoft.com/office/2006/metadata/properties"/>
    <ds:schemaRef ds:uri="http://schemas.microsoft.com/office/2006/documentManagement/types"/>
    <ds:schemaRef ds:uri="720fe38e-5865-4d69-8b24-59d4075a4f41"/>
    <ds:schemaRef ds:uri="http://schemas.microsoft.com/office/infopath/2007/PartnerControls"/>
    <ds:schemaRef ds:uri="http://purl.org/dc/terms/"/>
    <ds:schemaRef ds:uri="397bf5a5-137b-4d17-852e-1fb70e6763e5"/>
    <ds:schemaRef ds:uri="http://purl.org/dc/elements/1.1/"/>
    <ds:schemaRef ds:uri="http://purl.org/dc/dcmitype/"/>
    <ds:schemaRef ds:uri="http://www.w3.org/XML/1998/namespace"/>
    <ds:schemaRef ds:uri="http://schemas.openxmlformats.org/package/2006/metadata/core-properties"/>
  </ds:schemaRefs>
</ds:datastoreItem>
</file>

<file path=customXml/itemProps4.xml><?xml version="1.0" encoding="utf-8"?>
<ds:datastoreItem xmlns:ds="http://schemas.openxmlformats.org/officeDocument/2006/customXml" ds:itemID="{9DFAB746-30AD-44F1-8ABC-53C068C140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7bf5a5-137b-4d17-852e-1fb70e6763e5"/>
    <ds:schemaRef ds:uri="720fe38e-5865-4d69-8b24-59d4075a4f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Internal Presentation</Template>
  <TotalTime>7823</TotalTime>
  <Words>1556</Words>
  <Application>Microsoft Office PowerPoint</Application>
  <PresentationFormat>Custom</PresentationFormat>
  <Paragraphs>350</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Network Board – September 2017</vt:lpstr>
      <vt:lpstr>PowerPoint Presentation</vt:lpstr>
      <vt:lpstr>The Standards</vt:lpstr>
      <vt:lpstr>The Standards</vt:lpstr>
      <vt:lpstr>The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Education &amp; Training – Upcoming Dates</vt:lpstr>
      <vt:lpstr>Network M&amp;M and Governance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Boeing Defence UK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Services Organisation Cascade</dc:title>
  <dc:subject>BDUK PPT Template</dc:subject>
  <dc:creator>Swaine, Jeanine</dc:creator>
  <cp:keywords>BDUK PPT Template</cp:keywords>
  <dc:description>Artist: Paul Deloney
RMS#: 280299
Date: 4/23/15</dc:description>
  <cp:lastModifiedBy>Marnell, Caitlin E.</cp:lastModifiedBy>
  <cp:revision>466</cp:revision>
  <cp:lastPrinted>2017-06-07T13:39:30Z</cp:lastPrinted>
  <dcterms:created xsi:type="dcterms:W3CDTF">2015-05-20T13:15:07Z</dcterms:created>
  <dcterms:modified xsi:type="dcterms:W3CDTF">2017-09-26T14:16:51Z</dcterms:modified>
  <cp:category>PPT Template</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0x0101003F2025282A48E241B14B3F8E09A81CD8</vt:lpwstr>
  </property>
  <property fmtid="{D5CDD505-2E9C-101B-9397-08002B2CF9AE}" pid="3" name="TaxKeyword">
    <vt:lpwstr>30;#BDUK PPT Template|a22c132f-f2f3-49bb-8aae-8158ac81d47e</vt:lpwstr>
  </property>
  <property fmtid="{D5CDD505-2E9C-101B-9397-08002B2CF9AE}" pid="4" name="TaxCatchAll">
    <vt:lpwstr>18;#Human Resources|efd697f0-1494-4a7a-b936-1b8cc789599a;#13;#SCIS|547177e7-85fb-4d08-8e1a-decfae466c09;#32;#Communications|46cd6d51-cd55-44c9-b7f4-7c743c358b34;#30;#BDUK PPT Template;#3;#BURN|a8b8bcf0-f1ca-4fad-8f2c-bb4044b2b716;#2;#Boeing Proprietary|f7</vt:lpwstr>
  </property>
  <property fmtid="{D5CDD505-2E9C-101B-9397-08002B2CF9AE}" pid="5" name="_dlc_DocIdItemGuid">
    <vt:lpwstr>46fcf7ae-b7a9-477a-b1a8-199591c01687</vt:lpwstr>
  </property>
  <property fmtid="{D5CDD505-2E9C-101B-9397-08002B2CF9AE}" pid="6" name="BDUKRecordCategory">
    <vt:lpwstr>18;#Human Resources|efd697f0-1494-4a7a-b936-1b8cc789599a</vt:lpwstr>
  </property>
  <property fmtid="{D5CDD505-2E9C-101B-9397-08002B2CF9AE}" pid="7" name="BDUKNetwork">
    <vt:lpwstr>3;#BURN|a8b8bcf0-f1ca-4fad-8f2c-bb4044b2b716</vt:lpwstr>
  </property>
  <property fmtid="{D5CDD505-2E9C-101B-9397-08002B2CF9AE}" pid="8" name="BDUKProgramme">
    <vt:lpwstr>13;#SCIS|547177e7-85fb-4d08-8e1a-decfae466c09</vt:lpwstr>
  </property>
  <property fmtid="{D5CDD505-2E9C-101B-9397-08002B2CF9AE}" pid="9" name="BDUKContentOwner">
    <vt:lpwstr>1;#Content Owner|14a2a2e5-e29d-4951-8481-65a2e15717c4</vt:lpwstr>
  </property>
  <property fmtid="{D5CDD505-2E9C-101B-9397-08002B2CF9AE}" pid="10" name="BDUKCompanyMarking">
    <vt:lpwstr>2;#Boeing Proprietary|f7e81a2f-2640-4d70-b4ae-a056060f871c</vt:lpwstr>
  </property>
  <property fmtid="{D5CDD505-2E9C-101B-9397-08002B2CF9AE}" pid="11" name="BDUKFunction">
    <vt:lpwstr>32;#Communications|46cd6d51-cd55-44c9-b7f4-7c743c358b34</vt:lpwstr>
  </property>
  <property fmtid="{D5CDD505-2E9C-101B-9397-08002B2CF9AE}" pid="12" name="BDUKContentContact">
    <vt:lpwstr>1;#Content Owner|14a2a2e5-e29d-4951-8481-65a2e15717c4</vt:lpwstr>
  </property>
  <property fmtid="{D5CDD505-2E9C-101B-9397-08002B2CF9AE}" pid="13" name="BDUKCommunity">
    <vt:lpwstr/>
  </property>
</Properties>
</file>