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0" r:id="rId5"/>
  </p:sldMasterIdLst>
  <p:notesMasterIdLst>
    <p:notesMasterId r:id="rId40"/>
  </p:notesMasterIdLst>
  <p:handoutMasterIdLst>
    <p:handoutMasterId r:id="rId41"/>
  </p:handoutMasterIdLst>
  <p:sldIdLst>
    <p:sldId id="340" r:id="rId6"/>
    <p:sldId id="341" r:id="rId7"/>
    <p:sldId id="330" r:id="rId8"/>
    <p:sldId id="331" r:id="rId9"/>
    <p:sldId id="332" r:id="rId10"/>
    <p:sldId id="333" r:id="rId11"/>
    <p:sldId id="334" r:id="rId12"/>
    <p:sldId id="256" r:id="rId13"/>
    <p:sldId id="257" r:id="rId14"/>
    <p:sldId id="316" r:id="rId15"/>
    <p:sldId id="320" r:id="rId16"/>
    <p:sldId id="321" r:id="rId17"/>
    <p:sldId id="315" r:id="rId18"/>
    <p:sldId id="306" r:id="rId19"/>
    <p:sldId id="308" r:id="rId20"/>
    <p:sldId id="282" r:id="rId21"/>
    <p:sldId id="310" r:id="rId22"/>
    <p:sldId id="309" r:id="rId23"/>
    <p:sldId id="317" r:id="rId24"/>
    <p:sldId id="311" r:id="rId25"/>
    <p:sldId id="329" r:id="rId26"/>
    <p:sldId id="319" r:id="rId27"/>
    <p:sldId id="323" r:id="rId28"/>
    <p:sldId id="327" r:id="rId29"/>
    <p:sldId id="274" r:id="rId30"/>
    <p:sldId id="328" r:id="rId31"/>
    <p:sldId id="322" r:id="rId32"/>
    <p:sldId id="335" r:id="rId33"/>
    <p:sldId id="313" r:id="rId34"/>
    <p:sldId id="314" r:id="rId35"/>
    <p:sldId id="337" r:id="rId36"/>
    <p:sldId id="336" r:id="rId37"/>
    <p:sldId id="338" r:id="rId38"/>
    <p:sldId id="339" r:id="rId39"/>
  </p:sldIdLst>
  <p:sldSz cx="12192000" cy="6858000"/>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pos="452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2850"/>
    <a:srgbClr val="630D2E"/>
    <a:srgbClr val="0057A0"/>
    <a:srgbClr val="00A0DC"/>
    <a:srgbClr val="14304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14" autoAdjust="0"/>
    <p:restoredTop sz="86326" autoAdjust="0"/>
  </p:normalViewPr>
  <p:slideViewPr>
    <p:cSldViewPr>
      <p:cViewPr>
        <p:scale>
          <a:sx n="107" d="100"/>
          <a:sy n="107" d="100"/>
        </p:scale>
        <p:origin x="-1224" y="-66"/>
      </p:cViewPr>
      <p:guideLst>
        <p:guide orient="horz" pos="2160"/>
        <p:guide pos="3840"/>
        <p:guide pos="4520"/>
      </p:guideLst>
    </p:cSldViewPr>
  </p:slideViewPr>
  <p:outlineViewPr>
    <p:cViewPr>
      <p:scale>
        <a:sx n="33" d="100"/>
        <a:sy n="33" d="100"/>
      </p:scale>
      <p:origin x="258"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2076" y="-84"/>
      </p:cViewPr>
      <p:guideLst>
        <p:guide orient="horz" pos="2880"/>
        <p:guide orient="horz" pos="3127"/>
        <p:guide pos="216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en-US" smtClean="0"/>
              <a:t>3/9/2015</a:t>
            </a:r>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962D3E2-7448-4118-9D0D-7F4B8E65A096}" type="slidenum">
              <a:rPr lang="en-US" smtClean="0"/>
              <a:t>‹#›</a:t>
            </a:fld>
            <a:endParaRPr lang="en-US"/>
          </a:p>
        </p:txBody>
      </p:sp>
    </p:spTree>
    <p:extLst>
      <p:ext uri="{BB962C8B-B14F-4D97-AF65-F5344CB8AC3E}">
        <p14:creationId xmlns:p14="http://schemas.microsoft.com/office/powerpoint/2010/main" val="418810490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en-US" smtClean="0"/>
              <a:t>3/9/2015</a:t>
            </a:r>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E4A507E-BB74-4032-9A1B-68F4FD52891D}" type="slidenum">
              <a:rPr lang="en-US" smtClean="0"/>
              <a:t>‹#›</a:t>
            </a:fld>
            <a:endParaRPr lang="en-US" dirty="0"/>
          </a:p>
        </p:txBody>
      </p:sp>
    </p:spTree>
    <p:extLst>
      <p:ext uri="{BB962C8B-B14F-4D97-AF65-F5344CB8AC3E}">
        <p14:creationId xmlns:p14="http://schemas.microsoft.com/office/powerpoint/2010/main" val="411655738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hdn.webboxdemo.co.uk/admi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Templates – with all relevant standards (adults </a:t>
            </a:r>
            <a:r>
              <a:rPr lang="en-GB" dirty="0" err="1" smtClean="0"/>
              <a:t>paeds</a:t>
            </a:r>
            <a:r>
              <a:rPr lang="en-GB" baseline="0" dirty="0" smtClean="0"/>
              <a:t> L1-L3)</a:t>
            </a:r>
            <a:endParaRPr lang="en-GB" dirty="0"/>
          </a:p>
        </p:txBody>
      </p:sp>
      <p:sp>
        <p:nvSpPr>
          <p:cNvPr id="4" name="Date Placeholder 3"/>
          <p:cNvSpPr>
            <a:spLocks noGrp="1"/>
          </p:cNvSpPr>
          <p:nvPr>
            <p:ph type="dt" idx="10"/>
          </p:nvPr>
        </p:nvSpPr>
        <p:spPr/>
        <p:txBody>
          <a:bodyPr/>
          <a:lstStyle/>
          <a:p>
            <a:r>
              <a:rPr lang="en-US" smtClean="0"/>
              <a:t>3/9/2015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4A507E-BB74-4032-9A1B-68F4FD52891D}" type="slidenum">
              <a:rPr lang="en-US" smtClean="0"/>
              <a:t>9</a:t>
            </a:fld>
            <a:endParaRPr lang="en-US" dirty="0"/>
          </a:p>
        </p:txBody>
      </p:sp>
    </p:spTree>
    <p:extLst>
      <p:ext uri="{BB962C8B-B14F-4D97-AF65-F5344CB8AC3E}">
        <p14:creationId xmlns:p14="http://schemas.microsoft.com/office/powerpoint/2010/main" val="2223774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695C3A3-86BC-472D-A43F-04D6392C2041}" type="slidenum">
              <a:rPr lang="en-GB" smtClean="0"/>
              <a:pPr>
                <a:defRPr/>
              </a:pPr>
              <a:t>24</a:t>
            </a:fld>
            <a:endParaRPr lang="en-GB"/>
          </a:p>
        </p:txBody>
      </p:sp>
    </p:spTree>
    <p:extLst>
      <p:ext uri="{BB962C8B-B14F-4D97-AF65-F5344CB8AC3E}">
        <p14:creationId xmlns:p14="http://schemas.microsoft.com/office/powerpoint/2010/main" val="1467096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Templates – with all relevant standards (adults </a:t>
            </a:r>
            <a:r>
              <a:rPr lang="en-GB" dirty="0" err="1" smtClean="0"/>
              <a:t>paeds</a:t>
            </a:r>
            <a:r>
              <a:rPr lang="en-GB" baseline="0" dirty="0" smtClean="0"/>
              <a:t> L1-L3)</a:t>
            </a:r>
            <a:endParaRPr lang="en-GB" dirty="0"/>
          </a:p>
        </p:txBody>
      </p:sp>
      <p:sp>
        <p:nvSpPr>
          <p:cNvPr id="4" name="Date Placeholder 3"/>
          <p:cNvSpPr>
            <a:spLocks noGrp="1"/>
          </p:cNvSpPr>
          <p:nvPr>
            <p:ph type="dt" idx="10"/>
          </p:nvPr>
        </p:nvSpPr>
        <p:spPr/>
        <p:txBody>
          <a:bodyPr/>
          <a:lstStyle/>
          <a:p>
            <a:r>
              <a:rPr lang="en-US" smtClean="0"/>
              <a:t>3/9/2015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4A507E-BB74-4032-9A1B-68F4FD52891D}" type="slidenum">
              <a:rPr lang="en-US" smtClean="0"/>
              <a:t>10</a:t>
            </a:fld>
            <a:endParaRPr lang="en-US" dirty="0"/>
          </a:p>
        </p:txBody>
      </p:sp>
    </p:spTree>
    <p:extLst>
      <p:ext uri="{BB962C8B-B14F-4D97-AF65-F5344CB8AC3E}">
        <p14:creationId xmlns:p14="http://schemas.microsoft.com/office/powerpoint/2010/main" val="2223774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hlinkClick r:id="rId3"/>
              </a:rPr>
              <a:t>http://chdn.webboxdemo.co.uk/admin</a:t>
            </a:r>
            <a:endParaRPr lang="en-GB" u="sng" dirty="0" smtClean="0"/>
          </a:p>
          <a:p>
            <a:endParaRPr lang="en-GB" dirty="0" smtClean="0">
              <a:solidFill>
                <a:schemeClr val="tx1"/>
              </a:solidFill>
            </a:endParaRPr>
          </a:p>
        </p:txBody>
      </p:sp>
      <p:sp>
        <p:nvSpPr>
          <p:cNvPr id="4" name="Date Placeholder 3"/>
          <p:cNvSpPr>
            <a:spLocks noGrp="1"/>
          </p:cNvSpPr>
          <p:nvPr>
            <p:ph type="dt" idx="10"/>
          </p:nvPr>
        </p:nvSpPr>
        <p:spPr/>
        <p:txBody>
          <a:bodyPr/>
          <a:lstStyle/>
          <a:p>
            <a:r>
              <a:rPr lang="en-US" smtClean="0"/>
              <a:t>3/9/2015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4A507E-BB74-4032-9A1B-68F4FD52891D}" type="slidenum">
              <a:rPr lang="en-US" smtClean="0"/>
              <a:t>11</a:t>
            </a:fld>
            <a:endParaRPr lang="en-US" dirty="0"/>
          </a:p>
        </p:txBody>
      </p:sp>
    </p:spTree>
    <p:extLst>
      <p:ext uri="{BB962C8B-B14F-4D97-AF65-F5344CB8AC3E}">
        <p14:creationId xmlns:p14="http://schemas.microsoft.com/office/powerpoint/2010/main" val="2223774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Templates – with all relevant standards (adults </a:t>
            </a:r>
            <a:r>
              <a:rPr lang="en-GB" dirty="0" err="1" smtClean="0"/>
              <a:t>paeds</a:t>
            </a:r>
            <a:r>
              <a:rPr lang="en-GB" baseline="0" dirty="0" smtClean="0"/>
              <a:t> L1-L3)</a:t>
            </a:r>
            <a:endParaRPr lang="en-GB" dirty="0"/>
          </a:p>
        </p:txBody>
      </p:sp>
      <p:sp>
        <p:nvSpPr>
          <p:cNvPr id="4" name="Date Placeholder 3"/>
          <p:cNvSpPr>
            <a:spLocks noGrp="1"/>
          </p:cNvSpPr>
          <p:nvPr>
            <p:ph type="dt" idx="10"/>
          </p:nvPr>
        </p:nvSpPr>
        <p:spPr/>
        <p:txBody>
          <a:bodyPr/>
          <a:lstStyle/>
          <a:p>
            <a:r>
              <a:rPr lang="en-US" smtClean="0"/>
              <a:t>3/9/2015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4A507E-BB74-4032-9A1B-68F4FD52891D}" type="slidenum">
              <a:rPr lang="en-US" smtClean="0"/>
              <a:t>12</a:t>
            </a:fld>
            <a:endParaRPr lang="en-US" dirty="0"/>
          </a:p>
        </p:txBody>
      </p:sp>
    </p:spTree>
    <p:extLst>
      <p:ext uri="{BB962C8B-B14F-4D97-AF65-F5344CB8AC3E}">
        <p14:creationId xmlns:p14="http://schemas.microsoft.com/office/powerpoint/2010/main" val="222377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Templates – with all relevant standards (adults </a:t>
            </a:r>
            <a:r>
              <a:rPr lang="en-GB" dirty="0" err="1" smtClean="0"/>
              <a:t>paeds</a:t>
            </a:r>
            <a:r>
              <a:rPr lang="en-GB" baseline="0" dirty="0" smtClean="0"/>
              <a:t> L1-L3)</a:t>
            </a:r>
            <a:endParaRPr lang="en-GB" dirty="0"/>
          </a:p>
        </p:txBody>
      </p:sp>
      <p:sp>
        <p:nvSpPr>
          <p:cNvPr id="4" name="Date Placeholder 3"/>
          <p:cNvSpPr>
            <a:spLocks noGrp="1"/>
          </p:cNvSpPr>
          <p:nvPr>
            <p:ph type="dt" idx="10"/>
          </p:nvPr>
        </p:nvSpPr>
        <p:spPr/>
        <p:txBody>
          <a:bodyPr/>
          <a:lstStyle/>
          <a:p>
            <a:r>
              <a:rPr lang="en-US" smtClean="0"/>
              <a:t>3/9/2015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4A507E-BB74-4032-9A1B-68F4FD52891D}" type="slidenum">
              <a:rPr lang="en-US" smtClean="0"/>
              <a:t>13</a:t>
            </a:fld>
            <a:endParaRPr lang="en-US" dirty="0"/>
          </a:p>
        </p:txBody>
      </p:sp>
    </p:spTree>
    <p:extLst>
      <p:ext uri="{BB962C8B-B14F-4D97-AF65-F5344CB8AC3E}">
        <p14:creationId xmlns:p14="http://schemas.microsoft.com/office/powerpoint/2010/main" val="2223774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Templates – with all relevant standards (adults </a:t>
            </a:r>
            <a:r>
              <a:rPr lang="en-GB" dirty="0" err="1" smtClean="0"/>
              <a:t>paeds</a:t>
            </a:r>
            <a:r>
              <a:rPr lang="en-GB" baseline="0" dirty="0" smtClean="0"/>
              <a:t> L1-L3)</a:t>
            </a:r>
            <a:endParaRPr lang="en-GB" dirty="0"/>
          </a:p>
        </p:txBody>
      </p:sp>
      <p:sp>
        <p:nvSpPr>
          <p:cNvPr id="4" name="Date Placeholder 3"/>
          <p:cNvSpPr>
            <a:spLocks noGrp="1"/>
          </p:cNvSpPr>
          <p:nvPr>
            <p:ph type="dt" idx="10"/>
          </p:nvPr>
        </p:nvSpPr>
        <p:spPr/>
        <p:txBody>
          <a:bodyPr/>
          <a:lstStyle/>
          <a:p>
            <a:r>
              <a:rPr lang="en-US" smtClean="0"/>
              <a:t>3/9/2015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4A507E-BB74-4032-9A1B-68F4FD52891D}" type="slidenum">
              <a:rPr lang="en-US" smtClean="0"/>
              <a:t>14</a:t>
            </a:fld>
            <a:endParaRPr lang="en-US" dirty="0"/>
          </a:p>
        </p:txBody>
      </p:sp>
    </p:spTree>
    <p:extLst>
      <p:ext uri="{BB962C8B-B14F-4D97-AF65-F5344CB8AC3E}">
        <p14:creationId xmlns:p14="http://schemas.microsoft.com/office/powerpoint/2010/main" val="2223774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US" smtClean="0"/>
              <a:t>3/9/2015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4A507E-BB74-4032-9A1B-68F4FD52891D}" type="slidenum">
              <a:rPr lang="en-US" smtClean="0"/>
              <a:t>15</a:t>
            </a:fld>
            <a:endParaRPr lang="en-US" dirty="0"/>
          </a:p>
        </p:txBody>
      </p:sp>
    </p:spTree>
    <p:extLst>
      <p:ext uri="{BB962C8B-B14F-4D97-AF65-F5344CB8AC3E}">
        <p14:creationId xmlns:p14="http://schemas.microsoft.com/office/powerpoint/2010/main" val="2223774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how many people want the op notes? </a:t>
            </a:r>
          </a:p>
          <a:p>
            <a:r>
              <a:rPr lang="en-GB" dirty="0" smtClean="0"/>
              <a:t>Or would a summary of</a:t>
            </a:r>
            <a:r>
              <a:rPr lang="en-GB" baseline="0" dirty="0" smtClean="0"/>
              <a:t> the op on the discharge summary, if it was of adequate detail, suffice? </a:t>
            </a:r>
            <a:endParaRPr lang="en-GB" dirty="0"/>
          </a:p>
        </p:txBody>
      </p:sp>
      <p:sp>
        <p:nvSpPr>
          <p:cNvPr id="4" name="Date Placeholder 3"/>
          <p:cNvSpPr>
            <a:spLocks noGrp="1"/>
          </p:cNvSpPr>
          <p:nvPr>
            <p:ph type="dt" idx="10"/>
          </p:nvPr>
        </p:nvSpPr>
        <p:spPr/>
        <p:txBody>
          <a:bodyPr/>
          <a:lstStyle/>
          <a:p>
            <a:r>
              <a:rPr lang="en-US" smtClean="0"/>
              <a:t>3/9/2015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4A507E-BB74-4032-9A1B-68F4FD52891D}" type="slidenum">
              <a:rPr lang="en-US" smtClean="0"/>
              <a:t>16</a:t>
            </a:fld>
            <a:endParaRPr lang="en-US" dirty="0"/>
          </a:p>
        </p:txBody>
      </p:sp>
    </p:spTree>
    <p:extLst>
      <p:ext uri="{BB962C8B-B14F-4D97-AF65-F5344CB8AC3E}">
        <p14:creationId xmlns:p14="http://schemas.microsoft.com/office/powerpoint/2010/main" val="2399839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Lots of ideas on how to improve… </a:t>
            </a:r>
          </a:p>
          <a:p>
            <a:r>
              <a:rPr lang="en-GB" dirty="0" smtClean="0"/>
              <a:t>Email/electronically/automatically</a:t>
            </a:r>
            <a:endParaRPr lang="en-GB" dirty="0"/>
          </a:p>
        </p:txBody>
      </p:sp>
      <p:sp>
        <p:nvSpPr>
          <p:cNvPr id="4" name="Date Placeholder 3"/>
          <p:cNvSpPr>
            <a:spLocks noGrp="1"/>
          </p:cNvSpPr>
          <p:nvPr>
            <p:ph type="dt" idx="10"/>
          </p:nvPr>
        </p:nvSpPr>
        <p:spPr/>
        <p:txBody>
          <a:bodyPr/>
          <a:lstStyle/>
          <a:p>
            <a:r>
              <a:rPr lang="en-US" smtClean="0"/>
              <a:t>3/9/2015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4A507E-BB74-4032-9A1B-68F4FD52891D}" type="slidenum">
              <a:rPr lang="en-US" smtClean="0"/>
              <a:t>17</a:t>
            </a:fld>
            <a:endParaRPr lang="en-US" dirty="0"/>
          </a:p>
        </p:txBody>
      </p:sp>
    </p:spTree>
    <p:extLst>
      <p:ext uri="{BB962C8B-B14F-4D97-AF65-F5344CB8AC3E}">
        <p14:creationId xmlns:p14="http://schemas.microsoft.com/office/powerpoint/2010/main" val="28910877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5" name="Boeing 12 column grid" hidden="1"/>
          <p:cNvGrpSpPr/>
          <p:nvPr userDrawn="1"/>
        </p:nvGrpSpPr>
        <p:grpSpPr>
          <a:xfrm>
            <a:off x="-1590" y="-6713"/>
            <a:ext cx="12192015" cy="6858000"/>
            <a:chOff x="-3" y="0"/>
            <a:chExt cx="9144011" cy="6858000"/>
          </a:xfrm>
        </p:grpSpPr>
        <p:sp>
          <p:nvSpPr>
            <p:cNvPr id="123"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FFFFFF"/>
                </a:solidFill>
              </a:endParaRPr>
            </a:p>
          </p:txBody>
        </p:sp>
        <p:cxnSp>
          <p:nvCxnSpPr>
            <p:cNvPr id="124" name="Straight Connector 123"/>
            <p:cNvCxnSpPr/>
            <p:nvPr/>
          </p:nvCxnSpPr>
          <p:spPr>
            <a:xfrm>
              <a:off x="0" y="217828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0" y="2391170"/>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userDrawn="1"/>
          </p:nvCxnSpPr>
          <p:spPr>
            <a:xfrm>
              <a:off x="0" y="4463773"/>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userDrawn="1"/>
          </p:nvCxnSpPr>
          <p:spPr>
            <a:xfrm>
              <a:off x="0" y="468006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28" name="Rectangle 127"/>
            <p:cNvSpPr/>
            <p:nvPr/>
          </p:nvSpPr>
          <p:spPr>
            <a:xfrm>
              <a:off x="465826" y="456356"/>
              <a:ext cx="8220974" cy="5944444"/>
            </a:xfrm>
            <a:prstGeom prst="rect">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29" name="Straight Connector 128"/>
            <p:cNvCxnSpPr/>
            <p:nvPr/>
          </p:nvCxnSpPr>
          <p:spPr>
            <a:xfrm>
              <a:off x="-3" y="2284726"/>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380" y="3429000"/>
              <a:ext cx="9143628" cy="7005"/>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a:off x="-3" y="4572000"/>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a:off x="4570813" y="0"/>
              <a:ext cx="0" cy="6858000"/>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37"/>
            <p:cNvGrpSpPr/>
            <p:nvPr/>
          </p:nvGrpSpPr>
          <p:grpSpPr>
            <a:xfrm>
              <a:off x="1001322" y="0"/>
              <a:ext cx="7134890" cy="6858000"/>
              <a:chOff x="595620" y="0"/>
              <a:chExt cx="7935974" cy="5943600"/>
            </a:xfrm>
          </p:grpSpPr>
          <p:cxnSp>
            <p:nvCxnSpPr>
              <p:cNvPr id="151" name="Straight Connector 20"/>
              <p:cNvCxnSpPr/>
              <p:nvPr/>
            </p:nvCxnSpPr>
            <p:spPr>
              <a:xfrm>
                <a:off x="59562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
              <p:cNvCxnSpPr/>
              <p:nvPr/>
            </p:nvCxnSpPr>
            <p:spPr>
              <a:xfrm>
                <a:off x="7663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p:cNvCxnSpPr/>
              <p:nvPr/>
            </p:nvCxnSpPr>
            <p:spPr>
              <a:xfrm>
                <a:off x="137305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p:cNvCxnSpPr/>
              <p:nvPr/>
            </p:nvCxnSpPr>
            <p:spPr>
              <a:xfrm>
                <a:off x="23211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p:cNvCxnSpPr/>
              <p:nvPr/>
            </p:nvCxnSpPr>
            <p:spPr>
              <a:xfrm>
                <a:off x="370323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44809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464452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25702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42040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602620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userDrawn="1"/>
            </p:nvCxnSpPr>
            <p:spPr>
              <a:xfrm>
                <a:off x="1542111"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userDrawn="1"/>
            </p:nvCxnSpPr>
            <p:spPr>
              <a:xfrm>
                <a:off x="21354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userDrawn="1"/>
            </p:nvCxnSpPr>
            <p:spPr>
              <a:xfrm>
                <a:off x="309744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userDrawn="1"/>
            </p:nvCxnSpPr>
            <p:spPr>
              <a:xfrm>
                <a:off x="2925808"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userDrawn="1"/>
            </p:nvCxnSpPr>
            <p:spPr>
              <a:xfrm>
                <a:off x="386735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userDrawn="1"/>
            </p:nvCxnSpPr>
            <p:spPr>
              <a:xfrm>
                <a:off x="620417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userDrawn="1"/>
            </p:nvCxnSpPr>
            <p:spPr>
              <a:xfrm>
                <a:off x="68118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userDrawn="1"/>
            </p:nvCxnSpPr>
            <p:spPr>
              <a:xfrm>
                <a:off x="697724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userDrawn="1"/>
            </p:nvCxnSpPr>
            <p:spPr>
              <a:xfrm>
                <a:off x="758791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userDrawn="1"/>
            </p:nvCxnSpPr>
            <p:spPr>
              <a:xfrm>
                <a:off x="774964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userDrawn="1"/>
            </p:nvCxnSpPr>
            <p:spPr>
              <a:xfrm>
                <a:off x="836603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userDrawn="1"/>
            </p:nvCxnSpPr>
            <p:spPr>
              <a:xfrm>
                <a:off x="853159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134" name="Freeform 133"/>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35" name="Straight Connector 134"/>
            <p:cNvCxnSpPr/>
            <p:nvPr userDrawn="1"/>
          </p:nvCxnSpPr>
          <p:spPr>
            <a:xfrm>
              <a:off x="0"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0"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0"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0"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0"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0"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8980098"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8980098"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8980098"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8980098"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8980098"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8980098"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H="1">
              <a:off x="7418717" y="4572000"/>
              <a:ext cx="1725283" cy="2286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H="1">
              <a:off x="5693434" y="2277373"/>
              <a:ext cx="3450568" cy="4572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H="1">
              <a:off x="6556076" y="3429000"/>
              <a:ext cx="2587926" cy="3429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0" y="1097208"/>
              <a:ext cx="9144000" cy="0"/>
            </a:xfrm>
            <a:prstGeom prst="line">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sp>
        <p:nvSpPr>
          <p:cNvPr id="16" name="Title 15"/>
          <p:cNvSpPr>
            <a:spLocks noGrp="1"/>
          </p:cNvSpPr>
          <p:nvPr>
            <p:ph type="title"/>
          </p:nvPr>
        </p:nvSpPr>
        <p:spPr>
          <a:xfrm>
            <a:off x="430410" y="4118994"/>
            <a:ext cx="9682171" cy="860581"/>
          </a:xfrm>
          <a:prstGeom prst="rect">
            <a:avLst/>
          </a:prstGeom>
        </p:spPr>
        <p:txBody>
          <a:bodyPr anchor="t">
            <a:noAutofit/>
          </a:bodyPr>
          <a:lstStyle>
            <a:lvl1pPr>
              <a:lnSpc>
                <a:spcPts val="6300"/>
              </a:lnSpc>
              <a:defRPr sz="5100" b="1" kern="1200" spc="-250" baseline="0">
                <a:solidFill>
                  <a:schemeClr val="bg1"/>
                </a:solidFill>
              </a:defRPr>
            </a:lvl1pPr>
          </a:lstStyle>
          <a:p>
            <a:r>
              <a:rPr lang="en-US" dirty="0" smtClean="0"/>
              <a:t>Click to edit Master title style</a:t>
            </a:r>
            <a:endParaRPr lang="en-US" dirty="0"/>
          </a:p>
        </p:txBody>
      </p:sp>
      <p:sp>
        <p:nvSpPr>
          <p:cNvPr id="28" name="Text Placeholder 27"/>
          <p:cNvSpPr>
            <a:spLocks noGrp="1"/>
          </p:cNvSpPr>
          <p:nvPr>
            <p:ph type="body" sz="quarter" idx="12" hasCustomPrompt="1"/>
          </p:nvPr>
        </p:nvSpPr>
        <p:spPr>
          <a:xfrm>
            <a:off x="441325" y="5004995"/>
            <a:ext cx="9671256" cy="523875"/>
          </a:xfrm>
        </p:spPr>
        <p:txBody>
          <a:bodyPr/>
          <a:lstStyle>
            <a:lvl1pPr marL="0" indent="0">
              <a:buFontTx/>
              <a:buNone/>
              <a:defRPr b="1" kern="1200" spc="-20" baseline="0">
                <a:solidFill>
                  <a:schemeClr val="accent6"/>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buFont typeface="Wingdings" pitchFamily="2" charset="2"/>
              <a:buNone/>
              <a:tabLst/>
              <a:defRPr/>
            </a:pPr>
            <a:r>
              <a:rPr lang="en-US" dirty="0" smtClean="0"/>
              <a:t>Click to edit subtitle</a:t>
            </a:r>
            <a:endParaRPr lang="en-US" dirty="0"/>
          </a:p>
        </p:txBody>
      </p:sp>
      <p:sp>
        <p:nvSpPr>
          <p:cNvPr id="2" name="Date Placeholder 1"/>
          <p:cNvSpPr>
            <a:spLocks noGrp="1"/>
          </p:cNvSpPr>
          <p:nvPr>
            <p:ph type="dt" sz="half" idx="13"/>
          </p:nvPr>
        </p:nvSpPr>
        <p:spPr>
          <a:xfrm>
            <a:off x="472480" y="5733256"/>
            <a:ext cx="2743200" cy="365125"/>
          </a:xfrm>
        </p:spPr>
        <p:txBody>
          <a:bodyPr/>
          <a:lstStyle>
            <a:lvl1pPr>
              <a:defRPr>
                <a:solidFill>
                  <a:schemeClr val="bg1"/>
                </a:solidFill>
              </a:defRPr>
            </a:lvl1pPr>
          </a:lstStyle>
          <a:p>
            <a:fld id="{D50261AF-D39F-EC42-8AAA-179F004E1E0F}" type="datetime4">
              <a:rPr lang="en-GB" smtClean="0"/>
              <a:pPr/>
              <a:t>15 January 2018</a:t>
            </a:fld>
            <a:endParaRPr lang="en-US" dirty="0"/>
          </a:p>
        </p:txBody>
      </p:sp>
    </p:spTree>
    <p:extLst>
      <p:ext uri="{BB962C8B-B14F-4D97-AF65-F5344CB8AC3E}">
        <p14:creationId xmlns:p14="http://schemas.microsoft.com/office/powerpoint/2010/main" val="22110846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ingle Column Wide ">
    <p:bg>
      <p:bgPr>
        <a:solidFill>
          <a:schemeClr val="bg1"/>
        </a:solidFill>
        <a:effectLst/>
      </p:bgPr>
    </p:bg>
    <p:spTree>
      <p:nvGrpSpPr>
        <p:cNvPr id="1" name=""/>
        <p:cNvGrpSpPr/>
        <p:nvPr/>
      </p:nvGrpSpPr>
      <p:grpSpPr>
        <a:xfrm>
          <a:off x="0" y="0"/>
          <a:ext cx="0" cy="0"/>
          <a:chOff x="0" y="0"/>
          <a:chExt cx="0" cy="0"/>
        </a:xfrm>
      </p:grpSpPr>
      <p:grpSp>
        <p:nvGrpSpPr>
          <p:cNvPr id="85" name="Boeing 12 column grid" hidden="1"/>
          <p:cNvGrpSpPr/>
          <p:nvPr userDrawn="1"/>
        </p:nvGrpSpPr>
        <p:grpSpPr>
          <a:xfrm>
            <a:off x="-1590" y="-6713"/>
            <a:ext cx="12192015" cy="6858000"/>
            <a:chOff x="-3" y="0"/>
            <a:chExt cx="9144011" cy="6858000"/>
          </a:xfrm>
        </p:grpSpPr>
        <p:sp>
          <p:nvSpPr>
            <p:cNvPr id="123"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FFFFFF"/>
                </a:solidFill>
              </a:endParaRPr>
            </a:p>
          </p:txBody>
        </p:sp>
        <p:cxnSp>
          <p:nvCxnSpPr>
            <p:cNvPr id="124" name="Straight Connector 123"/>
            <p:cNvCxnSpPr/>
            <p:nvPr/>
          </p:nvCxnSpPr>
          <p:spPr>
            <a:xfrm>
              <a:off x="0" y="217828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0" y="2391170"/>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userDrawn="1"/>
          </p:nvCxnSpPr>
          <p:spPr>
            <a:xfrm>
              <a:off x="0" y="4463773"/>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userDrawn="1"/>
          </p:nvCxnSpPr>
          <p:spPr>
            <a:xfrm>
              <a:off x="0" y="468006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28" name="Rectangle 127"/>
            <p:cNvSpPr/>
            <p:nvPr/>
          </p:nvSpPr>
          <p:spPr>
            <a:xfrm>
              <a:off x="465826" y="456356"/>
              <a:ext cx="8220974" cy="5944444"/>
            </a:xfrm>
            <a:prstGeom prst="rect">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29" name="Straight Connector 128"/>
            <p:cNvCxnSpPr/>
            <p:nvPr/>
          </p:nvCxnSpPr>
          <p:spPr>
            <a:xfrm>
              <a:off x="-3" y="2284726"/>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380" y="3429000"/>
              <a:ext cx="9143628" cy="7005"/>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a:off x="-3" y="4572000"/>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a:off x="4570813" y="0"/>
              <a:ext cx="0" cy="6858000"/>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37"/>
            <p:cNvGrpSpPr/>
            <p:nvPr/>
          </p:nvGrpSpPr>
          <p:grpSpPr>
            <a:xfrm>
              <a:off x="1001322" y="0"/>
              <a:ext cx="7134890" cy="6858000"/>
              <a:chOff x="595620" y="0"/>
              <a:chExt cx="7935974" cy="5943600"/>
            </a:xfrm>
          </p:grpSpPr>
          <p:cxnSp>
            <p:nvCxnSpPr>
              <p:cNvPr id="151" name="Straight Connector 20"/>
              <p:cNvCxnSpPr/>
              <p:nvPr/>
            </p:nvCxnSpPr>
            <p:spPr>
              <a:xfrm>
                <a:off x="59562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
              <p:cNvCxnSpPr/>
              <p:nvPr/>
            </p:nvCxnSpPr>
            <p:spPr>
              <a:xfrm>
                <a:off x="7663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p:cNvCxnSpPr/>
              <p:nvPr/>
            </p:nvCxnSpPr>
            <p:spPr>
              <a:xfrm>
                <a:off x="137305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p:cNvCxnSpPr/>
              <p:nvPr/>
            </p:nvCxnSpPr>
            <p:spPr>
              <a:xfrm>
                <a:off x="23211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p:cNvCxnSpPr/>
              <p:nvPr/>
            </p:nvCxnSpPr>
            <p:spPr>
              <a:xfrm>
                <a:off x="370323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44809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464452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25702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42040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602620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userDrawn="1"/>
            </p:nvCxnSpPr>
            <p:spPr>
              <a:xfrm>
                <a:off x="1542111"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userDrawn="1"/>
            </p:nvCxnSpPr>
            <p:spPr>
              <a:xfrm>
                <a:off x="21354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userDrawn="1"/>
            </p:nvCxnSpPr>
            <p:spPr>
              <a:xfrm>
                <a:off x="309744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userDrawn="1"/>
            </p:nvCxnSpPr>
            <p:spPr>
              <a:xfrm>
                <a:off x="2925808"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userDrawn="1"/>
            </p:nvCxnSpPr>
            <p:spPr>
              <a:xfrm>
                <a:off x="386735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userDrawn="1"/>
            </p:nvCxnSpPr>
            <p:spPr>
              <a:xfrm>
                <a:off x="620417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userDrawn="1"/>
            </p:nvCxnSpPr>
            <p:spPr>
              <a:xfrm>
                <a:off x="68118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userDrawn="1"/>
            </p:nvCxnSpPr>
            <p:spPr>
              <a:xfrm>
                <a:off x="697724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userDrawn="1"/>
            </p:nvCxnSpPr>
            <p:spPr>
              <a:xfrm>
                <a:off x="758791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userDrawn="1"/>
            </p:nvCxnSpPr>
            <p:spPr>
              <a:xfrm>
                <a:off x="774964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userDrawn="1"/>
            </p:nvCxnSpPr>
            <p:spPr>
              <a:xfrm>
                <a:off x="836603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userDrawn="1"/>
            </p:nvCxnSpPr>
            <p:spPr>
              <a:xfrm>
                <a:off x="853159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134" name="Freeform 133"/>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35" name="Straight Connector 134"/>
            <p:cNvCxnSpPr/>
            <p:nvPr userDrawn="1"/>
          </p:nvCxnSpPr>
          <p:spPr>
            <a:xfrm>
              <a:off x="0"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0"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0"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0"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0"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0"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8980098"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8980098"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8980098"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8980098"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8980098"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8980098"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H="1">
              <a:off x="7418717" y="4572000"/>
              <a:ext cx="1725283" cy="2286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H="1">
              <a:off x="5693434" y="2277373"/>
              <a:ext cx="3450568" cy="4572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H="1">
              <a:off x="6556076" y="3429000"/>
              <a:ext cx="2587926" cy="3429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0" y="1097208"/>
              <a:ext cx="9144000" cy="0"/>
            </a:xfrm>
            <a:prstGeom prst="line">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sp>
        <p:nvSpPr>
          <p:cNvPr id="71" name="Text Placeholder 7"/>
          <p:cNvSpPr>
            <a:spLocks noGrp="1"/>
          </p:cNvSpPr>
          <p:nvPr>
            <p:ph type="body" sz="quarter" idx="15" hasCustomPrompt="1"/>
          </p:nvPr>
        </p:nvSpPr>
        <p:spPr>
          <a:xfrm>
            <a:off x="442479" y="752916"/>
            <a:ext cx="11303868" cy="5108722"/>
          </a:xfrm>
        </p:spPr>
        <p:txBody>
          <a:bodyPr>
            <a:normAutofit/>
          </a:bodyPr>
          <a:lstStyle>
            <a:lvl1pPr marL="0" marR="0" indent="0" algn="l" defTabSz="820738" rtl="0" eaLnBrk="1" fontAlgn="base" latinLnBrk="0" hangingPunct="1">
              <a:lnSpc>
                <a:spcPct val="90000"/>
              </a:lnSpc>
              <a:spcBef>
                <a:spcPts val="0"/>
              </a:spcBef>
              <a:spcAft>
                <a:spcPts val="1417"/>
              </a:spcAft>
              <a:buClr>
                <a:schemeClr val="tx2"/>
              </a:buClr>
              <a:buSzTx/>
              <a:buFontTx/>
              <a:buNone/>
              <a:tabLst/>
              <a:defRPr sz="2200" b="0" spc="-30" baseline="0">
                <a:solidFill>
                  <a:srgbClr val="394A59"/>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tabLst/>
              <a:defRPr/>
            </a:pPr>
            <a:r>
              <a:rPr lang="en-US" dirty="0" smtClean="0"/>
              <a:t>Click to edit content text</a:t>
            </a:r>
            <a:endParaRPr lang="en-US" dirty="0"/>
          </a:p>
        </p:txBody>
      </p:sp>
      <p:sp>
        <p:nvSpPr>
          <p:cNvPr id="62" name="Date Placeholder 1"/>
          <p:cNvSpPr>
            <a:spLocks noGrp="1"/>
          </p:cNvSpPr>
          <p:nvPr>
            <p:ph type="dt" sz="half" idx="2"/>
          </p:nvPr>
        </p:nvSpPr>
        <p:spPr>
          <a:xfrm>
            <a:off x="12009643" y="6793167"/>
            <a:ext cx="183403" cy="73556"/>
          </a:xfrm>
          <a:prstGeom prst="rect">
            <a:avLst/>
          </a:prstGeom>
        </p:spPr>
        <p:txBody>
          <a:bodyPr vert="horz" lIns="91440" tIns="45720" rIns="91440" bIns="45720" rtlCol="0" anchor="ctr"/>
          <a:lstStyle>
            <a:lvl1pPr algn="l">
              <a:defRPr sz="100">
                <a:solidFill>
                  <a:schemeClr val="bg1"/>
                </a:solidFill>
              </a:defRPr>
            </a:lvl1pPr>
          </a:lstStyle>
          <a:p>
            <a:fld id="{8BC0572A-B4F5-2A4E-AA83-BDE4EB7230CD}" type="datetimeFigureOut">
              <a:rPr lang="en-US" smtClean="0"/>
              <a:pPr/>
              <a:t>1/15/2018</a:t>
            </a:fld>
            <a:endParaRPr lang="en-US" dirty="0"/>
          </a:p>
        </p:txBody>
      </p:sp>
      <p:sp>
        <p:nvSpPr>
          <p:cNvPr id="69" name="Text Placeholder 7"/>
          <p:cNvSpPr>
            <a:spLocks noGrp="1"/>
          </p:cNvSpPr>
          <p:nvPr>
            <p:ph type="body" sz="quarter" idx="14" hasCustomPrompt="1"/>
          </p:nvPr>
        </p:nvSpPr>
        <p:spPr>
          <a:xfrm>
            <a:off x="442478" y="116633"/>
            <a:ext cx="11303868" cy="482080"/>
          </a:xfrm>
        </p:spPr>
        <p:txBody>
          <a:bodyPr>
            <a:normAutofit/>
          </a:bodyPr>
          <a:lstStyle>
            <a:lvl1pPr marL="0" indent="0">
              <a:lnSpc>
                <a:spcPts val="2700"/>
              </a:lnSpc>
              <a:buFontTx/>
              <a:buNone/>
              <a:defRPr sz="2600" b="1" spc="-30" baseline="0">
                <a:solidFill>
                  <a:schemeClr val="accent1"/>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buFont typeface="Wingdings" pitchFamily="2" charset="2"/>
              <a:buNone/>
              <a:tabLst/>
              <a:defRPr/>
            </a:pPr>
            <a:r>
              <a:rPr lang="en-US" dirty="0" smtClean="0"/>
              <a:t>Click to edit title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23011"/>
            <a:ext cx="12192000" cy="743712"/>
          </a:xfrm>
          <a:prstGeom prst="rect">
            <a:avLst/>
          </a:prstGeom>
        </p:spPr>
      </p:pic>
      <p:sp>
        <p:nvSpPr>
          <p:cNvPr id="3" name="TextBox 2"/>
          <p:cNvSpPr txBox="1"/>
          <p:nvPr userDrawn="1"/>
        </p:nvSpPr>
        <p:spPr>
          <a:xfrm>
            <a:off x="303525" y="6325489"/>
            <a:ext cx="798982" cy="363176"/>
          </a:xfrm>
          <a:prstGeom prst="rect">
            <a:avLst/>
          </a:prstGeom>
          <a:noFill/>
        </p:spPr>
        <p:txBody>
          <a:bodyPr wrap="square" rtlCol="0">
            <a:spAutoFit/>
          </a:bodyPr>
          <a:lstStyle/>
          <a:p>
            <a:pPr algn="ctr">
              <a:lnSpc>
                <a:spcPct val="80000"/>
              </a:lnSpc>
            </a:pPr>
            <a:r>
              <a:rPr lang="en-US" sz="1100" b="1" dirty="0" smtClean="0">
                <a:solidFill>
                  <a:schemeClr val="bg1"/>
                </a:solidFill>
              </a:rPr>
              <a:t>Equity</a:t>
            </a:r>
            <a:r>
              <a:rPr lang="en-US" sz="1100" dirty="0" smtClean="0">
                <a:solidFill>
                  <a:schemeClr val="bg1"/>
                </a:solidFill>
              </a:rPr>
              <a:t> </a:t>
            </a:r>
            <a:br>
              <a:rPr lang="en-US" sz="1100" dirty="0" smtClean="0">
                <a:solidFill>
                  <a:schemeClr val="bg1"/>
                </a:solidFill>
              </a:rPr>
            </a:br>
            <a:r>
              <a:rPr lang="en-US" sz="1100" dirty="0" smtClean="0">
                <a:solidFill>
                  <a:schemeClr val="bg1"/>
                </a:solidFill>
              </a:rPr>
              <a:t>of access</a:t>
            </a:r>
            <a:endParaRPr lang="en-US" sz="1100" dirty="0">
              <a:solidFill>
                <a:schemeClr val="bg1"/>
              </a:solidFill>
            </a:endParaRPr>
          </a:p>
        </p:txBody>
      </p:sp>
      <p:sp>
        <p:nvSpPr>
          <p:cNvPr id="61" name="TextBox 60"/>
          <p:cNvSpPr txBox="1"/>
          <p:nvPr userDrawn="1"/>
        </p:nvSpPr>
        <p:spPr>
          <a:xfrm>
            <a:off x="1429423" y="6325489"/>
            <a:ext cx="798982" cy="363176"/>
          </a:xfrm>
          <a:prstGeom prst="rect">
            <a:avLst/>
          </a:prstGeom>
          <a:noFill/>
        </p:spPr>
        <p:txBody>
          <a:bodyPr wrap="square" rtlCol="0">
            <a:spAutoFit/>
          </a:bodyPr>
          <a:lstStyle/>
          <a:p>
            <a:pPr algn="ctr">
              <a:lnSpc>
                <a:spcPct val="80000"/>
              </a:lnSpc>
            </a:pPr>
            <a:r>
              <a:rPr lang="en-US" sz="1100" b="0" dirty="0" smtClean="0">
                <a:solidFill>
                  <a:schemeClr val="bg1"/>
                </a:solidFill>
              </a:rPr>
              <a:t>Seamless</a:t>
            </a:r>
            <a:r>
              <a:rPr lang="en-US" sz="1100" b="1" dirty="0" smtClean="0">
                <a:solidFill>
                  <a:schemeClr val="bg1"/>
                </a:solidFill>
              </a:rPr>
              <a:t> care</a:t>
            </a:r>
            <a:endParaRPr lang="en-US" sz="1100" dirty="0">
              <a:solidFill>
                <a:schemeClr val="bg1"/>
              </a:solidFill>
            </a:endParaRPr>
          </a:p>
        </p:txBody>
      </p:sp>
      <p:sp>
        <p:nvSpPr>
          <p:cNvPr id="63" name="TextBox 62"/>
          <p:cNvSpPr txBox="1"/>
          <p:nvPr userDrawn="1"/>
        </p:nvSpPr>
        <p:spPr>
          <a:xfrm>
            <a:off x="2488864" y="6245036"/>
            <a:ext cx="896888" cy="498598"/>
          </a:xfrm>
          <a:prstGeom prst="rect">
            <a:avLst/>
          </a:prstGeom>
          <a:noFill/>
        </p:spPr>
        <p:txBody>
          <a:bodyPr wrap="square" rtlCol="0">
            <a:spAutoFit/>
          </a:bodyPr>
          <a:lstStyle/>
          <a:p>
            <a:pPr algn="ctr">
              <a:lnSpc>
                <a:spcPct val="80000"/>
              </a:lnSpc>
            </a:pPr>
            <a:r>
              <a:rPr lang="en-US" sz="1100" b="0" dirty="0" smtClean="0">
                <a:solidFill>
                  <a:schemeClr val="bg1"/>
                </a:solidFill>
              </a:rPr>
              <a:t>Meeting </a:t>
            </a:r>
            <a:r>
              <a:rPr lang="en-US" sz="1100" b="1" dirty="0" smtClean="0">
                <a:solidFill>
                  <a:schemeClr val="bg1"/>
                </a:solidFill>
              </a:rPr>
              <a:t>national standards</a:t>
            </a:r>
            <a:endParaRPr lang="en-US" sz="1100" b="1" dirty="0">
              <a:solidFill>
                <a:schemeClr val="bg1"/>
              </a:solidFill>
            </a:endParaRPr>
          </a:p>
        </p:txBody>
      </p:sp>
      <p:sp>
        <p:nvSpPr>
          <p:cNvPr id="64" name="TextBox 63"/>
          <p:cNvSpPr txBox="1"/>
          <p:nvPr userDrawn="1"/>
        </p:nvSpPr>
        <p:spPr>
          <a:xfrm>
            <a:off x="3594668" y="6318663"/>
            <a:ext cx="1064274" cy="363176"/>
          </a:xfrm>
          <a:prstGeom prst="rect">
            <a:avLst/>
          </a:prstGeom>
          <a:noFill/>
        </p:spPr>
        <p:txBody>
          <a:bodyPr wrap="square" rtlCol="0">
            <a:spAutoFit/>
          </a:bodyPr>
          <a:lstStyle/>
          <a:p>
            <a:pPr algn="ctr">
              <a:lnSpc>
                <a:spcPct val="80000"/>
              </a:lnSpc>
            </a:pPr>
            <a:r>
              <a:rPr lang="en-US" sz="1100" b="0" dirty="0" smtClean="0">
                <a:solidFill>
                  <a:schemeClr val="bg1"/>
                </a:solidFill>
              </a:rPr>
              <a:t>Continual</a:t>
            </a:r>
            <a:r>
              <a:rPr lang="en-US" sz="1100" b="0" baseline="0" dirty="0" smtClean="0">
                <a:solidFill>
                  <a:schemeClr val="bg1"/>
                </a:solidFill>
              </a:rPr>
              <a:t> </a:t>
            </a:r>
            <a:r>
              <a:rPr lang="en-US" sz="1100" b="1" baseline="0" dirty="0" smtClean="0">
                <a:solidFill>
                  <a:schemeClr val="bg1"/>
                </a:solidFill>
              </a:rPr>
              <a:t>improvement</a:t>
            </a:r>
            <a:endParaRPr lang="en-US" sz="1100" b="1" dirty="0">
              <a:solidFill>
                <a:schemeClr val="bg1"/>
              </a:solidFill>
            </a:endParaRPr>
          </a:p>
        </p:txBody>
      </p:sp>
      <p:sp>
        <p:nvSpPr>
          <p:cNvPr id="65" name="TextBox 64"/>
          <p:cNvSpPr txBox="1"/>
          <p:nvPr userDrawn="1"/>
        </p:nvSpPr>
        <p:spPr>
          <a:xfrm>
            <a:off x="4785127" y="6318663"/>
            <a:ext cx="882240" cy="363176"/>
          </a:xfrm>
          <a:prstGeom prst="rect">
            <a:avLst/>
          </a:prstGeom>
          <a:noFill/>
        </p:spPr>
        <p:txBody>
          <a:bodyPr wrap="square" rtlCol="0">
            <a:spAutoFit/>
          </a:bodyPr>
          <a:lstStyle/>
          <a:p>
            <a:pPr algn="ctr">
              <a:lnSpc>
                <a:spcPct val="80000"/>
              </a:lnSpc>
            </a:pPr>
            <a:r>
              <a:rPr lang="en-US" sz="1100" b="0" dirty="0" smtClean="0">
                <a:solidFill>
                  <a:schemeClr val="bg1"/>
                </a:solidFill>
              </a:rPr>
              <a:t>Patient </a:t>
            </a:r>
            <a:r>
              <a:rPr lang="en-US" sz="1100" b="1" dirty="0" smtClean="0">
                <a:solidFill>
                  <a:schemeClr val="bg1"/>
                </a:solidFill>
              </a:rPr>
              <a:t>voice</a:t>
            </a:r>
            <a:endParaRPr lang="en-US" sz="1100" b="1" dirty="0">
              <a:solidFill>
                <a:schemeClr val="bg1"/>
              </a:solidFill>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7415" y="6120693"/>
            <a:ext cx="2021440" cy="750474"/>
          </a:xfrm>
          <a:prstGeom prst="rect">
            <a:avLst/>
          </a:prstGeom>
        </p:spPr>
      </p:pic>
      <p:cxnSp>
        <p:nvCxnSpPr>
          <p:cNvPr id="5" name="Straight Connector 4"/>
          <p:cNvCxnSpPr/>
          <p:nvPr userDrawn="1"/>
        </p:nvCxnSpPr>
        <p:spPr>
          <a:xfrm>
            <a:off x="479376" y="598712"/>
            <a:ext cx="11233248" cy="0"/>
          </a:xfrm>
          <a:prstGeom prst="line">
            <a:avLst/>
          </a:prstGeom>
        </p:spPr>
        <p:style>
          <a:lnRef idx="1">
            <a:schemeClr val="accent1"/>
          </a:lnRef>
          <a:fillRef idx="0">
            <a:schemeClr val="accent1"/>
          </a:fillRef>
          <a:effectRef idx="0">
            <a:schemeClr val="accent1"/>
          </a:effectRef>
          <a:fontRef idx="minor">
            <a:schemeClr val="tx1"/>
          </a:fontRef>
        </p:style>
      </p:cxnSp>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ingle Column">
    <p:bg>
      <p:bgPr>
        <a:solidFill>
          <a:schemeClr val="bg1"/>
        </a:solidFill>
        <a:effectLst/>
      </p:bgPr>
    </p:bg>
    <p:spTree>
      <p:nvGrpSpPr>
        <p:cNvPr id="1" name=""/>
        <p:cNvGrpSpPr/>
        <p:nvPr/>
      </p:nvGrpSpPr>
      <p:grpSpPr>
        <a:xfrm>
          <a:off x="0" y="0"/>
          <a:ext cx="0" cy="0"/>
          <a:chOff x="0" y="0"/>
          <a:chExt cx="0" cy="0"/>
        </a:xfrm>
      </p:grpSpPr>
      <p:grpSp>
        <p:nvGrpSpPr>
          <p:cNvPr id="85" name="Boeing 12 column grid" hidden="1"/>
          <p:cNvGrpSpPr/>
          <p:nvPr userDrawn="1"/>
        </p:nvGrpSpPr>
        <p:grpSpPr>
          <a:xfrm>
            <a:off x="-1590" y="-6713"/>
            <a:ext cx="12192015" cy="6858000"/>
            <a:chOff x="-3" y="0"/>
            <a:chExt cx="9144011" cy="6858000"/>
          </a:xfrm>
        </p:grpSpPr>
        <p:sp>
          <p:nvSpPr>
            <p:cNvPr id="123"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FFFFFF"/>
                </a:solidFill>
              </a:endParaRPr>
            </a:p>
          </p:txBody>
        </p:sp>
        <p:cxnSp>
          <p:nvCxnSpPr>
            <p:cNvPr id="124" name="Straight Connector 123"/>
            <p:cNvCxnSpPr/>
            <p:nvPr/>
          </p:nvCxnSpPr>
          <p:spPr>
            <a:xfrm>
              <a:off x="0" y="217828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0" y="2391170"/>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userDrawn="1"/>
          </p:nvCxnSpPr>
          <p:spPr>
            <a:xfrm>
              <a:off x="0" y="4463773"/>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userDrawn="1"/>
          </p:nvCxnSpPr>
          <p:spPr>
            <a:xfrm>
              <a:off x="0" y="468006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28" name="Rectangle 127"/>
            <p:cNvSpPr/>
            <p:nvPr/>
          </p:nvSpPr>
          <p:spPr>
            <a:xfrm>
              <a:off x="465826" y="456356"/>
              <a:ext cx="8220974" cy="5944444"/>
            </a:xfrm>
            <a:prstGeom prst="rect">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29" name="Straight Connector 128"/>
            <p:cNvCxnSpPr/>
            <p:nvPr/>
          </p:nvCxnSpPr>
          <p:spPr>
            <a:xfrm>
              <a:off x="-3" y="2284726"/>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380" y="3429000"/>
              <a:ext cx="9143628" cy="7005"/>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a:off x="-3" y="4572000"/>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a:off x="4570813" y="0"/>
              <a:ext cx="0" cy="6858000"/>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37"/>
            <p:cNvGrpSpPr/>
            <p:nvPr/>
          </p:nvGrpSpPr>
          <p:grpSpPr>
            <a:xfrm>
              <a:off x="1001322" y="0"/>
              <a:ext cx="7134890" cy="6858000"/>
              <a:chOff x="595620" y="0"/>
              <a:chExt cx="7935974" cy="5943600"/>
            </a:xfrm>
          </p:grpSpPr>
          <p:cxnSp>
            <p:nvCxnSpPr>
              <p:cNvPr id="151" name="Straight Connector 20"/>
              <p:cNvCxnSpPr/>
              <p:nvPr/>
            </p:nvCxnSpPr>
            <p:spPr>
              <a:xfrm>
                <a:off x="59562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
              <p:cNvCxnSpPr/>
              <p:nvPr/>
            </p:nvCxnSpPr>
            <p:spPr>
              <a:xfrm>
                <a:off x="7663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p:cNvCxnSpPr/>
              <p:nvPr/>
            </p:nvCxnSpPr>
            <p:spPr>
              <a:xfrm>
                <a:off x="137305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p:cNvCxnSpPr/>
              <p:nvPr/>
            </p:nvCxnSpPr>
            <p:spPr>
              <a:xfrm>
                <a:off x="23211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p:cNvCxnSpPr/>
              <p:nvPr/>
            </p:nvCxnSpPr>
            <p:spPr>
              <a:xfrm>
                <a:off x="370323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44809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464452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25702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42040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602620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userDrawn="1"/>
            </p:nvCxnSpPr>
            <p:spPr>
              <a:xfrm>
                <a:off x="1542111"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userDrawn="1"/>
            </p:nvCxnSpPr>
            <p:spPr>
              <a:xfrm>
                <a:off x="21354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userDrawn="1"/>
            </p:nvCxnSpPr>
            <p:spPr>
              <a:xfrm>
                <a:off x="309744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userDrawn="1"/>
            </p:nvCxnSpPr>
            <p:spPr>
              <a:xfrm>
                <a:off x="2925808"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userDrawn="1"/>
            </p:nvCxnSpPr>
            <p:spPr>
              <a:xfrm>
                <a:off x="386735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userDrawn="1"/>
            </p:nvCxnSpPr>
            <p:spPr>
              <a:xfrm>
                <a:off x="620417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userDrawn="1"/>
            </p:nvCxnSpPr>
            <p:spPr>
              <a:xfrm>
                <a:off x="68118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userDrawn="1"/>
            </p:nvCxnSpPr>
            <p:spPr>
              <a:xfrm>
                <a:off x="697724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userDrawn="1"/>
            </p:nvCxnSpPr>
            <p:spPr>
              <a:xfrm>
                <a:off x="758791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userDrawn="1"/>
            </p:nvCxnSpPr>
            <p:spPr>
              <a:xfrm>
                <a:off x="774964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userDrawn="1"/>
            </p:nvCxnSpPr>
            <p:spPr>
              <a:xfrm>
                <a:off x="836603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userDrawn="1"/>
            </p:nvCxnSpPr>
            <p:spPr>
              <a:xfrm>
                <a:off x="853159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134" name="Freeform 133"/>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35" name="Straight Connector 134"/>
            <p:cNvCxnSpPr/>
            <p:nvPr userDrawn="1"/>
          </p:nvCxnSpPr>
          <p:spPr>
            <a:xfrm>
              <a:off x="0"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0"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0"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0"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0"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0"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8980098"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8980098"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8980098"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8980098"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8980098"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8980098"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H="1">
              <a:off x="7418717" y="4572000"/>
              <a:ext cx="1725283" cy="2286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H="1">
              <a:off x="5693434" y="2277373"/>
              <a:ext cx="3450568" cy="4572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H="1">
              <a:off x="6556076" y="3429000"/>
              <a:ext cx="2587926" cy="3429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0" y="1097208"/>
              <a:ext cx="9144000" cy="0"/>
            </a:xfrm>
            <a:prstGeom prst="line">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sp>
        <p:nvSpPr>
          <p:cNvPr id="68" name="Title 1"/>
          <p:cNvSpPr>
            <a:spLocks noGrp="1"/>
          </p:cNvSpPr>
          <p:nvPr>
            <p:ph type="title" hasCustomPrompt="1"/>
          </p:nvPr>
        </p:nvSpPr>
        <p:spPr>
          <a:xfrm>
            <a:off x="433504" y="292"/>
            <a:ext cx="9402646" cy="381600"/>
          </a:xfrm>
        </p:spPr>
        <p:txBody>
          <a:bodyPr anchor="b">
            <a:normAutofit/>
          </a:bodyPr>
          <a:lstStyle>
            <a:lvl1pPr>
              <a:defRPr sz="1400" b="1" baseline="0">
                <a:solidFill>
                  <a:schemeClr val="accent1"/>
                </a:solidFill>
                <a:latin typeface="+mj-lt"/>
              </a:defRPr>
            </a:lvl1pPr>
          </a:lstStyle>
          <a:p>
            <a:r>
              <a:rPr lang="en-US" dirty="0" smtClean="0"/>
              <a:t>CLICK TO EDIT SLIDE TITLE</a:t>
            </a:r>
            <a:endParaRPr lang="en-US" dirty="0"/>
          </a:p>
        </p:txBody>
      </p:sp>
      <p:sp>
        <p:nvSpPr>
          <p:cNvPr id="70" name="Text Placeholder 7"/>
          <p:cNvSpPr>
            <a:spLocks noGrp="1"/>
          </p:cNvSpPr>
          <p:nvPr>
            <p:ph type="body" sz="quarter" idx="14" hasCustomPrompt="1"/>
          </p:nvPr>
        </p:nvSpPr>
        <p:spPr>
          <a:xfrm>
            <a:off x="2352675" y="653559"/>
            <a:ext cx="7483475" cy="486000"/>
          </a:xfrm>
        </p:spPr>
        <p:txBody>
          <a:bodyPr>
            <a:normAutofit/>
          </a:bodyPr>
          <a:lstStyle>
            <a:lvl1pPr marL="0" indent="0">
              <a:lnSpc>
                <a:spcPts val="2700"/>
              </a:lnSpc>
              <a:buFontTx/>
              <a:buNone/>
              <a:defRPr sz="2600" b="1" spc="-30" baseline="0">
                <a:solidFill>
                  <a:schemeClr val="accent1"/>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buFont typeface="Wingdings" pitchFamily="2" charset="2"/>
              <a:buNone/>
              <a:tabLst/>
              <a:defRPr/>
            </a:pPr>
            <a:r>
              <a:rPr lang="en-US" dirty="0" smtClean="0"/>
              <a:t>Click to edit title</a:t>
            </a:r>
            <a:endParaRPr lang="en-US" dirty="0"/>
          </a:p>
        </p:txBody>
      </p:sp>
      <p:sp>
        <p:nvSpPr>
          <p:cNvPr id="71" name="Text Placeholder 7"/>
          <p:cNvSpPr>
            <a:spLocks noGrp="1"/>
          </p:cNvSpPr>
          <p:nvPr>
            <p:ph type="body" sz="quarter" idx="15" hasCustomPrompt="1"/>
          </p:nvPr>
        </p:nvSpPr>
        <p:spPr>
          <a:xfrm>
            <a:off x="2352675" y="1138500"/>
            <a:ext cx="7483475" cy="4723137"/>
          </a:xfrm>
        </p:spPr>
        <p:txBody>
          <a:bodyPr>
            <a:normAutofit/>
          </a:bodyPr>
          <a:lstStyle>
            <a:lvl1pPr marL="0" marR="0" indent="0" algn="l" defTabSz="820738" rtl="0" eaLnBrk="1" fontAlgn="base" latinLnBrk="0" hangingPunct="1">
              <a:lnSpc>
                <a:spcPct val="90000"/>
              </a:lnSpc>
              <a:spcBef>
                <a:spcPts val="0"/>
              </a:spcBef>
              <a:spcAft>
                <a:spcPts val="1417"/>
              </a:spcAft>
              <a:buClr>
                <a:schemeClr val="tx2"/>
              </a:buClr>
              <a:buSzTx/>
              <a:buFontTx/>
              <a:buNone/>
              <a:tabLst/>
              <a:defRPr sz="2200" b="0" spc="-30" baseline="0">
                <a:solidFill>
                  <a:srgbClr val="394A59"/>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tabLst/>
              <a:defRPr/>
            </a:pPr>
            <a:r>
              <a:rPr lang="en-US" dirty="0" smtClean="0"/>
              <a:t>Click to edit content text</a:t>
            </a:r>
            <a:endParaRPr lang="en-US" dirty="0"/>
          </a:p>
        </p:txBody>
      </p:sp>
      <p:sp>
        <p:nvSpPr>
          <p:cNvPr id="62" name="Date Placeholder 1"/>
          <p:cNvSpPr>
            <a:spLocks noGrp="1"/>
          </p:cNvSpPr>
          <p:nvPr>
            <p:ph type="dt" sz="half" idx="2"/>
          </p:nvPr>
        </p:nvSpPr>
        <p:spPr>
          <a:xfrm>
            <a:off x="12009643" y="6793167"/>
            <a:ext cx="183403" cy="73556"/>
          </a:xfrm>
          <a:prstGeom prst="rect">
            <a:avLst/>
          </a:prstGeom>
        </p:spPr>
        <p:txBody>
          <a:bodyPr vert="horz" lIns="91440" tIns="45720" rIns="91440" bIns="45720" rtlCol="0" anchor="ctr"/>
          <a:lstStyle>
            <a:lvl1pPr algn="l">
              <a:defRPr sz="100">
                <a:solidFill>
                  <a:schemeClr val="bg1"/>
                </a:solidFill>
              </a:defRPr>
            </a:lvl1pPr>
          </a:lstStyle>
          <a:p>
            <a:fld id="{8BC0572A-B4F5-2A4E-AA83-BDE4EB7230CD}" type="datetimeFigureOut">
              <a:rPr lang="en-US" smtClean="0"/>
              <a:pPr/>
              <a:t>1/15/2018</a:t>
            </a:fld>
            <a:endParaRPr lang="en-US" dirty="0"/>
          </a:p>
        </p:txBody>
      </p:sp>
      <p:sp>
        <p:nvSpPr>
          <p:cNvPr id="58" name="Date Placeholder 1"/>
          <p:cNvSpPr txBox="1">
            <a:spLocks/>
          </p:cNvSpPr>
          <p:nvPr userDrawn="1"/>
        </p:nvSpPr>
        <p:spPr>
          <a:xfrm>
            <a:off x="12009643" y="6793167"/>
            <a:ext cx="183403" cy="73556"/>
          </a:xfrm>
          <a:prstGeom prst="rect">
            <a:avLst/>
          </a:prstGeom>
        </p:spPr>
        <p:txBody>
          <a:bodyPr vert="horz" lIns="91440" tIns="45720" rIns="91440" bIns="45720" rtlCol="0" anchor="ctr"/>
          <a:lstStyle>
            <a:defPPr>
              <a:defRPr lang="en-US"/>
            </a:defPPr>
            <a:lvl1pPr algn="l" rtl="0" fontAlgn="base">
              <a:spcBef>
                <a:spcPct val="0"/>
              </a:spcBef>
              <a:spcAft>
                <a:spcPct val="0"/>
              </a:spcAft>
              <a:defRPr sz="1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8BC0572A-B4F5-2A4E-AA83-BDE4EB7230CD}" type="datetimeFigureOut">
              <a:rPr lang="en-US" smtClean="0"/>
              <a:pPr/>
              <a:t>1/15/2018</a:t>
            </a:fld>
            <a:endParaRPr lang="en-US" dirty="0"/>
          </a:p>
        </p:txBody>
      </p:sp>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3098"/>
            <a:ext cx="12192000" cy="743712"/>
          </a:xfrm>
          <a:prstGeom prst="rect">
            <a:avLst/>
          </a:prstGeom>
        </p:spPr>
      </p:pic>
      <p:sp>
        <p:nvSpPr>
          <p:cNvPr id="61" name="TextBox 60"/>
          <p:cNvSpPr txBox="1"/>
          <p:nvPr userDrawn="1"/>
        </p:nvSpPr>
        <p:spPr>
          <a:xfrm>
            <a:off x="303525" y="6325489"/>
            <a:ext cx="798982" cy="363176"/>
          </a:xfrm>
          <a:prstGeom prst="rect">
            <a:avLst/>
          </a:prstGeom>
          <a:noFill/>
        </p:spPr>
        <p:txBody>
          <a:bodyPr wrap="square" rtlCol="0">
            <a:spAutoFit/>
          </a:bodyPr>
          <a:lstStyle/>
          <a:p>
            <a:pPr algn="ctr">
              <a:lnSpc>
                <a:spcPct val="80000"/>
              </a:lnSpc>
            </a:pPr>
            <a:r>
              <a:rPr lang="en-US" sz="1100" b="1" dirty="0" smtClean="0">
                <a:solidFill>
                  <a:schemeClr val="bg1"/>
                </a:solidFill>
              </a:rPr>
              <a:t>Equity</a:t>
            </a:r>
            <a:r>
              <a:rPr lang="en-US" sz="1100" dirty="0" smtClean="0">
                <a:solidFill>
                  <a:schemeClr val="bg1"/>
                </a:solidFill>
              </a:rPr>
              <a:t> </a:t>
            </a:r>
            <a:br>
              <a:rPr lang="en-US" sz="1100" dirty="0" smtClean="0">
                <a:solidFill>
                  <a:schemeClr val="bg1"/>
                </a:solidFill>
              </a:rPr>
            </a:br>
            <a:r>
              <a:rPr lang="en-US" sz="1100" dirty="0" smtClean="0">
                <a:solidFill>
                  <a:schemeClr val="bg1"/>
                </a:solidFill>
              </a:rPr>
              <a:t>of access</a:t>
            </a:r>
            <a:endParaRPr lang="en-US" sz="1100" dirty="0">
              <a:solidFill>
                <a:schemeClr val="bg1"/>
              </a:solidFill>
            </a:endParaRPr>
          </a:p>
        </p:txBody>
      </p:sp>
      <p:sp>
        <p:nvSpPr>
          <p:cNvPr id="63" name="TextBox 62"/>
          <p:cNvSpPr txBox="1"/>
          <p:nvPr userDrawn="1"/>
        </p:nvSpPr>
        <p:spPr>
          <a:xfrm>
            <a:off x="1429423" y="6325489"/>
            <a:ext cx="798982" cy="363176"/>
          </a:xfrm>
          <a:prstGeom prst="rect">
            <a:avLst/>
          </a:prstGeom>
          <a:noFill/>
        </p:spPr>
        <p:txBody>
          <a:bodyPr wrap="square" rtlCol="0">
            <a:spAutoFit/>
          </a:bodyPr>
          <a:lstStyle/>
          <a:p>
            <a:pPr algn="ctr">
              <a:lnSpc>
                <a:spcPct val="80000"/>
              </a:lnSpc>
            </a:pPr>
            <a:r>
              <a:rPr lang="en-US" sz="1100" b="0" dirty="0" smtClean="0">
                <a:solidFill>
                  <a:schemeClr val="bg1"/>
                </a:solidFill>
              </a:rPr>
              <a:t>Seamless</a:t>
            </a:r>
            <a:r>
              <a:rPr lang="en-US" sz="1100" b="1" dirty="0" smtClean="0">
                <a:solidFill>
                  <a:schemeClr val="bg1"/>
                </a:solidFill>
              </a:rPr>
              <a:t> care</a:t>
            </a:r>
            <a:endParaRPr lang="en-US" sz="1100" dirty="0">
              <a:solidFill>
                <a:schemeClr val="bg1"/>
              </a:solidFill>
            </a:endParaRPr>
          </a:p>
        </p:txBody>
      </p:sp>
      <p:sp>
        <p:nvSpPr>
          <p:cNvPr id="64" name="TextBox 63"/>
          <p:cNvSpPr txBox="1"/>
          <p:nvPr userDrawn="1"/>
        </p:nvSpPr>
        <p:spPr>
          <a:xfrm>
            <a:off x="2488864" y="6245036"/>
            <a:ext cx="896888" cy="498598"/>
          </a:xfrm>
          <a:prstGeom prst="rect">
            <a:avLst/>
          </a:prstGeom>
          <a:noFill/>
        </p:spPr>
        <p:txBody>
          <a:bodyPr wrap="square" rtlCol="0">
            <a:spAutoFit/>
          </a:bodyPr>
          <a:lstStyle/>
          <a:p>
            <a:pPr algn="ctr">
              <a:lnSpc>
                <a:spcPct val="80000"/>
              </a:lnSpc>
            </a:pPr>
            <a:r>
              <a:rPr lang="en-US" sz="1100" b="0" dirty="0" smtClean="0">
                <a:solidFill>
                  <a:schemeClr val="bg1"/>
                </a:solidFill>
              </a:rPr>
              <a:t>Meeting </a:t>
            </a:r>
            <a:r>
              <a:rPr lang="en-US" sz="1100" b="1" dirty="0" smtClean="0">
                <a:solidFill>
                  <a:schemeClr val="bg1"/>
                </a:solidFill>
              </a:rPr>
              <a:t>national standards</a:t>
            </a:r>
            <a:endParaRPr lang="en-US" sz="1100" b="1" dirty="0">
              <a:solidFill>
                <a:schemeClr val="bg1"/>
              </a:solidFill>
            </a:endParaRPr>
          </a:p>
        </p:txBody>
      </p:sp>
      <p:sp>
        <p:nvSpPr>
          <p:cNvPr id="65" name="TextBox 64"/>
          <p:cNvSpPr txBox="1"/>
          <p:nvPr userDrawn="1"/>
        </p:nvSpPr>
        <p:spPr>
          <a:xfrm>
            <a:off x="3594668" y="6318663"/>
            <a:ext cx="1064274" cy="363176"/>
          </a:xfrm>
          <a:prstGeom prst="rect">
            <a:avLst/>
          </a:prstGeom>
          <a:noFill/>
        </p:spPr>
        <p:txBody>
          <a:bodyPr wrap="square" rtlCol="0">
            <a:spAutoFit/>
          </a:bodyPr>
          <a:lstStyle/>
          <a:p>
            <a:pPr algn="ctr">
              <a:lnSpc>
                <a:spcPct val="80000"/>
              </a:lnSpc>
            </a:pPr>
            <a:r>
              <a:rPr lang="en-US" sz="1100" b="0" dirty="0" smtClean="0">
                <a:solidFill>
                  <a:schemeClr val="bg1"/>
                </a:solidFill>
              </a:rPr>
              <a:t>Continual</a:t>
            </a:r>
            <a:r>
              <a:rPr lang="en-US" sz="1100" b="0" baseline="0" dirty="0" smtClean="0">
                <a:solidFill>
                  <a:schemeClr val="bg1"/>
                </a:solidFill>
              </a:rPr>
              <a:t> </a:t>
            </a:r>
            <a:r>
              <a:rPr lang="en-US" sz="1100" b="1" baseline="0" dirty="0" smtClean="0">
                <a:solidFill>
                  <a:schemeClr val="bg1"/>
                </a:solidFill>
              </a:rPr>
              <a:t>improvement</a:t>
            </a:r>
            <a:endParaRPr lang="en-US" sz="1100" b="1" dirty="0">
              <a:solidFill>
                <a:schemeClr val="bg1"/>
              </a:solidFill>
            </a:endParaRPr>
          </a:p>
        </p:txBody>
      </p:sp>
      <p:sp>
        <p:nvSpPr>
          <p:cNvPr id="66" name="TextBox 65"/>
          <p:cNvSpPr txBox="1"/>
          <p:nvPr userDrawn="1"/>
        </p:nvSpPr>
        <p:spPr>
          <a:xfrm>
            <a:off x="4785127" y="6318663"/>
            <a:ext cx="882240" cy="363176"/>
          </a:xfrm>
          <a:prstGeom prst="rect">
            <a:avLst/>
          </a:prstGeom>
          <a:noFill/>
        </p:spPr>
        <p:txBody>
          <a:bodyPr wrap="square" rtlCol="0">
            <a:spAutoFit/>
          </a:bodyPr>
          <a:lstStyle/>
          <a:p>
            <a:pPr algn="ctr">
              <a:lnSpc>
                <a:spcPct val="80000"/>
              </a:lnSpc>
            </a:pPr>
            <a:r>
              <a:rPr lang="en-US" sz="1100" b="0" dirty="0" smtClean="0">
                <a:solidFill>
                  <a:schemeClr val="bg1"/>
                </a:solidFill>
              </a:rPr>
              <a:t>Patient </a:t>
            </a:r>
            <a:r>
              <a:rPr lang="en-US" sz="1100" b="1" dirty="0" smtClean="0">
                <a:solidFill>
                  <a:schemeClr val="bg1"/>
                </a:solidFill>
              </a:rPr>
              <a:t>voice</a:t>
            </a:r>
            <a:endParaRPr lang="en-US" sz="1100" b="1" dirty="0">
              <a:solidFill>
                <a:schemeClr val="bg1"/>
              </a:solidFill>
            </a:endParaRPr>
          </a:p>
        </p:txBody>
      </p:sp>
      <p:pic>
        <p:nvPicPr>
          <p:cNvPr id="67" name="Picture 6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7415" y="6120693"/>
            <a:ext cx="2021440" cy="750474"/>
          </a:xfrm>
          <a:prstGeom prst="rect">
            <a:avLst/>
          </a:prstGeom>
        </p:spPr>
      </p:pic>
    </p:spTree>
    <p:extLst>
      <p:ext uri="{BB962C8B-B14F-4D97-AF65-F5344CB8AC3E}">
        <p14:creationId xmlns:p14="http://schemas.microsoft.com/office/powerpoint/2010/main" val="4354633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lumn">
    <p:bg>
      <p:bgPr>
        <a:solidFill>
          <a:schemeClr val="bg1"/>
        </a:solidFill>
        <a:effectLst/>
      </p:bgPr>
    </p:bg>
    <p:spTree>
      <p:nvGrpSpPr>
        <p:cNvPr id="1" name=""/>
        <p:cNvGrpSpPr/>
        <p:nvPr/>
      </p:nvGrpSpPr>
      <p:grpSpPr>
        <a:xfrm>
          <a:off x="0" y="0"/>
          <a:ext cx="0" cy="0"/>
          <a:chOff x="0" y="0"/>
          <a:chExt cx="0" cy="0"/>
        </a:xfrm>
      </p:grpSpPr>
      <p:grpSp>
        <p:nvGrpSpPr>
          <p:cNvPr id="85" name="Boeing 12 column grid" hidden="1"/>
          <p:cNvGrpSpPr/>
          <p:nvPr userDrawn="1"/>
        </p:nvGrpSpPr>
        <p:grpSpPr>
          <a:xfrm>
            <a:off x="-1590" y="-6713"/>
            <a:ext cx="12192015" cy="6858000"/>
            <a:chOff x="-3" y="0"/>
            <a:chExt cx="9144011" cy="6858000"/>
          </a:xfrm>
        </p:grpSpPr>
        <p:sp>
          <p:nvSpPr>
            <p:cNvPr id="123"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FFFFFF"/>
                </a:solidFill>
              </a:endParaRPr>
            </a:p>
          </p:txBody>
        </p:sp>
        <p:cxnSp>
          <p:nvCxnSpPr>
            <p:cNvPr id="124" name="Straight Connector 123"/>
            <p:cNvCxnSpPr/>
            <p:nvPr/>
          </p:nvCxnSpPr>
          <p:spPr>
            <a:xfrm>
              <a:off x="0" y="217828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0" y="2391170"/>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userDrawn="1"/>
          </p:nvCxnSpPr>
          <p:spPr>
            <a:xfrm>
              <a:off x="0" y="4463773"/>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userDrawn="1"/>
          </p:nvCxnSpPr>
          <p:spPr>
            <a:xfrm>
              <a:off x="0" y="468006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28" name="Rectangle 127"/>
            <p:cNvSpPr/>
            <p:nvPr/>
          </p:nvSpPr>
          <p:spPr>
            <a:xfrm>
              <a:off x="465826" y="456356"/>
              <a:ext cx="8220974" cy="5944444"/>
            </a:xfrm>
            <a:prstGeom prst="rect">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29" name="Straight Connector 128"/>
            <p:cNvCxnSpPr/>
            <p:nvPr/>
          </p:nvCxnSpPr>
          <p:spPr>
            <a:xfrm>
              <a:off x="-3" y="2284726"/>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380" y="3429000"/>
              <a:ext cx="9143628" cy="7005"/>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a:off x="-3" y="4572000"/>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a:off x="4570813" y="0"/>
              <a:ext cx="0" cy="6858000"/>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37"/>
            <p:cNvGrpSpPr/>
            <p:nvPr/>
          </p:nvGrpSpPr>
          <p:grpSpPr>
            <a:xfrm>
              <a:off x="1001322" y="0"/>
              <a:ext cx="7134890" cy="6858000"/>
              <a:chOff x="595620" y="0"/>
              <a:chExt cx="7935974" cy="5943600"/>
            </a:xfrm>
          </p:grpSpPr>
          <p:cxnSp>
            <p:nvCxnSpPr>
              <p:cNvPr id="151" name="Straight Connector 20"/>
              <p:cNvCxnSpPr/>
              <p:nvPr/>
            </p:nvCxnSpPr>
            <p:spPr>
              <a:xfrm>
                <a:off x="59562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
              <p:cNvCxnSpPr/>
              <p:nvPr/>
            </p:nvCxnSpPr>
            <p:spPr>
              <a:xfrm>
                <a:off x="7663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p:cNvCxnSpPr/>
              <p:nvPr/>
            </p:nvCxnSpPr>
            <p:spPr>
              <a:xfrm>
                <a:off x="137305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p:cNvCxnSpPr/>
              <p:nvPr/>
            </p:nvCxnSpPr>
            <p:spPr>
              <a:xfrm>
                <a:off x="23211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p:cNvCxnSpPr/>
              <p:nvPr/>
            </p:nvCxnSpPr>
            <p:spPr>
              <a:xfrm>
                <a:off x="370323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44809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464452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25702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42040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602620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userDrawn="1"/>
            </p:nvCxnSpPr>
            <p:spPr>
              <a:xfrm>
                <a:off x="1542111"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userDrawn="1"/>
            </p:nvCxnSpPr>
            <p:spPr>
              <a:xfrm>
                <a:off x="21354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userDrawn="1"/>
            </p:nvCxnSpPr>
            <p:spPr>
              <a:xfrm>
                <a:off x="309744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userDrawn="1"/>
            </p:nvCxnSpPr>
            <p:spPr>
              <a:xfrm>
                <a:off x="2925808"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userDrawn="1"/>
            </p:nvCxnSpPr>
            <p:spPr>
              <a:xfrm>
                <a:off x="386735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userDrawn="1"/>
            </p:nvCxnSpPr>
            <p:spPr>
              <a:xfrm>
                <a:off x="620417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userDrawn="1"/>
            </p:nvCxnSpPr>
            <p:spPr>
              <a:xfrm>
                <a:off x="68118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userDrawn="1"/>
            </p:nvCxnSpPr>
            <p:spPr>
              <a:xfrm>
                <a:off x="697724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userDrawn="1"/>
            </p:nvCxnSpPr>
            <p:spPr>
              <a:xfrm>
                <a:off x="758791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userDrawn="1"/>
            </p:nvCxnSpPr>
            <p:spPr>
              <a:xfrm>
                <a:off x="774964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userDrawn="1"/>
            </p:nvCxnSpPr>
            <p:spPr>
              <a:xfrm>
                <a:off x="836603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userDrawn="1"/>
            </p:nvCxnSpPr>
            <p:spPr>
              <a:xfrm>
                <a:off x="853159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134" name="Freeform 133"/>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35" name="Straight Connector 134"/>
            <p:cNvCxnSpPr/>
            <p:nvPr userDrawn="1"/>
          </p:nvCxnSpPr>
          <p:spPr>
            <a:xfrm>
              <a:off x="0"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0"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0"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0"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0"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0"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8980098"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8980098"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8980098"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8980098"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8980098"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8980098"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H="1">
              <a:off x="7418717" y="4572000"/>
              <a:ext cx="1725283" cy="2286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H="1">
              <a:off x="5693434" y="2277373"/>
              <a:ext cx="3450568" cy="4572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H="1">
              <a:off x="6556076" y="3429000"/>
              <a:ext cx="2587926" cy="3429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0" y="1097208"/>
              <a:ext cx="9144000" cy="0"/>
            </a:xfrm>
            <a:prstGeom prst="line">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sp>
        <p:nvSpPr>
          <p:cNvPr id="68" name="Title 1"/>
          <p:cNvSpPr>
            <a:spLocks noGrp="1"/>
          </p:cNvSpPr>
          <p:nvPr>
            <p:ph type="title" hasCustomPrompt="1"/>
          </p:nvPr>
        </p:nvSpPr>
        <p:spPr>
          <a:xfrm>
            <a:off x="433504" y="292"/>
            <a:ext cx="9368060" cy="381600"/>
          </a:xfrm>
        </p:spPr>
        <p:txBody>
          <a:bodyPr anchor="b">
            <a:normAutofit/>
          </a:bodyPr>
          <a:lstStyle>
            <a:lvl1pPr>
              <a:defRPr sz="1400" b="1" baseline="0">
                <a:solidFill>
                  <a:schemeClr val="accent1"/>
                </a:solidFill>
                <a:latin typeface="+mj-lt"/>
              </a:defRPr>
            </a:lvl1pPr>
          </a:lstStyle>
          <a:p>
            <a:r>
              <a:rPr lang="en-US" dirty="0" smtClean="0"/>
              <a:t>CLICK TO EDIT SLIDE TITLE</a:t>
            </a:r>
            <a:endParaRPr lang="en-US" dirty="0"/>
          </a:p>
        </p:txBody>
      </p:sp>
      <p:sp>
        <p:nvSpPr>
          <p:cNvPr id="70" name="Text Placeholder 7"/>
          <p:cNvSpPr>
            <a:spLocks noGrp="1"/>
          </p:cNvSpPr>
          <p:nvPr>
            <p:ph type="body" sz="quarter" idx="14" hasCustomPrompt="1"/>
          </p:nvPr>
        </p:nvSpPr>
        <p:spPr>
          <a:xfrm>
            <a:off x="2372346" y="652166"/>
            <a:ext cx="3636000" cy="486000"/>
          </a:xfrm>
        </p:spPr>
        <p:txBody>
          <a:bodyPr>
            <a:normAutofit/>
          </a:bodyPr>
          <a:lstStyle>
            <a:lvl1pPr marL="0" indent="0">
              <a:lnSpc>
                <a:spcPts val="2700"/>
              </a:lnSpc>
              <a:buFontTx/>
              <a:buNone/>
              <a:defRPr sz="2600" b="1" spc="-30" baseline="0">
                <a:solidFill>
                  <a:schemeClr val="accent1"/>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buFont typeface="Wingdings" pitchFamily="2" charset="2"/>
              <a:buNone/>
              <a:tabLst/>
              <a:defRPr/>
            </a:pPr>
            <a:r>
              <a:rPr lang="en-US" dirty="0" smtClean="0"/>
              <a:t>Click to edit subtitle</a:t>
            </a:r>
            <a:endParaRPr lang="en-US" dirty="0"/>
          </a:p>
        </p:txBody>
      </p:sp>
      <p:sp>
        <p:nvSpPr>
          <p:cNvPr id="71" name="Text Placeholder 7"/>
          <p:cNvSpPr>
            <a:spLocks noGrp="1"/>
          </p:cNvSpPr>
          <p:nvPr>
            <p:ph type="body" sz="quarter" idx="15" hasCustomPrompt="1"/>
          </p:nvPr>
        </p:nvSpPr>
        <p:spPr>
          <a:xfrm>
            <a:off x="2372346" y="1138166"/>
            <a:ext cx="3636000" cy="4723471"/>
          </a:xfrm>
        </p:spPr>
        <p:txBody>
          <a:bodyPr>
            <a:normAutofit/>
          </a:bodyPr>
          <a:lstStyle>
            <a:lvl1pPr marL="0" marR="0" indent="0" algn="l" defTabSz="820738" rtl="0" eaLnBrk="1" fontAlgn="base" latinLnBrk="0" hangingPunct="1">
              <a:lnSpc>
                <a:spcPct val="90000"/>
              </a:lnSpc>
              <a:spcBef>
                <a:spcPts val="0"/>
              </a:spcBef>
              <a:spcAft>
                <a:spcPts val="1417"/>
              </a:spcAft>
              <a:buClr>
                <a:schemeClr val="tx2"/>
              </a:buClr>
              <a:buSzTx/>
              <a:buFontTx/>
              <a:buNone/>
              <a:tabLst/>
              <a:defRPr sz="2200" b="0" spc="-30" baseline="0">
                <a:solidFill>
                  <a:srgbClr val="394A59"/>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tabLst/>
              <a:defRPr/>
            </a:pPr>
            <a:r>
              <a:rPr lang="en-US" dirty="0" smtClean="0"/>
              <a:t>Click to edit content text</a:t>
            </a:r>
            <a:endParaRPr lang="en-US" dirty="0"/>
          </a:p>
        </p:txBody>
      </p:sp>
      <p:sp>
        <p:nvSpPr>
          <p:cNvPr id="72" name="Text Placeholder 7"/>
          <p:cNvSpPr>
            <a:spLocks noGrp="1"/>
          </p:cNvSpPr>
          <p:nvPr>
            <p:ph type="body" sz="quarter" idx="16" hasCustomPrompt="1"/>
          </p:nvPr>
        </p:nvSpPr>
        <p:spPr>
          <a:xfrm>
            <a:off x="6165564" y="652166"/>
            <a:ext cx="3636000" cy="486000"/>
          </a:xfrm>
        </p:spPr>
        <p:txBody>
          <a:bodyPr>
            <a:normAutofit/>
          </a:bodyPr>
          <a:lstStyle>
            <a:lvl1pPr marL="0" indent="0">
              <a:lnSpc>
                <a:spcPts val="2700"/>
              </a:lnSpc>
              <a:buFontTx/>
              <a:buNone/>
              <a:defRPr sz="2600" b="1" spc="-30" baseline="0">
                <a:solidFill>
                  <a:schemeClr val="accent1"/>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buFont typeface="Wingdings" pitchFamily="2" charset="2"/>
              <a:buNone/>
              <a:tabLst/>
              <a:defRPr/>
            </a:pPr>
            <a:r>
              <a:rPr lang="en-US" dirty="0" smtClean="0"/>
              <a:t>Click to edit subtitle</a:t>
            </a:r>
            <a:endParaRPr lang="en-US" dirty="0"/>
          </a:p>
        </p:txBody>
      </p:sp>
      <p:sp>
        <p:nvSpPr>
          <p:cNvPr id="73" name="Text Placeholder 7"/>
          <p:cNvSpPr>
            <a:spLocks noGrp="1"/>
          </p:cNvSpPr>
          <p:nvPr>
            <p:ph type="body" sz="quarter" idx="17" hasCustomPrompt="1"/>
          </p:nvPr>
        </p:nvSpPr>
        <p:spPr>
          <a:xfrm>
            <a:off x="6165564" y="1138166"/>
            <a:ext cx="3636000" cy="4723471"/>
          </a:xfrm>
        </p:spPr>
        <p:txBody>
          <a:bodyPr>
            <a:normAutofit/>
          </a:bodyPr>
          <a:lstStyle>
            <a:lvl1pPr marL="0" marR="0" indent="0" algn="l" defTabSz="820738" rtl="0" eaLnBrk="1" fontAlgn="base" latinLnBrk="0" hangingPunct="1">
              <a:lnSpc>
                <a:spcPct val="90000"/>
              </a:lnSpc>
              <a:spcBef>
                <a:spcPts val="0"/>
              </a:spcBef>
              <a:spcAft>
                <a:spcPts val="1417"/>
              </a:spcAft>
              <a:buClr>
                <a:schemeClr val="tx2"/>
              </a:buClr>
              <a:buSzTx/>
              <a:buFontTx/>
              <a:buNone/>
              <a:tabLst/>
              <a:defRPr sz="2200" b="0" spc="-30" baseline="0">
                <a:solidFill>
                  <a:srgbClr val="394A59"/>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tabLst/>
              <a:defRPr/>
            </a:pPr>
            <a:r>
              <a:rPr lang="en-US" dirty="0" smtClean="0"/>
              <a:t>Click to edit content text</a:t>
            </a:r>
            <a:endParaRPr lang="en-US" dirty="0"/>
          </a:p>
        </p:txBody>
      </p:sp>
      <p:sp>
        <p:nvSpPr>
          <p:cNvPr id="60" name="Date Placeholder 1"/>
          <p:cNvSpPr>
            <a:spLocks noGrp="1"/>
          </p:cNvSpPr>
          <p:nvPr>
            <p:ph type="dt" sz="half" idx="2"/>
          </p:nvPr>
        </p:nvSpPr>
        <p:spPr>
          <a:xfrm>
            <a:off x="12009643" y="6793167"/>
            <a:ext cx="183403" cy="73556"/>
          </a:xfrm>
          <a:prstGeom prst="rect">
            <a:avLst/>
          </a:prstGeom>
        </p:spPr>
        <p:txBody>
          <a:bodyPr vert="horz" lIns="91440" tIns="45720" rIns="91440" bIns="45720" rtlCol="0" anchor="ctr"/>
          <a:lstStyle>
            <a:lvl1pPr algn="l">
              <a:defRPr sz="100">
                <a:solidFill>
                  <a:schemeClr val="bg1"/>
                </a:solidFill>
              </a:defRPr>
            </a:lvl1pPr>
          </a:lstStyle>
          <a:p>
            <a:fld id="{8BC0572A-B4F5-2A4E-AA83-BDE4EB7230CD}" type="datetimeFigureOut">
              <a:rPr lang="en-US" smtClean="0"/>
              <a:pPr/>
              <a:t>1/15/2018</a:t>
            </a:fld>
            <a:endParaRPr lang="en-US" dirty="0"/>
          </a:p>
        </p:txBody>
      </p:sp>
      <p:sp>
        <p:nvSpPr>
          <p:cNvPr id="64" name="TextBox 63"/>
          <p:cNvSpPr txBox="1"/>
          <p:nvPr userDrawn="1"/>
        </p:nvSpPr>
        <p:spPr>
          <a:xfrm>
            <a:off x="303525" y="6325489"/>
            <a:ext cx="798982" cy="363176"/>
          </a:xfrm>
          <a:prstGeom prst="rect">
            <a:avLst/>
          </a:prstGeom>
          <a:noFill/>
        </p:spPr>
        <p:txBody>
          <a:bodyPr wrap="square" rtlCol="0">
            <a:spAutoFit/>
          </a:bodyPr>
          <a:lstStyle/>
          <a:p>
            <a:pPr algn="ctr">
              <a:lnSpc>
                <a:spcPct val="80000"/>
              </a:lnSpc>
            </a:pPr>
            <a:r>
              <a:rPr lang="en-US" sz="1100" b="1" dirty="0" smtClean="0">
                <a:solidFill>
                  <a:schemeClr val="bg1"/>
                </a:solidFill>
              </a:rPr>
              <a:t>Equity</a:t>
            </a:r>
            <a:r>
              <a:rPr lang="en-US" sz="1100" dirty="0" smtClean="0">
                <a:solidFill>
                  <a:schemeClr val="bg1"/>
                </a:solidFill>
              </a:rPr>
              <a:t> </a:t>
            </a:r>
            <a:br>
              <a:rPr lang="en-US" sz="1100" dirty="0" smtClean="0">
                <a:solidFill>
                  <a:schemeClr val="bg1"/>
                </a:solidFill>
              </a:rPr>
            </a:br>
            <a:r>
              <a:rPr lang="en-US" sz="1100" dirty="0" smtClean="0">
                <a:solidFill>
                  <a:schemeClr val="bg1"/>
                </a:solidFill>
              </a:rPr>
              <a:t>of access</a:t>
            </a:r>
            <a:endParaRPr lang="en-US" sz="1100" dirty="0">
              <a:solidFill>
                <a:schemeClr val="bg1"/>
              </a:solidFill>
            </a:endParaRPr>
          </a:p>
        </p:txBody>
      </p:sp>
      <p:sp>
        <p:nvSpPr>
          <p:cNvPr id="65" name="TextBox 64"/>
          <p:cNvSpPr txBox="1"/>
          <p:nvPr userDrawn="1"/>
        </p:nvSpPr>
        <p:spPr>
          <a:xfrm>
            <a:off x="1429423" y="6325489"/>
            <a:ext cx="798982" cy="363176"/>
          </a:xfrm>
          <a:prstGeom prst="rect">
            <a:avLst/>
          </a:prstGeom>
          <a:noFill/>
        </p:spPr>
        <p:txBody>
          <a:bodyPr wrap="square" rtlCol="0">
            <a:spAutoFit/>
          </a:bodyPr>
          <a:lstStyle/>
          <a:p>
            <a:pPr algn="ctr">
              <a:lnSpc>
                <a:spcPct val="80000"/>
              </a:lnSpc>
            </a:pPr>
            <a:r>
              <a:rPr lang="en-US" sz="1100" b="0" dirty="0" smtClean="0">
                <a:solidFill>
                  <a:schemeClr val="bg1"/>
                </a:solidFill>
              </a:rPr>
              <a:t>Seamless</a:t>
            </a:r>
            <a:r>
              <a:rPr lang="en-US" sz="1100" b="1" dirty="0" smtClean="0">
                <a:solidFill>
                  <a:schemeClr val="bg1"/>
                </a:solidFill>
              </a:rPr>
              <a:t> care</a:t>
            </a:r>
            <a:endParaRPr lang="en-US" sz="1100" dirty="0">
              <a:solidFill>
                <a:schemeClr val="bg1"/>
              </a:solidFill>
            </a:endParaRPr>
          </a:p>
        </p:txBody>
      </p:sp>
      <p:sp>
        <p:nvSpPr>
          <p:cNvPr id="66" name="TextBox 65"/>
          <p:cNvSpPr txBox="1"/>
          <p:nvPr userDrawn="1"/>
        </p:nvSpPr>
        <p:spPr>
          <a:xfrm>
            <a:off x="2488864" y="6245036"/>
            <a:ext cx="896888" cy="498598"/>
          </a:xfrm>
          <a:prstGeom prst="rect">
            <a:avLst/>
          </a:prstGeom>
          <a:noFill/>
        </p:spPr>
        <p:txBody>
          <a:bodyPr wrap="square" rtlCol="0">
            <a:spAutoFit/>
          </a:bodyPr>
          <a:lstStyle/>
          <a:p>
            <a:pPr algn="ctr">
              <a:lnSpc>
                <a:spcPct val="80000"/>
              </a:lnSpc>
            </a:pPr>
            <a:r>
              <a:rPr lang="en-US" sz="1100" b="0" dirty="0" smtClean="0">
                <a:solidFill>
                  <a:schemeClr val="bg1"/>
                </a:solidFill>
              </a:rPr>
              <a:t>Meeting </a:t>
            </a:r>
            <a:r>
              <a:rPr lang="en-US" sz="1100" b="1" dirty="0" smtClean="0">
                <a:solidFill>
                  <a:schemeClr val="bg1"/>
                </a:solidFill>
              </a:rPr>
              <a:t>national standards</a:t>
            </a:r>
            <a:endParaRPr lang="en-US" sz="1100" b="1" dirty="0">
              <a:solidFill>
                <a:schemeClr val="bg1"/>
              </a:solidFill>
            </a:endParaRPr>
          </a:p>
        </p:txBody>
      </p:sp>
      <p:sp>
        <p:nvSpPr>
          <p:cNvPr id="67" name="TextBox 66"/>
          <p:cNvSpPr txBox="1"/>
          <p:nvPr userDrawn="1"/>
        </p:nvSpPr>
        <p:spPr>
          <a:xfrm>
            <a:off x="3594668" y="6318663"/>
            <a:ext cx="1064274" cy="363176"/>
          </a:xfrm>
          <a:prstGeom prst="rect">
            <a:avLst/>
          </a:prstGeom>
          <a:noFill/>
        </p:spPr>
        <p:txBody>
          <a:bodyPr wrap="square" rtlCol="0">
            <a:spAutoFit/>
          </a:bodyPr>
          <a:lstStyle/>
          <a:p>
            <a:pPr algn="ctr">
              <a:lnSpc>
                <a:spcPct val="80000"/>
              </a:lnSpc>
            </a:pPr>
            <a:r>
              <a:rPr lang="en-US" sz="1100" b="0" dirty="0" smtClean="0">
                <a:solidFill>
                  <a:schemeClr val="bg1"/>
                </a:solidFill>
              </a:rPr>
              <a:t>Continual</a:t>
            </a:r>
            <a:r>
              <a:rPr lang="en-US" sz="1100" b="0" baseline="0" dirty="0" smtClean="0">
                <a:solidFill>
                  <a:schemeClr val="bg1"/>
                </a:solidFill>
              </a:rPr>
              <a:t> </a:t>
            </a:r>
            <a:r>
              <a:rPr lang="en-US" sz="1100" b="1" baseline="0" dirty="0" smtClean="0">
                <a:solidFill>
                  <a:schemeClr val="bg1"/>
                </a:solidFill>
              </a:rPr>
              <a:t>improvement</a:t>
            </a:r>
            <a:endParaRPr lang="en-US" sz="1100" b="1" dirty="0">
              <a:solidFill>
                <a:schemeClr val="bg1"/>
              </a:solidFill>
            </a:endParaRPr>
          </a:p>
        </p:txBody>
      </p:sp>
      <p:sp>
        <p:nvSpPr>
          <p:cNvPr id="69" name="TextBox 68"/>
          <p:cNvSpPr txBox="1"/>
          <p:nvPr userDrawn="1"/>
        </p:nvSpPr>
        <p:spPr>
          <a:xfrm>
            <a:off x="4785127" y="6318663"/>
            <a:ext cx="882240" cy="363176"/>
          </a:xfrm>
          <a:prstGeom prst="rect">
            <a:avLst/>
          </a:prstGeom>
          <a:noFill/>
        </p:spPr>
        <p:txBody>
          <a:bodyPr wrap="square" rtlCol="0">
            <a:spAutoFit/>
          </a:bodyPr>
          <a:lstStyle/>
          <a:p>
            <a:pPr algn="ctr">
              <a:lnSpc>
                <a:spcPct val="80000"/>
              </a:lnSpc>
            </a:pPr>
            <a:r>
              <a:rPr lang="en-US" sz="1100" b="0" dirty="0" smtClean="0">
                <a:solidFill>
                  <a:schemeClr val="bg1"/>
                </a:solidFill>
              </a:rPr>
              <a:t>Patient </a:t>
            </a:r>
            <a:r>
              <a:rPr lang="en-US" sz="1100" b="1" dirty="0" smtClean="0">
                <a:solidFill>
                  <a:schemeClr val="bg1"/>
                </a:solidFill>
              </a:rPr>
              <a:t>voice</a:t>
            </a:r>
            <a:endParaRPr lang="en-US" sz="1100" b="1" dirty="0">
              <a:solidFill>
                <a:schemeClr val="bg1"/>
              </a:solidFill>
            </a:endParaRPr>
          </a:p>
        </p:txBody>
      </p:sp>
      <p:pic>
        <p:nvPicPr>
          <p:cNvPr id="74" name="Picture 7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7415" y="6120693"/>
            <a:ext cx="2021440" cy="750474"/>
          </a:xfrm>
          <a:prstGeom prst="rect">
            <a:avLst/>
          </a:prstGeom>
        </p:spPr>
      </p:pic>
      <p:pic>
        <p:nvPicPr>
          <p:cNvPr id="75" name="Picture 7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6285498"/>
            <a:ext cx="12192000" cy="743712"/>
          </a:xfrm>
          <a:prstGeom prst="rect">
            <a:avLst/>
          </a:prstGeom>
        </p:spPr>
      </p:pic>
      <p:sp>
        <p:nvSpPr>
          <p:cNvPr id="76" name="TextBox 75"/>
          <p:cNvSpPr txBox="1"/>
          <p:nvPr userDrawn="1"/>
        </p:nvSpPr>
        <p:spPr>
          <a:xfrm>
            <a:off x="455925" y="6477889"/>
            <a:ext cx="798982" cy="363176"/>
          </a:xfrm>
          <a:prstGeom prst="rect">
            <a:avLst/>
          </a:prstGeom>
          <a:noFill/>
        </p:spPr>
        <p:txBody>
          <a:bodyPr wrap="square" rtlCol="0">
            <a:spAutoFit/>
          </a:bodyPr>
          <a:lstStyle/>
          <a:p>
            <a:pPr algn="ctr">
              <a:lnSpc>
                <a:spcPct val="80000"/>
              </a:lnSpc>
            </a:pPr>
            <a:r>
              <a:rPr lang="en-US" sz="1100" b="1" dirty="0" smtClean="0">
                <a:solidFill>
                  <a:schemeClr val="bg1"/>
                </a:solidFill>
              </a:rPr>
              <a:t>Equity</a:t>
            </a:r>
            <a:r>
              <a:rPr lang="en-US" sz="1100" dirty="0" smtClean="0">
                <a:solidFill>
                  <a:schemeClr val="bg1"/>
                </a:solidFill>
              </a:rPr>
              <a:t> </a:t>
            </a:r>
            <a:br>
              <a:rPr lang="en-US" sz="1100" dirty="0" smtClean="0">
                <a:solidFill>
                  <a:schemeClr val="bg1"/>
                </a:solidFill>
              </a:rPr>
            </a:br>
            <a:r>
              <a:rPr lang="en-US" sz="1100" dirty="0" smtClean="0">
                <a:solidFill>
                  <a:schemeClr val="bg1"/>
                </a:solidFill>
              </a:rPr>
              <a:t>of access</a:t>
            </a:r>
            <a:endParaRPr lang="en-US" sz="1100" dirty="0">
              <a:solidFill>
                <a:schemeClr val="bg1"/>
              </a:solidFill>
            </a:endParaRPr>
          </a:p>
        </p:txBody>
      </p:sp>
      <p:sp>
        <p:nvSpPr>
          <p:cNvPr id="77" name="TextBox 76"/>
          <p:cNvSpPr txBox="1"/>
          <p:nvPr userDrawn="1"/>
        </p:nvSpPr>
        <p:spPr>
          <a:xfrm>
            <a:off x="1581823" y="6477889"/>
            <a:ext cx="798982" cy="363176"/>
          </a:xfrm>
          <a:prstGeom prst="rect">
            <a:avLst/>
          </a:prstGeom>
          <a:noFill/>
        </p:spPr>
        <p:txBody>
          <a:bodyPr wrap="square" rtlCol="0">
            <a:spAutoFit/>
          </a:bodyPr>
          <a:lstStyle/>
          <a:p>
            <a:pPr algn="ctr">
              <a:lnSpc>
                <a:spcPct val="80000"/>
              </a:lnSpc>
            </a:pPr>
            <a:r>
              <a:rPr lang="en-US" sz="1100" b="0" dirty="0" smtClean="0">
                <a:solidFill>
                  <a:schemeClr val="bg1"/>
                </a:solidFill>
              </a:rPr>
              <a:t>Seamless</a:t>
            </a:r>
            <a:r>
              <a:rPr lang="en-US" sz="1100" b="1" dirty="0" smtClean="0">
                <a:solidFill>
                  <a:schemeClr val="bg1"/>
                </a:solidFill>
              </a:rPr>
              <a:t> care</a:t>
            </a:r>
            <a:endParaRPr lang="en-US" sz="1100" dirty="0">
              <a:solidFill>
                <a:schemeClr val="bg1"/>
              </a:solidFill>
            </a:endParaRPr>
          </a:p>
        </p:txBody>
      </p:sp>
      <p:sp>
        <p:nvSpPr>
          <p:cNvPr id="78" name="TextBox 77"/>
          <p:cNvSpPr txBox="1"/>
          <p:nvPr userDrawn="1"/>
        </p:nvSpPr>
        <p:spPr>
          <a:xfrm>
            <a:off x="2641264" y="6397436"/>
            <a:ext cx="896888" cy="498598"/>
          </a:xfrm>
          <a:prstGeom prst="rect">
            <a:avLst/>
          </a:prstGeom>
          <a:noFill/>
        </p:spPr>
        <p:txBody>
          <a:bodyPr wrap="square" rtlCol="0">
            <a:spAutoFit/>
          </a:bodyPr>
          <a:lstStyle/>
          <a:p>
            <a:pPr algn="ctr">
              <a:lnSpc>
                <a:spcPct val="80000"/>
              </a:lnSpc>
            </a:pPr>
            <a:r>
              <a:rPr lang="en-US" sz="1100" b="0" dirty="0" smtClean="0">
                <a:solidFill>
                  <a:schemeClr val="bg1"/>
                </a:solidFill>
              </a:rPr>
              <a:t>Meeting </a:t>
            </a:r>
            <a:r>
              <a:rPr lang="en-US" sz="1100" b="1" dirty="0" smtClean="0">
                <a:solidFill>
                  <a:schemeClr val="bg1"/>
                </a:solidFill>
              </a:rPr>
              <a:t>national standards</a:t>
            </a:r>
            <a:endParaRPr lang="en-US" sz="1100" b="1" dirty="0">
              <a:solidFill>
                <a:schemeClr val="bg1"/>
              </a:solidFill>
            </a:endParaRPr>
          </a:p>
        </p:txBody>
      </p:sp>
      <p:sp>
        <p:nvSpPr>
          <p:cNvPr id="79" name="TextBox 78"/>
          <p:cNvSpPr txBox="1"/>
          <p:nvPr userDrawn="1"/>
        </p:nvSpPr>
        <p:spPr>
          <a:xfrm>
            <a:off x="3747068" y="6471063"/>
            <a:ext cx="1064274" cy="363176"/>
          </a:xfrm>
          <a:prstGeom prst="rect">
            <a:avLst/>
          </a:prstGeom>
          <a:noFill/>
        </p:spPr>
        <p:txBody>
          <a:bodyPr wrap="square" rtlCol="0">
            <a:spAutoFit/>
          </a:bodyPr>
          <a:lstStyle/>
          <a:p>
            <a:pPr algn="ctr">
              <a:lnSpc>
                <a:spcPct val="80000"/>
              </a:lnSpc>
            </a:pPr>
            <a:r>
              <a:rPr lang="en-US" sz="1100" b="0" dirty="0" smtClean="0">
                <a:solidFill>
                  <a:schemeClr val="bg1"/>
                </a:solidFill>
              </a:rPr>
              <a:t>Continual</a:t>
            </a:r>
            <a:r>
              <a:rPr lang="en-US" sz="1100" b="0" baseline="0" dirty="0" smtClean="0">
                <a:solidFill>
                  <a:schemeClr val="bg1"/>
                </a:solidFill>
              </a:rPr>
              <a:t> </a:t>
            </a:r>
            <a:r>
              <a:rPr lang="en-US" sz="1100" b="1" baseline="0" dirty="0" smtClean="0">
                <a:solidFill>
                  <a:schemeClr val="bg1"/>
                </a:solidFill>
              </a:rPr>
              <a:t>improvement</a:t>
            </a:r>
            <a:endParaRPr lang="en-US" sz="1100" b="1" dirty="0">
              <a:solidFill>
                <a:schemeClr val="bg1"/>
              </a:solidFill>
            </a:endParaRPr>
          </a:p>
        </p:txBody>
      </p:sp>
      <p:sp>
        <p:nvSpPr>
          <p:cNvPr id="80" name="TextBox 79"/>
          <p:cNvSpPr txBox="1"/>
          <p:nvPr userDrawn="1"/>
        </p:nvSpPr>
        <p:spPr>
          <a:xfrm>
            <a:off x="4937527" y="6471063"/>
            <a:ext cx="882240" cy="363176"/>
          </a:xfrm>
          <a:prstGeom prst="rect">
            <a:avLst/>
          </a:prstGeom>
          <a:noFill/>
        </p:spPr>
        <p:txBody>
          <a:bodyPr wrap="square" rtlCol="0">
            <a:spAutoFit/>
          </a:bodyPr>
          <a:lstStyle/>
          <a:p>
            <a:pPr algn="ctr">
              <a:lnSpc>
                <a:spcPct val="80000"/>
              </a:lnSpc>
            </a:pPr>
            <a:r>
              <a:rPr lang="en-US" sz="1100" b="0" dirty="0" smtClean="0">
                <a:solidFill>
                  <a:schemeClr val="bg1"/>
                </a:solidFill>
              </a:rPr>
              <a:t>Patient </a:t>
            </a:r>
            <a:r>
              <a:rPr lang="en-US" sz="1100" b="1" dirty="0" smtClean="0">
                <a:solidFill>
                  <a:schemeClr val="bg1"/>
                </a:solidFill>
              </a:rPr>
              <a:t>voice</a:t>
            </a:r>
            <a:endParaRPr lang="en-US" sz="1100" b="1" dirty="0">
              <a:solidFill>
                <a:schemeClr val="bg1"/>
              </a:solidFill>
            </a:endParaRPr>
          </a:p>
        </p:txBody>
      </p:sp>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9815" y="6273093"/>
            <a:ext cx="2021440" cy="750474"/>
          </a:xfrm>
          <a:prstGeom prst="rect">
            <a:avLst/>
          </a:prstGeom>
        </p:spPr>
      </p:pic>
    </p:spTree>
    <p:extLst>
      <p:ext uri="{BB962C8B-B14F-4D97-AF65-F5344CB8AC3E}">
        <p14:creationId xmlns:p14="http://schemas.microsoft.com/office/powerpoint/2010/main" val="13353279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 Leads Text 50:50">
    <p:bg>
      <p:bgPr>
        <a:solidFill>
          <a:schemeClr val="bg1"/>
        </a:solidFill>
        <a:effectLst/>
      </p:bgPr>
    </p:bg>
    <p:spTree>
      <p:nvGrpSpPr>
        <p:cNvPr id="1" name=""/>
        <p:cNvGrpSpPr/>
        <p:nvPr/>
      </p:nvGrpSpPr>
      <p:grpSpPr>
        <a:xfrm>
          <a:off x="0" y="0"/>
          <a:ext cx="0" cy="0"/>
          <a:chOff x="0" y="0"/>
          <a:chExt cx="0" cy="0"/>
        </a:xfrm>
      </p:grpSpPr>
      <p:grpSp>
        <p:nvGrpSpPr>
          <p:cNvPr id="85" name="Boeing 12 column grid" hidden="1"/>
          <p:cNvGrpSpPr/>
          <p:nvPr userDrawn="1"/>
        </p:nvGrpSpPr>
        <p:grpSpPr>
          <a:xfrm>
            <a:off x="-1590" y="-6713"/>
            <a:ext cx="12192015" cy="6858000"/>
            <a:chOff x="-3" y="0"/>
            <a:chExt cx="9144011" cy="6858000"/>
          </a:xfrm>
        </p:grpSpPr>
        <p:sp>
          <p:nvSpPr>
            <p:cNvPr id="123"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FFFFFF"/>
                </a:solidFill>
              </a:endParaRPr>
            </a:p>
          </p:txBody>
        </p:sp>
        <p:cxnSp>
          <p:nvCxnSpPr>
            <p:cNvPr id="124" name="Straight Connector 123"/>
            <p:cNvCxnSpPr/>
            <p:nvPr/>
          </p:nvCxnSpPr>
          <p:spPr>
            <a:xfrm>
              <a:off x="0" y="217828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0" y="2391170"/>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userDrawn="1"/>
          </p:nvCxnSpPr>
          <p:spPr>
            <a:xfrm>
              <a:off x="0" y="4463773"/>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userDrawn="1"/>
          </p:nvCxnSpPr>
          <p:spPr>
            <a:xfrm>
              <a:off x="0" y="468006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28" name="Rectangle 127"/>
            <p:cNvSpPr/>
            <p:nvPr/>
          </p:nvSpPr>
          <p:spPr>
            <a:xfrm>
              <a:off x="465826" y="456356"/>
              <a:ext cx="8220974" cy="5944444"/>
            </a:xfrm>
            <a:prstGeom prst="rect">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29" name="Straight Connector 128"/>
            <p:cNvCxnSpPr/>
            <p:nvPr/>
          </p:nvCxnSpPr>
          <p:spPr>
            <a:xfrm>
              <a:off x="-3" y="2284726"/>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380" y="3429000"/>
              <a:ext cx="9143628" cy="7005"/>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a:off x="-3" y="4572000"/>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a:off x="4570813" y="0"/>
              <a:ext cx="0" cy="6858000"/>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37"/>
            <p:cNvGrpSpPr/>
            <p:nvPr/>
          </p:nvGrpSpPr>
          <p:grpSpPr>
            <a:xfrm>
              <a:off x="1001322" y="0"/>
              <a:ext cx="7134890" cy="6858000"/>
              <a:chOff x="595620" y="0"/>
              <a:chExt cx="7935974" cy="5943600"/>
            </a:xfrm>
          </p:grpSpPr>
          <p:cxnSp>
            <p:nvCxnSpPr>
              <p:cNvPr id="151" name="Straight Connector 20"/>
              <p:cNvCxnSpPr/>
              <p:nvPr/>
            </p:nvCxnSpPr>
            <p:spPr>
              <a:xfrm>
                <a:off x="59562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
              <p:cNvCxnSpPr/>
              <p:nvPr/>
            </p:nvCxnSpPr>
            <p:spPr>
              <a:xfrm>
                <a:off x="7663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p:cNvCxnSpPr/>
              <p:nvPr/>
            </p:nvCxnSpPr>
            <p:spPr>
              <a:xfrm>
                <a:off x="137305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p:cNvCxnSpPr/>
              <p:nvPr/>
            </p:nvCxnSpPr>
            <p:spPr>
              <a:xfrm>
                <a:off x="23211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p:cNvCxnSpPr/>
              <p:nvPr/>
            </p:nvCxnSpPr>
            <p:spPr>
              <a:xfrm>
                <a:off x="370323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44809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464452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25702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42040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602620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userDrawn="1"/>
            </p:nvCxnSpPr>
            <p:spPr>
              <a:xfrm>
                <a:off x="1542111"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userDrawn="1"/>
            </p:nvCxnSpPr>
            <p:spPr>
              <a:xfrm>
                <a:off x="21354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userDrawn="1"/>
            </p:nvCxnSpPr>
            <p:spPr>
              <a:xfrm>
                <a:off x="309744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userDrawn="1"/>
            </p:nvCxnSpPr>
            <p:spPr>
              <a:xfrm>
                <a:off x="2925808"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userDrawn="1"/>
            </p:nvCxnSpPr>
            <p:spPr>
              <a:xfrm>
                <a:off x="386735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userDrawn="1"/>
            </p:nvCxnSpPr>
            <p:spPr>
              <a:xfrm>
                <a:off x="620417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userDrawn="1"/>
            </p:nvCxnSpPr>
            <p:spPr>
              <a:xfrm>
                <a:off x="68118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userDrawn="1"/>
            </p:nvCxnSpPr>
            <p:spPr>
              <a:xfrm>
                <a:off x="697724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userDrawn="1"/>
            </p:nvCxnSpPr>
            <p:spPr>
              <a:xfrm>
                <a:off x="758791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userDrawn="1"/>
            </p:nvCxnSpPr>
            <p:spPr>
              <a:xfrm>
                <a:off x="774964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userDrawn="1"/>
            </p:nvCxnSpPr>
            <p:spPr>
              <a:xfrm>
                <a:off x="836603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userDrawn="1"/>
            </p:nvCxnSpPr>
            <p:spPr>
              <a:xfrm>
                <a:off x="853159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134" name="Freeform 133"/>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35" name="Straight Connector 134"/>
            <p:cNvCxnSpPr/>
            <p:nvPr userDrawn="1"/>
          </p:nvCxnSpPr>
          <p:spPr>
            <a:xfrm>
              <a:off x="0"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0"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0"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0"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0"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0"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8980098"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8980098"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8980098"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8980098"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8980098"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8980098"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H="1">
              <a:off x="7418717" y="4572000"/>
              <a:ext cx="1725283" cy="2286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H="1">
              <a:off x="5693434" y="2277373"/>
              <a:ext cx="3450568" cy="4572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H="1">
              <a:off x="6556076" y="3429000"/>
              <a:ext cx="2587926" cy="3429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0" y="1097208"/>
              <a:ext cx="9144000" cy="0"/>
            </a:xfrm>
            <a:prstGeom prst="line">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sp>
        <p:nvSpPr>
          <p:cNvPr id="68" name="Title 1"/>
          <p:cNvSpPr>
            <a:spLocks noGrp="1"/>
          </p:cNvSpPr>
          <p:nvPr>
            <p:ph type="title" hasCustomPrompt="1"/>
          </p:nvPr>
        </p:nvSpPr>
        <p:spPr>
          <a:xfrm>
            <a:off x="433504" y="292"/>
            <a:ext cx="11312842" cy="381600"/>
          </a:xfrm>
        </p:spPr>
        <p:txBody>
          <a:bodyPr anchor="b">
            <a:normAutofit/>
          </a:bodyPr>
          <a:lstStyle>
            <a:lvl1pPr>
              <a:defRPr sz="1400" b="1" baseline="0">
                <a:solidFill>
                  <a:schemeClr val="accent1"/>
                </a:solidFill>
                <a:latin typeface="+mj-lt"/>
              </a:defRPr>
            </a:lvl1pPr>
          </a:lstStyle>
          <a:p>
            <a:r>
              <a:rPr lang="en-US" dirty="0" smtClean="0"/>
              <a:t>CLICK TO EDIT SLIDE TITLE</a:t>
            </a:r>
            <a:endParaRPr lang="en-US" dirty="0"/>
          </a:p>
        </p:txBody>
      </p:sp>
      <p:sp>
        <p:nvSpPr>
          <p:cNvPr id="73" name="Text Placeholder 7"/>
          <p:cNvSpPr>
            <a:spLocks noGrp="1"/>
          </p:cNvSpPr>
          <p:nvPr>
            <p:ph type="body" sz="quarter" idx="17" hasCustomPrompt="1"/>
          </p:nvPr>
        </p:nvSpPr>
        <p:spPr>
          <a:xfrm>
            <a:off x="6202346" y="1126388"/>
            <a:ext cx="5544000" cy="4735250"/>
          </a:xfrm>
        </p:spPr>
        <p:txBody>
          <a:bodyPr>
            <a:normAutofit/>
          </a:bodyPr>
          <a:lstStyle>
            <a:lvl1pPr marL="0" marR="0" indent="0" algn="l" defTabSz="820738" rtl="0" eaLnBrk="1" fontAlgn="base" latinLnBrk="0" hangingPunct="1">
              <a:lnSpc>
                <a:spcPct val="90000"/>
              </a:lnSpc>
              <a:spcBef>
                <a:spcPts val="0"/>
              </a:spcBef>
              <a:spcAft>
                <a:spcPts val="1417"/>
              </a:spcAft>
              <a:buClr>
                <a:schemeClr val="tx2"/>
              </a:buClr>
              <a:buSzTx/>
              <a:buFontTx/>
              <a:buNone/>
              <a:tabLst/>
              <a:defRPr sz="2200" b="0" spc="-30" baseline="0">
                <a:solidFill>
                  <a:srgbClr val="394A59"/>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tabLst/>
              <a:defRPr/>
            </a:pPr>
            <a:r>
              <a:rPr lang="en-US" dirty="0" smtClean="0"/>
              <a:t>Click to edit content text</a:t>
            </a:r>
            <a:endParaRPr lang="en-US" dirty="0"/>
          </a:p>
        </p:txBody>
      </p:sp>
      <p:sp>
        <p:nvSpPr>
          <p:cNvPr id="4" name="Picture Placeholder 3"/>
          <p:cNvSpPr>
            <a:spLocks noGrp="1"/>
          </p:cNvSpPr>
          <p:nvPr>
            <p:ph type="pic" sz="quarter" idx="18"/>
          </p:nvPr>
        </p:nvSpPr>
        <p:spPr>
          <a:xfrm>
            <a:off x="433388" y="643097"/>
            <a:ext cx="5518150" cy="5218540"/>
          </a:xfrm>
        </p:spPr>
        <p:txBody>
          <a:bodyPr/>
          <a:lstStyle/>
          <a:p>
            <a:endParaRPr lang="en-US"/>
          </a:p>
        </p:txBody>
      </p:sp>
      <p:sp>
        <p:nvSpPr>
          <p:cNvPr id="70" name="Text Placeholder 7"/>
          <p:cNvSpPr>
            <a:spLocks noGrp="1"/>
          </p:cNvSpPr>
          <p:nvPr>
            <p:ph type="body" sz="quarter" idx="19" hasCustomPrompt="1"/>
          </p:nvPr>
        </p:nvSpPr>
        <p:spPr>
          <a:xfrm>
            <a:off x="6202346" y="640387"/>
            <a:ext cx="5547521" cy="486000"/>
          </a:xfrm>
        </p:spPr>
        <p:txBody>
          <a:bodyPr>
            <a:normAutofit/>
          </a:bodyPr>
          <a:lstStyle>
            <a:lvl1pPr marL="0" indent="0">
              <a:lnSpc>
                <a:spcPts val="2700"/>
              </a:lnSpc>
              <a:buFontTx/>
              <a:buNone/>
              <a:defRPr sz="2600" b="1" spc="-30" baseline="0">
                <a:solidFill>
                  <a:schemeClr val="accent1"/>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buFont typeface="Wingdings" pitchFamily="2" charset="2"/>
              <a:buNone/>
              <a:tabLst/>
              <a:defRPr/>
            </a:pPr>
            <a:r>
              <a:rPr lang="en-US" dirty="0" smtClean="0"/>
              <a:t>Click to edit subtitle</a:t>
            </a:r>
            <a:endParaRPr lang="en-US" dirty="0"/>
          </a:p>
        </p:txBody>
      </p:sp>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3098"/>
            <a:ext cx="12192000" cy="743712"/>
          </a:xfrm>
          <a:prstGeom prst="rect">
            <a:avLst/>
          </a:prstGeom>
        </p:spPr>
      </p:pic>
      <p:sp>
        <p:nvSpPr>
          <p:cNvPr id="84" name="TextBox 83"/>
          <p:cNvSpPr txBox="1"/>
          <p:nvPr userDrawn="1"/>
        </p:nvSpPr>
        <p:spPr>
          <a:xfrm>
            <a:off x="303525" y="6325489"/>
            <a:ext cx="798982" cy="363176"/>
          </a:xfrm>
          <a:prstGeom prst="rect">
            <a:avLst/>
          </a:prstGeom>
          <a:noFill/>
        </p:spPr>
        <p:txBody>
          <a:bodyPr wrap="square" rtlCol="0">
            <a:spAutoFit/>
          </a:bodyPr>
          <a:lstStyle/>
          <a:p>
            <a:pPr algn="ctr">
              <a:lnSpc>
                <a:spcPct val="80000"/>
              </a:lnSpc>
            </a:pPr>
            <a:r>
              <a:rPr lang="en-US" sz="1100" b="1" dirty="0" smtClean="0">
                <a:solidFill>
                  <a:schemeClr val="bg1"/>
                </a:solidFill>
              </a:rPr>
              <a:t>Equity</a:t>
            </a:r>
            <a:r>
              <a:rPr lang="en-US" sz="1100" dirty="0" smtClean="0">
                <a:solidFill>
                  <a:schemeClr val="bg1"/>
                </a:solidFill>
              </a:rPr>
              <a:t> </a:t>
            </a:r>
            <a:br>
              <a:rPr lang="en-US" sz="1100" dirty="0" smtClean="0">
                <a:solidFill>
                  <a:schemeClr val="bg1"/>
                </a:solidFill>
              </a:rPr>
            </a:br>
            <a:r>
              <a:rPr lang="en-US" sz="1100" dirty="0" smtClean="0">
                <a:solidFill>
                  <a:schemeClr val="bg1"/>
                </a:solidFill>
              </a:rPr>
              <a:t>of access</a:t>
            </a:r>
            <a:endParaRPr lang="en-US" sz="1100" dirty="0">
              <a:solidFill>
                <a:schemeClr val="bg1"/>
              </a:solidFill>
            </a:endParaRPr>
          </a:p>
        </p:txBody>
      </p:sp>
      <p:sp>
        <p:nvSpPr>
          <p:cNvPr id="86" name="TextBox 85"/>
          <p:cNvSpPr txBox="1"/>
          <p:nvPr userDrawn="1"/>
        </p:nvSpPr>
        <p:spPr>
          <a:xfrm>
            <a:off x="1429423" y="6325489"/>
            <a:ext cx="798982" cy="363176"/>
          </a:xfrm>
          <a:prstGeom prst="rect">
            <a:avLst/>
          </a:prstGeom>
          <a:noFill/>
        </p:spPr>
        <p:txBody>
          <a:bodyPr wrap="square" rtlCol="0">
            <a:spAutoFit/>
          </a:bodyPr>
          <a:lstStyle/>
          <a:p>
            <a:pPr algn="ctr">
              <a:lnSpc>
                <a:spcPct val="80000"/>
              </a:lnSpc>
            </a:pPr>
            <a:r>
              <a:rPr lang="en-US" sz="1100" b="0" dirty="0" smtClean="0">
                <a:solidFill>
                  <a:schemeClr val="bg1"/>
                </a:solidFill>
              </a:rPr>
              <a:t>Seamless</a:t>
            </a:r>
            <a:r>
              <a:rPr lang="en-US" sz="1100" b="1" dirty="0" smtClean="0">
                <a:solidFill>
                  <a:schemeClr val="bg1"/>
                </a:solidFill>
              </a:rPr>
              <a:t> care</a:t>
            </a:r>
            <a:endParaRPr lang="en-US" sz="1100" dirty="0">
              <a:solidFill>
                <a:schemeClr val="bg1"/>
              </a:solidFill>
            </a:endParaRPr>
          </a:p>
        </p:txBody>
      </p:sp>
      <p:sp>
        <p:nvSpPr>
          <p:cNvPr id="87" name="TextBox 86"/>
          <p:cNvSpPr txBox="1"/>
          <p:nvPr userDrawn="1"/>
        </p:nvSpPr>
        <p:spPr>
          <a:xfrm>
            <a:off x="2488864" y="6245036"/>
            <a:ext cx="896888" cy="498598"/>
          </a:xfrm>
          <a:prstGeom prst="rect">
            <a:avLst/>
          </a:prstGeom>
          <a:noFill/>
        </p:spPr>
        <p:txBody>
          <a:bodyPr wrap="square" rtlCol="0">
            <a:spAutoFit/>
          </a:bodyPr>
          <a:lstStyle/>
          <a:p>
            <a:pPr algn="ctr">
              <a:lnSpc>
                <a:spcPct val="80000"/>
              </a:lnSpc>
            </a:pPr>
            <a:r>
              <a:rPr lang="en-US" sz="1100" b="0" dirty="0" smtClean="0">
                <a:solidFill>
                  <a:schemeClr val="bg1"/>
                </a:solidFill>
              </a:rPr>
              <a:t>Meeting </a:t>
            </a:r>
            <a:r>
              <a:rPr lang="en-US" sz="1100" b="1" dirty="0" smtClean="0">
                <a:solidFill>
                  <a:schemeClr val="bg1"/>
                </a:solidFill>
              </a:rPr>
              <a:t>national standards</a:t>
            </a:r>
            <a:endParaRPr lang="en-US" sz="1100" b="1" dirty="0">
              <a:solidFill>
                <a:schemeClr val="bg1"/>
              </a:solidFill>
            </a:endParaRPr>
          </a:p>
        </p:txBody>
      </p:sp>
      <p:sp>
        <p:nvSpPr>
          <p:cNvPr id="88" name="TextBox 87"/>
          <p:cNvSpPr txBox="1"/>
          <p:nvPr userDrawn="1"/>
        </p:nvSpPr>
        <p:spPr>
          <a:xfrm>
            <a:off x="3594668" y="6318663"/>
            <a:ext cx="1064274" cy="363176"/>
          </a:xfrm>
          <a:prstGeom prst="rect">
            <a:avLst/>
          </a:prstGeom>
          <a:noFill/>
        </p:spPr>
        <p:txBody>
          <a:bodyPr wrap="square" rtlCol="0">
            <a:spAutoFit/>
          </a:bodyPr>
          <a:lstStyle/>
          <a:p>
            <a:pPr algn="ctr">
              <a:lnSpc>
                <a:spcPct val="80000"/>
              </a:lnSpc>
            </a:pPr>
            <a:r>
              <a:rPr lang="en-US" sz="1100" b="0" dirty="0" smtClean="0">
                <a:solidFill>
                  <a:schemeClr val="bg1"/>
                </a:solidFill>
              </a:rPr>
              <a:t>Continual</a:t>
            </a:r>
            <a:r>
              <a:rPr lang="en-US" sz="1100" b="0" baseline="0" dirty="0" smtClean="0">
                <a:solidFill>
                  <a:schemeClr val="bg1"/>
                </a:solidFill>
              </a:rPr>
              <a:t> </a:t>
            </a:r>
            <a:r>
              <a:rPr lang="en-US" sz="1100" b="1" baseline="0" dirty="0" smtClean="0">
                <a:solidFill>
                  <a:schemeClr val="bg1"/>
                </a:solidFill>
              </a:rPr>
              <a:t>improvement</a:t>
            </a:r>
            <a:endParaRPr lang="en-US" sz="1100" b="1" dirty="0">
              <a:solidFill>
                <a:schemeClr val="bg1"/>
              </a:solidFill>
            </a:endParaRPr>
          </a:p>
        </p:txBody>
      </p:sp>
      <p:sp>
        <p:nvSpPr>
          <p:cNvPr id="89" name="TextBox 88"/>
          <p:cNvSpPr txBox="1"/>
          <p:nvPr userDrawn="1"/>
        </p:nvSpPr>
        <p:spPr>
          <a:xfrm>
            <a:off x="4785127" y="6318663"/>
            <a:ext cx="882240" cy="363176"/>
          </a:xfrm>
          <a:prstGeom prst="rect">
            <a:avLst/>
          </a:prstGeom>
          <a:noFill/>
        </p:spPr>
        <p:txBody>
          <a:bodyPr wrap="square" rtlCol="0">
            <a:spAutoFit/>
          </a:bodyPr>
          <a:lstStyle/>
          <a:p>
            <a:pPr algn="ctr">
              <a:lnSpc>
                <a:spcPct val="80000"/>
              </a:lnSpc>
            </a:pPr>
            <a:r>
              <a:rPr lang="en-US" sz="1100" b="0" dirty="0" smtClean="0">
                <a:solidFill>
                  <a:schemeClr val="bg1"/>
                </a:solidFill>
              </a:rPr>
              <a:t>Patient </a:t>
            </a:r>
            <a:r>
              <a:rPr lang="en-US" sz="1100" b="1" dirty="0" smtClean="0">
                <a:solidFill>
                  <a:schemeClr val="bg1"/>
                </a:solidFill>
              </a:rPr>
              <a:t>voice</a:t>
            </a:r>
            <a:endParaRPr lang="en-US" sz="1100" b="1" dirty="0">
              <a:solidFill>
                <a:schemeClr val="bg1"/>
              </a:solidFill>
            </a:endParaRPr>
          </a:p>
        </p:txBody>
      </p:sp>
      <p:pic>
        <p:nvPicPr>
          <p:cNvPr id="90" name="Picture 8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7415" y="6120693"/>
            <a:ext cx="2021440" cy="750474"/>
          </a:xfrm>
          <a:prstGeom prst="rect">
            <a:avLst/>
          </a:prstGeom>
        </p:spPr>
      </p:pic>
    </p:spTree>
    <p:extLst>
      <p:ext uri="{BB962C8B-B14F-4D97-AF65-F5344CB8AC3E}">
        <p14:creationId xmlns:p14="http://schemas.microsoft.com/office/powerpoint/2010/main" val="3700732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agram Leads Text 4:2 Split">
    <p:bg>
      <p:bgPr>
        <a:solidFill>
          <a:schemeClr val="bg1"/>
        </a:solidFill>
        <a:effectLst/>
      </p:bgPr>
    </p:bg>
    <p:spTree>
      <p:nvGrpSpPr>
        <p:cNvPr id="1" name=""/>
        <p:cNvGrpSpPr/>
        <p:nvPr/>
      </p:nvGrpSpPr>
      <p:grpSpPr>
        <a:xfrm>
          <a:off x="0" y="0"/>
          <a:ext cx="0" cy="0"/>
          <a:chOff x="0" y="0"/>
          <a:chExt cx="0" cy="0"/>
        </a:xfrm>
      </p:grpSpPr>
      <p:grpSp>
        <p:nvGrpSpPr>
          <p:cNvPr id="85" name="Boeing 12 column grid" hidden="1"/>
          <p:cNvGrpSpPr/>
          <p:nvPr userDrawn="1"/>
        </p:nvGrpSpPr>
        <p:grpSpPr>
          <a:xfrm>
            <a:off x="-1590" y="-6713"/>
            <a:ext cx="12192015" cy="6858000"/>
            <a:chOff x="-3" y="0"/>
            <a:chExt cx="9144011" cy="6858000"/>
          </a:xfrm>
        </p:grpSpPr>
        <p:sp>
          <p:nvSpPr>
            <p:cNvPr id="123"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FFFFFF"/>
                </a:solidFill>
              </a:endParaRPr>
            </a:p>
          </p:txBody>
        </p:sp>
        <p:cxnSp>
          <p:nvCxnSpPr>
            <p:cNvPr id="124" name="Straight Connector 123"/>
            <p:cNvCxnSpPr/>
            <p:nvPr/>
          </p:nvCxnSpPr>
          <p:spPr>
            <a:xfrm>
              <a:off x="0" y="217828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0" y="2391170"/>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userDrawn="1"/>
          </p:nvCxnSpPr>
          <p:spPr>
            <a:xfrm>
              <a:off x="0" y="4463773"/>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userDrawn="1"/>
          </p:nvCxnSpPr>
          <p:spPr>
            <a:xfrm>
              <a:off x="0" y="468006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28" name="Rectangle 127"/>
            <p:cNvSpPr/>
            <p:nvPr/>
          </p:nvSpPr>
          <p:spPr>
            <a:xfrm>
              <a:off x="465826" y="456356"/>
              <a:ext cx="8220974" cy="5944444"/>
            </a:xfrm>
            <a:prstGeom prst="rect">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29" name="Straight Connector 128"/>
            <p:cNvCxnSpPr/>
            <p:nvPr/>
          </p:nvCxnSpPr>
          <p:spPr>
            <a:xfrm>
              <a:off x="-3" y="2284726"/>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380" y="3429000"/>
              <a:ext cx="9143628" cy="7005"/>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a:off x="-3" y="4572000"/>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a:off x="4570813" y="0"/>
              <a:ext cx="0" cy="6858000"/>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37"/>
            <p:cNvGrpSpPr/>
            <p:nvPr/>
          </p:nvGrpSpPr>
          <p:grpSpPr>
            <a:xfrm>
              <a:off x="1001322" y="0"/>
              <a:ext cx="7134890" cy="6858000"/>
              <a:chOff x="595620" y="0"/>
              <a:chExt cx="7935974" cy="5943600"/>
            </a:xfrm>
          </p:grpSpPr>
          <p:cxnSp>
            <p:nvCxnSpPr>
              <p:cNvPr id="151" name="Straight Connector 20"/>
              <p:cNvCxnSpPr/>
              <p:nvPr/>
            </p:nvCxnSpPr>
            <p:spPr>
              <a:xfrm>
                <a:off x="59562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
              <p:cNvCxnSpPr/>
              <p:nvPr/>
            </p:nvCxnSpPr>
            <p:spPr>
              <a:xfrm>
                <a:off x="7663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p:cNvCxnSpPr/>
              <p:nvPr/>
            </p:nvCxnSpPr>
            <p:spPr>
              <a:xfrm>
                <a:off x="137305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p:cNvCxnSpPr/>
              <p:nvPr/>
            </p:nvCxnSpPr>
            <p:spPr>
              <a:xfrm>
                <a:off x="23211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p:cNvCxnSpPr/>
              <p:nvPr/>
            </p:nvCxnSpPr>
            <p:spPr>
              <a:xfrm>
                <a:off x="370323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44809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464452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25702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42040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602620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userDrawn="1"/>
            </p:nvCxnSpPr>
            <p:spPr>
              <a:xfrm>
                <a:off x="1542111"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userDrawn="1"/>
            </p:nvCxnSpPr>
            <p:spPr>
              <a:xfrm>
                <a:off x="21354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userDrawn="1"/>
            </p:nvCxnSpPr>
            <p:spPr>
              <a:xfrm>
                <a:off x="309744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userDrawn="1"/>
            </p:nvCxnSpPr>
            <p:spPr>
              <a:xfrm>
                <a:off x="2925808"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userDrawn="1"/>
            </p:nvCxnSpPr>
            <p:spPr>
              <a:xfrm>
                <a:off x="386735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userDrawn="1"/>
            </p:nvCxnSpPr>
            <p:spPr>
              <a:xfrm>
                <a:off x="620417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userDrawn="1"/>
            </p:nvCxnSpPr>
            <p:spPr>
              <a:xfrm>
                <a:off x="68118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userDrawn="1"/>
            </p:nvCxnSpPr>
            <p:spPr>
              <a:xfrm>
                <a:off x="697724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userDrawn="1"/>
            </p:nvCxnSpPr>
            <p:spPr>
              <a:xfrm>
                <a:off x="758791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userDrawn="1"/>
            </p:nvCxnSpPr>
            <p:spPr>
              <a:xfrm>
                <a:off x="774964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userDrawn="1"/>
            </p:nvCxnSpPr>
            <p:spPr>
              <a:xfrm>
                <a:off x="836603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userDrawn="1"/>
            </p:nvCxnSpPr>
            <p:spPr>
              <a:xfrm>
                <a:off x="853159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134" name="Freeform 133"/>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35" name="Straight Connector 134"/>
            <p:cNvCxnSpPr/>
            <p:nvPr userDrawn="1"/>
          </p:nvCxnSpPr>
          <p:spPr>
            <a:xfrm>
              <a:off x="0"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0"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0"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0"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0"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0"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8980098"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8980098"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8980098"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8980098"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8980098"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8980098"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H="1">
              <a:off x="7418717" y="4572000"/>
              <a:ext cx="1725283" cy="2286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H="1">
              <a:off x="5693434" y="2277373"/>
              <a:ext cx="3450568" cy="4572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H="1">
              <a:off x="6556076" y="3429000"/>
              <a:ext cx="2587926" cy="3429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0" y="1097208"/>
              <a:ext cx="9144000" cy="0"/>
            </a:xfrm>
            <a:prstGeom prst="line">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sp>
        <p:nvSpPr>
          <p:cNvPr id="68" name="Title 1"/>
          <p:cNvSpPr>
            <a:spLocks noGrp="1"/>
          </p:cNvSpPr>
          <p:nvPr>
            <p:ph type="title" hasCustomPrompt="1"/>
          </p:nvPr>
        </p:nvSpPr>
        <p:spPr>
          <a:xfrm>
            <a:off x="433503" y="292"/>
            <a:ext cx="11316363" cy="381600"/>
          </a:xfrm>
        </p:spPr>
        <p:txBody>
          <a:bodyPr anchor="b">
            <a:normAutofit/>
          </a:bodyPr>
          <a:lstStyle>
            <a:lvl1pPr>
              <a:defRPr sz="1400" b="1" baseline="0">
                <a:solidFill>
                  <a:schemeClr val="accent1"/>
                </a:solidFill>
                <a:latin typeface="+mj-lt"/>
              </a:defRPr>
            </a:lvl1pPr>
          </a:lstStyle>
          <a:p>
            <a:r>
              <a:rPr lang="en-US" dirty="0" smtClean="0"/>
              <a:t>CLICK TO EDIT SLIDE TITLE</a:t>
            </a:r>
            <a:endParaRPr lang="en-US" dirty="0"/>
          </a:p>
        </p:txBody>
      </p:sp>
      <p:sp>
        <p:nvSpPr>
          <p:cNvPr id="74" name="Text Placeholder 7"/>
          <p:cNvSpPr>
            <a:spLocks noGrp="1"/>
          </p:cNvSpPr>
          <p:nvPr>
            <p:ph type="body" sz="quarter" idx="18" hasCustomPrompt="1"/>
          </p:nvPr>
        </p:nvSpPr>
        <p:spPr>
          <a:xfrm>
            <a:off x="8113867" y="595154"/>
            <a:ext cx="3636000" cy="486000"/>
          </a:xfrm>
        </p:spPr>
        <p:txBody>
          <a:bodyPr>
            <a:normAutofit/>
          </a:bodyPr>
          <a:lstStyle>
            <a:lvl1pPr marL="0" indent="0">
              <a:lnSpc>
                <a:spcPts val="2700"/>
              </a:lnSpc>
              <a:buFontTx/>
              <a:buNone/>
              <a:defRPr sz="2600" b="1" spc="-30" baseline="0">
                <a:solidFill>
                  <a:schemeClr val="accent1"/>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buFont typeface="Wingdings" pitchFamily="2" charset="2"/>
              <a:buNone/>
              <a:tabLst/>
              <a:defRPr/>
            </a:pPr>
            <a:r>
              <a:rPr lang="en-US" dirty="0" smtClean="0"/>
              <a:t>Click to edit subtitle</a:t>
            </a:r>
            <a:endParaRPr lang="en-US" dirty="0"/>
          </a:p>
        </p:txBody>
      </p:sp>
      <p:sp>
        <p:nvSpPr>
          <p:cNvPr id="75" name="Text Placeholder 7"/>
          <p:cNvSpPr>
            <a:spLocks noGrp="1"/>
          </p:cNvSpPr>
          <p:nvPr>
            <p:ph type="body" sz="quarter" idx="19" hasCustomPrompt="1"/>
          </p:nvPr>
        </p:nvSpPr>
        <p:spPr>
          <a:xfrm>
            <a:off x="8113867" y="1081154"/>
            <a:ext cx="3636000" cy="4780483"/>
          </a:xfrm>
        </p:spPr>
        <p:txBody>
          <a:bodyPr>
            <a:normAutofit/>
          </a:bodyPr>
          <a:lstStyle>
            <a:lvl1pPr marL="0" marR="0" indent="0" algn="l" defTabSz="820738" rtl="0" eaLnBrk="1" fontAlgn="base" latinLnBrk="0" hangingPunct="1">
              <a:lnSpc>
                <a:spcPct val="90000"/>
              </a:lnSpc>
              <a:spcBef>
                <a:spcPts val="0"/>
              </a:spcBef>
              <a:spcAft>
                <a:spcPts val="1417"/>
              </a:spcAft>
              <a:buClr>
                <a:schemeClr val="tx2"/>
              </a:buClr>
              <a:buSzTx/>
              <a:buFontTx/>
              <a:buNone/>
              <a:tabLst/>
              <a:defRPr sz="2200" b="0" spc="-30" baseline="0">
                <a:solidFill>
                  <a:srgbClr val="394A59"/>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tabLst/>
              <a:defRPr/>
            </a:pPr>
            <a:r>
              <a:rPr lang="en-US" dirty="0" smtClean="0"/>
              <a:t>Click to edit content text</a:t>
            </a:r>
            <a:endParaRPr lang="en-US" dirty="0"/>
          </a:p>
        </p:txBody>
      </p:sp>
      <p:sp>
        <p:nvSpPr>
          <p:cNvPr id="76" name="Picture Placeholder 3"/>
          <p:cNvSpPr>
            <a:spLocks noGrp="1"/>
          </p:cNvSpPr>
          <p:nvPr>
            <p:ph type="pic" sz="quarter" idx="20"/>
          </p:nvPr>
        </p:nvSpPr>
        <p:spPr>
          <a:xfrm>
            <a:off x="433388" y="598713"/>
            <a:ext cx="7409926" cy="5262924"/>
          </a:xfrm>
        </p:spPr>
        <p:txBody>
          <a:bodyPr/>
          <a:lstStyle/>
          <a:p>
            <a:endParaRPr lang="en-US"/>
          </a:p>
        </p:txBody>
      </p:sp>
      <p:sp>
        <p:nvSpPr>
          <p:cNvPr id="59" name="Date Placeholder 1"/>
          <p:cNvSpPr>
            <a:spLocks noGrp="1"/>
          </p:cNvSpPr>
          <p:nvPr>
            <p:ph type="dt" sz="half" idx="2"/>
          </p:nvPr>
        </p:nvSpPr>
        <p:spPr>
          <a:xfrm>
            <a:off x="12009643" y="6793167"/>
            <a:ext cx="183403" cy="73556"/>
          </a:xfrm>
          <a:prstGeom prst="rect">
            <a:avLst/>
          </a:prstGeom>
        </p:spPr>
        <p:txBody>
          <a:bodyPr vert="horz" lIns="91440" tIns="45720" rIns="91440" bIns="45720" rtlCol="0" anchor="ctr"/>
          <a:lstStyle>
            <a:lvl1pPr algn="l">
              <a:defRPr sz="100">
                <a:solidFill>
                  <a:schemeClr val="bg1"/>
                </a:solidFill>
              </a:defRPr>
            </a:lvl1pPr>
          </a:lstStyle>
          <a:p>
            <a:fld id="{8BC0572A-B4F5-2A4E-AA83-BDE4EB7230CD}" type="datetimeFigureOut">
              <a:rPr lang="en-US" smtClean="0"/>
              <a:pPr/>
              <a:t>1/15/2018</a:t>
            </a:fld>
            <a:endParaRPr lang="en-US" dirty="0"/>
          </a:p>
        </p:txBody>
      </p:sp>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3098"/>
            <a:ext cx="12192000" cy="743712"/>
          </a:xfrm>
          <a:prstGeom prst="rect">
            <a:avLst/>
          </a:prstGeom>
        </p:spPr>
      </p:pic>
      <p:sp>
        <p:nvSpPr>
          <p:cNvPr id="71" name="TextBox 70"/>
          <p:cNvSpPr txBox="1"/>
          <p:nvPr userDrawn="1"/>
        </p:nvSpPr>
        <p:spPr>
          <a:xfrm>
            <a:off x="303525" y="6325489"/>
            <a:ext cx="798982" cy="363176"/>
          </a:xfrm>
          <a:prstGeom prst="rect">
            <a:avLst/>
          </a:prstGeom>
          <a:noFill/>
        </p:spPr>
        <p:txBody>
          <a:bodyPr wrap="square" rtlCol="0">
            <a:spAutoFit/>
          </a:bodyPr>
          <a:lstStyle/>
          <a:p>
            <a:pPr algn="ctr">
              <a:lnSpc>
                <a:spcPct val="80000"/>
              </a:lnSpc>
            </a:pPr>
            <a:r>
              <a:rPr lang="en-US" sz="1100" b="1" dirty="0" smtClean="0">
                <a:solidFill>
                  <a:schemeClr val="bg1"/>
                </a:solidFill>
              </a:rPr>
              <a:t>Equity</a:t>
            </a:r>
            <a:r>
              <a:rPr lang="en-US" sz="1100" dirty="0" smtClean="0">
                <a:solidFill>
                  <a:schemeClr val="bg1"/>
                </a:solidFill>
              </a:rPr>
              <a:t> </a:t>
            </a:r>
            <a:br>
              <a:rPr lang="en-US" sz="1100" dirty="0" smtClean="0">
                <a:solidFill>
                  <a:schemeClr val="bg1"/>
                </a:solidFill>
              </a:rPr>
            </a:br>
            <a:r>
              <a:rPr lang="en-US" sz="1100" dirty="0" smtClean="0">
                <a:solidFill>
                  <a:schemeClr val="bg1"/>
                </a:solidFill>
              </a:rPr>
              <a:t>of access</a:t>
            </a:r>
            <a:endParaRPr lang="en-US" sz="1100" dirty="0">
              <a:solidFill>
                <a:schemeClr val="bg1"/>
              </a:solidFill>
            </a:endParaRPr>
          </a:p>
        </p:txBody>
      </p:sp>
      <p:sp>
        <p:nvSpPr>
          <p:cNvPr id="72" name="TextBox 71"/>
          <p:cNvSpPr txBox="1"/>
          <p:nvPr userDrawn="1"/>
        </p:nvSpPr>
        <p:spPr>
          <a:xfrm>
            <a:off x="1429423" y="6325489"/>
            <a:ext cx="798982" cy="363176"/>
          </a:xfrm>
          <a:prstGeom prst="rect">
            <a:avLst/>
          </a:prstGeom>
          <a:noFill/>
        </p:spPr>
        <p:txBody>
          <a:bodyPr wrap="square" rtlCol="0">
            <a:spAutoFit/>
          </a:bodyPr>
          <a:lstStyle/>
          <a:p>
            <a:pPr algn="ctr">
              <a:lnSpc>
                <a:spcPct val="80000"/>
              </a:lnSpc>
            </a:pPr>
            <a:r>
              <a:rPr lang="en-US" sz="1100" b="0" dirty="0" smtClean="0">
                <a:solidFill>
                  <a:schemeClr val="bg1"/>
                </a:solidFill>
              </a:rPr>
              <a:t>Seamless</a:t>
            </a:r>
            <a:r>
              <a:rPr lang="en-US" sz="1100" b="1" dirty="0" smtClean="0">
                <a:solidFill>
                  <a:schemeClr val="bg1"/>
                </a:solidFill>
              </a:rPr>
              <a:t> care</a:t>
            </a:r>
            <a:endParaRPr lang="en-US" sz="1100" dirty="0">
              <a:solidFill>
                <a:schemeClr val="bg1"/>
              </a:solidFill>
            </a:endParaRPr>
          </a:p>
        </p:txBody>
      </p:sp>
      <p:sp>
        <p:nvSpPr>
          <p:cNvPr id="73" name="TextBox 72"/>
          <p:cNvSpPr txBox="1"/>
          <p:nvPr userDrawn="1"/>
        </p:nvSpPr>
        <p:spPr>
          <a:xfrm>
            <a:off x="2488864" y="6245036"/>
            <a:ext cx="896888" cy="498598"/>
          </a:xfrm>
          <a:prstGeom prst="rect">
            <a:avLst/>
          </a:prstGeom>
          <a:noFill/>
        </p:spPr>
        <p:txBody>
          <a:bodyPr wrap="square" rtlCol="0">
            <a:spAutoFit/>
          </a:bodyPr>
          <a:lstStyle/>
          <a:p>
            <a:pPr algn="ctr">
              <a:lnSpc>
                <a:spcPct val="80000"/>
              </a:lnSpc>
            </a:pPr>
            <a:r>
              <a:rPr lang="en-US" sz="1100" b="0" dirty="0" smtClean="0">
                <a:solidFill>
                  <a:schemeClr val="bg1"/>
                </a:solidFill>
              </a:rPr>
              <a:t>Meeting </a:t>
            </a:r>
            <a:r>
              <a:rPr lang="en-US" sz="1100" b="1" dirty="0" smtClean="0">
                <a:solidFill>
                  <a:schemeClr val="bg1"/>
                </a:solidFill>
              </a:rPr>
              <a:t>national standards</a:t>
            </a:r>
            <a:endParaRPr lang="en-US" sz="1100" b="1" dirty="0">
              <a:solidFill>
                <a:schemeClr val="bg1"/>
              </a:solidFill>
            </a:endParaRPr>
          </a:p>
        </p:txBody>
      </p:sp>
      <p:sp>
        <p:nvSpPr>
          <p:cNvPr id="77" name="TextBox 76"/>
          <p:cNvSpPr txBox="1"/>
          <p:nvPr userDrawn="1"/>
        </p:nvSpPr>
        <p:spPr>
          <a:xfrm>
            <a:off x="3594668" y="6318663"/>
            <a:ext cx="1064274" cy="363176"/>
          </a:xfrm>
          <a:prstGeom prst="rect">
            <a:avLst/>
          </a:prstGeom>
          <a:noFill/>
        </p:spPr>
        <p:txBody>
          <a:bodyPr wrap="square" rtlCol="0">
            <a:spAutoFit/>
          </a:bodyPr>
          <a:lstStyle/>
          <a:p>
            <a:pPr algn="ctr">
              <a:lnSpc>
                <a:spcPct val="80000"/>
              </a:lnSpc>
            </a:pPr>
            <a:r>
              <a:rPr lang="en-US" sz="1100" b="0" dirty="0" smtClean="0">
                <a:solidFill>
                  <a:schemeClr val="bg1"/>
                </a:solidFill>
              </a:rPr>
              <a:t>Continual</a:t>
            </a:r>
            <a:r>
              <a:rPr lang="en-US" sz="1100" b="0" baseline="0" dirty="0" smtClean="0">
                <a:solidFill>
                  <a:schemeClr val="bg1"/>
                </a:solidFill>
              </a:rPr>
              <a:t> </a:t>
            </a:r>
            <a:r>
              <a:rPr lang="en-US" sz="1100" b="1" baseline="0" dirty="0" smtClean="0">
                <a:solidFill>
                  <a:schemeClr val="bg1"/>
                </a:solidFill>
              </a:rPr>
              <a:t>improvement</a:t>
            </a:r>
            <a:endParaRPr lang="en-US" sz="1100" b="1" dirty="0">
              <a:solidFill>
                <a:schemeClr val="bg1"/>
              </a:solidFill>
            </a:endParaRPr>
          </a:p>
        </p:txBody>
      </p:sp>
      <p:sp>
        <p:nvSpPr>
          <p:cNvPr id="78" name="TextBox 77"/>
          <p:cNvSpPr txBox="1"/>
          <p:nvPr userDrawn="1"/>
        </p:nvSpPr>
        <p:spPr>
          <a:xfrm>
            <a:off x="4785127" y="6318663"/>
            <a:ext cx="882240" cy="363176"/>
          </a:xfrm>
          <a:prstGeom prst="rect">
            <a:avLst/>
          </a:prstGeom>
          <a:noFill/>
        </p:spPr>
        <p:txBody>
          <a:bodyPr wrap="square" rtlCol="0">
            <a:spAutoFit/>
          </a:bodyPr>
          <a:lstStyle/>
          <a:p>
            <a:pPr algn="ctr">
              <a:lnSpc>
                <a:spcPct val="80000"/>
              </a:lnSpc>
            </a:pPr>
            <a:r>
              <a:rPr lang="en-US" sz="1100" b="0" dirty="0" smtClean="0">
                <a:solidFill>
                  <a:schemeClr val="bg1"/>
                </a:solidFill>
              </a:rPr>
              <a:t>Patient </a:t>
            </a:r>
            <a:r>
              <a:rPr lang="en-US" sz="1100" b="1" dirty="0" smtClean="0">
                <a:solidFill>
                  <a:schemeClr val="bg1"/>
                </a:solidFill>
              </a:rPr>
              <a:t>voice</a:t>
            </a:r>
            <a:endParaRPr lang="en-US" sz="1100" b="1" dirty="0">
              <a:solidFill>
                <a:schemeClr val="bg1"/>
              </a:solidFill>
            </a:endParaRPr>
          </a:p>
        </p:txBody>
      </p:sp>
      <p:pic>
        <p:nvPicPr>
          <p:cNvPr id="79" name="Picture 7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7415" y="6120693"/>
            <a:ext cx="2021440" cy="750474"/>
          </a:xfrm>
          <a:prstGeom prst="rect">
            <a:avLst/>
          </a:prstGeom>
        </p:spPr>
      </p:pic>
    </p:spTree>
    <p:extLst>
      <p:ext uri="{BB962C8B-B14F-4D97-AF65-F5344CB8AC3E}">
        <p14:creationId xmlns:p14="http://schemas.microsoft.com/office/powerpoint/2010/main" val="1135951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 Width Feature Image or Diagram">
    <p:bg>
      <p:bgPr>
        <a:solidFill>
          <a:schemeClr val="bg1"/>
        </a:solidFill>
        <a:effectLst/>
      </p:bgPr>
    </p:bg>
    <p:spTree>
      <p:nvGrpSpPr>
        <p:cNvPr id="1" name=""/>
        <p:cNvGrpSpPr/>
        <p:nvPr/>
      </p:nvGrpSpPr>
      <p:grpSpPr>
        <a:xfrm>
          <a:off x="0" y="0"/>
          <a:ext cx="0" cy="0"/>
          <a:chOff x="0" y="0"/>
          <a:chExt cx="0" cy="0"/>
        </a:xfrm>
      </p:grpSpPr>
      <p:grpSp>
        <p:nvGrpSpPr>
          <p:cNvPr id="85" name="Boeing 12 column grid" hidden="1"/>
          <p:cNvGrpSpPr/>
          <p:nvPr userDrawn="1"/>
        </p:nvGrpSpPr>
        <p:grpSpPr>
          <a:xfrm>
            <a:off x="-1590" y="-6713"/>
            <a:ext cx="12192015" cy="6858000"/>
            <a:chOff x="-3" y="0"/>
            <a:chExt cx="9144011" cy="6858000"/>
          </a:xfrm>
        </p:grpSpPr>
        <p:sp>
          <p:nvSpPr>
            <p:cNvPr id="123"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FFFFFF"/>
                </a:solidFill>
              </a:endParaRPr>
            </a:p>
          </p:txBody>
        </p:sp>
        <p:cxnSp>
          <p:nvCxnSpPr>
            <p:cNvPr id="124" name="Straight Connector 123"/>
            <p:cNvCxnSpPr/>
            <p:nvPr/>
          </p:nvCxnSpPr>
          <p:spPr>
            <a:xfrm>
              <a:off x="0" y="217828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0" y="2391170"/>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userDrawn="1"/>
          </p:nvCxnSpPr>
          <p:spPr>
            <a:xfrm>
              <a:off x="0" y="4463773"/>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userDrawn="1"/>
          </p:nvCxnSpPr>
          <p:spPr>
            <a:xfrm>
              <a:off x="0" y="468006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28" name="Rectangle 127"/>
            <p:cNvSpPr/>
            <p:nvPr/>
          </p:nvSpPr>
          <p:spPr>
            <a:xfrm>
              <a:off x="465826" y="456356"/>
              <a:ext cx="8220974" cy="5944444"/>
            </a:xfrm>
            <a:prstGeom prst="rect">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29" name="Straight Connector 128"/>
            <p:cNvCxnSpPr/>
            <p:nvPr/>
          </p:nvCxnSpPr>
          <p:spPr>
            <a:xfrm>
              <a:off x="-3" y="2284726"/>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380" y="3429000"/>
              <a:ext cx="9143628" cy="7005"/>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a:off x="-3" y="4572000"/>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a:off x="4570813" y="0"/>
              <a:ext cx="0" cy="6858000"/>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37"/>
            <p:cNvGrpSpPr/>
            <p:nvPr/>
          </p:nvGrpSpPr>
          <p:grpSpPr>
            <a:xfrm>
              <a:off x="1001322" y="0"/>
              <a:ext cx="7134890" cy="6858000"/>
              <a:chOff x="595620" y="0"/>
              <a:chExt cx="7935974" cy="5943600"/>
            </a:xfrm>
          </p:grpSpPr>
          <p:cxnSp>
            <p:nvCxnSpPr>
              <p:cNvPr id="151" name="Straight Connector 20"/>
              <p:cNvCxnSpPr/>
              <p:nvPr/>
            </p:nvCxnSpPr>
            <p:spPr>
              <a:xfrm>
                <a:off x="59562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
              <p:cNvCxnSpPr/>
              <p:nvPr/>
            </p:nvCxnSpPr>
            <p:spPr>
              <a:xfrm>
                <a:off x="7663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p:cNvCxnSpPr/>
              <p:nvPr/>
            </p:nvCxnSpPr>
            <p:spPr>
              <a:xfrm>
                <a:off x="137305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p:cNvCxnSpPr/>
              <p:nvPr/>
            </p:nvCxnSpPr>
            <p:spPr>
              <a:xfrm>
                <a:off x="23211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p:cNvCxnSpPr/>
              <p:nvPr/>
            </p:nvCxnSpPr>
            <p:spPr>
              <a:xfrm>
                <a:off x="370323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44809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464452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25702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42040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602620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userDrawn="1"/>
            </p:nvCxnSpPr>
            <p:spPr>
              <a:xfrm>
                <a:off x="1542111"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userDrawn="1"/>
            </p:nvCxnSpPr>
            <p:spPr>
              <a:xfrm>
                <a:off x="21354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userDrawn="1"/>
            </p:nvCxnSpPr>
            <p:spPr>
              <a:xfrm>
                <a:off x="309744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userDrawn="1"/>
            </p:nvCxnSpPr>
            <p:spPr>
              <a:xfrm>
                <a:off x="2925808"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userDrawn="1"/>
            </p:nvCxnSpPr>
            <p:spPr>
              <a:xfrm>
                <a:off x="386735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userDrawn="1"/>
            </p:nvCxnSpPr>
            <p:spPr>
              <a:xfrm>
                <a:off x="620417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userDrawn="1"/>
            </p:nvCxnSpPr>
            <p:spPr>
              <a:xfrm>
                <a:off x="68118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userDrawn="1"/>
            </p:nvCxnSpPr>
            <p:spPr>
              <a:xfrm>
                <a:off x="697724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userDrawn="1"/>
            </p:nvCxnSpPr>
            <p:spPr>
              <a:xfrm>
                <a:off x="758791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userDrawn="1"/>
            </p:nvCxnSpPr>
            <p:spPr>
              <a:xfrm>
                <a:off x="774964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userDrawn="1"/>
            </p:nvCxnSpPr>
            <p:spPr>
              <a:xfrm>
                <a:off x="836603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userDrawn="1"/>
            </p:nvCxnSpPr>
            <p:spPr>
              <a:xfrm>
                <a:off x="853159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134" name="Freeform 133"/>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135" name="Straight Connector 134"/>
            <p:cNvCxnSpPr/>
            <p:nvPr userDrawn="1"/>
          </p:nvCxnSpPr>
          <p:spPr>
            <a:xfrm>
              <a:off x="0"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0"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0"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0"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0"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0"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8980098"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8980098"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8980098"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8980098"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8980098"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8980098"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H="1">
              <a:off x="7418717" y="4572000"/>
              <a:ext cx="1725283" cy="2286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H="1">
              <a:off x="5693434" y="2277373"/>
              <a:ext cx="3450568" cy="4572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H="1">
              <a:off x="6556076" y="3429000"/>
              <a:ext cx="2587926" cy="3429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0" y="1097208"/>
              <a:ext cx="9144000" cy="0"/>
            </a:xfrm>
            <a:prstGeom prst="line">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sp>
        <p:nvSpPr>
          <p:cNvPr id="68" name="Title 1"/>
          <p:cNvSpPr>
            <a:spLocks noGrp="1"/>
          </p:cNvSpPr>
          <p:nvPr>
            <p:ph type="title" hasCustomPrompt="1"/>
          </p:nvPr>
        </p:nvSpPr>
        <p:spPr>
          <a:xfrm>
            <a:off x="433504" y="292"/>
            <a:ext cx="8576190" cy="381600"/>
          </a:xfrm>
        </p:spPr>
        <p:txBody>
          <a:bodyPr anchor="b">
            <a:normAutofit/>
          </a:bodyPr>
          <a:lstStyle>
            <a:lvl1pPr>
              <a:defRPr sz="1400" b="1" baseline="0">
                <a:solidFill>
                  <a:schemeClr val="accent1"/>
                </a:solidFill>
                <a:latin typeface="+mj-lt"/>
              </a:defRPr>
            </a:lvl1pPr>
          </a:lstStyle>
          <a:p>
            <a:r>
              <a:rPr lang="en-US" dirty="0" smtClean="0"/>
              <a:t>CLICK TO EDIT SLIDE TITLE</a:t>
            </a:r>
            <a:endParaRPr lang="en-US" dirty="0"/>
          </a:p>
        </p:txBody>
      </p:sp>
      <p:sp>
        <p:nvSpPr>
          <p:cNvPr id="76" name="Picture Placeholder 3"/>
          <p:cNvSpPr>
            <a:spLocks noGrp="1"/>
          </p:cNvSpPr>
          <p:nvPr>
            <p:ph type="pic" sz="quarter" idx="20" hasCustomPrompt="1"/>
          </p:nvPr>
        </p:nvSpPr>
        <p:spPr>
          <a:xfrm>
            <a:off x="5784" y="820666"/>
            <a:ext cx="12184624" cy="5316677"/>
          </a:xfrm>
        </p:spPr>
        <p:txBody>
          <a:bodyPr/>
          <a:lstStyle/>
          <a:p>
            <a:r>
              <a:rPr lang="en-US" dirty="0" smtClean="0"/>
              <a:t> </a:t>
            </a:r>
            <a:endParaRPr lang="en-US" dirty="0"/>
          </a:p>
        </p:txBody>
      </p:sp>
      <p:sp>
        <p:nvSpPr>
          <p:cNvPr id="4" name="Text Placeholder 3"/>
          <p:cNvSpPr>
            <a:spLocks noGrp="1"/>
          </p:cNvSpPr>
          <p:nvPr>
            <p:ph type="body" sz="quarter" idx="21" hasCustomPrompt="1"/>
          </p:nvPr>
        </p:nvSpPr>
        <p:spPr>
          <a:xfrm>
            <a:off x="433386" y="5812248"/>
            <a:ext cx="5085137" cy="326119"/>
          </a:xfrm>
          <a:solidFill>
            <a:srgbClr val="630D2E"/>
          </a:solidFill>
        </p:spPr>
        <p:txBody>
          <a:bodyPr anchor="b">
            <a:normAutofit/>
          </a:bodyPr>
          <a:lstStyle>
            <a:lvl1pPr marL="0" indent="0">
              <a:lnSpc>
                <a:spcPts val="1300"/>
              </a:lnSpc>
              <a:buFontTx/>
              <a:buNone/>
              <a:defRPr sz="1200" i="1">
                <a:solidFill>
                  <a:schemeClr val="bg1"/>
                </a:solidFill>
              </a:defRPr>
            </a:lvl1pPr>
          </a:lstStyle>
          <a:p>
            <a:pPr marL="227013" marR="0" lvl="0" indent="-227013" algn="l" defTabSz="820738" rtl="0" eaLnBrk="1" fontAlgn="base" latinLnBrk="0" hangingPunct="1">
              <a:lnSpc>
                <a:spcPct val="90000"/>
              </a:lnSpc>
              <a:spcBef>
                <a:spcPct val="30000"/>
              </a:spcBef>
              <a:spcAft>
                <a:spcPct val="0"/>
              </a:spcAft>
              <a:buClr>
                <a:schemeClr val="tx2"/>
              </a:buClr>
              <a:buSzTx/>
              <a:buFont typeface="Wingdings" pitchFamily="2" charset="2"/>
              <a:buNone/>
              <a:tabLst/>
              <a:defRPr/>
            </a:pPr>
            <a:r>
              <a:rPr lang="en-US" dirty="0" smtClean="0"/>
              <a:t>Click to insert caption text</a:t>
            </a:r>
            <a:endParaRPr lang="en-US" dirty="0"/>
          </a:p>
        </p:txBody>
      </p:sp>
      <p:sp>
        <p:nvSpPr>
          <p:cNvPr id="58" name="Date Placeholder 1"/>
          <p:cNvSpPr>
            <a:spLocks noGrp="1"/>
          </p:cNvSpPr>
          <p:nvPr>
            <p:ph type="dt" sz="half" idx="2"/>
          </p:nvPr>
        </p:nvSpPr>
        <p:spPr>
          <a:xfrm>
            <a:off x="12009643" y="6793167"/>
            <a:ext cx="183403" cy="73556"/>
          </a:xfrm>
          <a:prstGeom prst="rect">
            <a:avLst/>
          </a:prstGeom>
        </p:spPr>
        <p:txBody>
          <a:bodyPr vert="horz" lIns="91440" tIns="45720" rIns="91440" bIns="45720" rtlCol="0" anchor="ctr"/>
          <a:lstStyle>
            <a:lvl1pPr algn="l">
              <a:defRPr sz="100">
                <a:solidFill>
                  <a:schemeClr val="bg1"/>
                </a:solidFill>
              </a:defRPr>
            </a:lvl1pPr>
          </a:lstStyle>
          <a:p>
            <a:fld id="{8BC0572A-B4F5-2A4E-AA83-BDE4EB7230CD}" type="datetimeFigureOut">
              <a:rPr lang="en-US" smtClean="0"/>
              <a:pPr/>
              <a:t>1/15/2018</a:t>
            </a:fld>
            <a:endParaRPr lang="en-US" dirty="0"/>
          </a:p>
        </p:txBody>
      </p:sp>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3098"/>
            <a:ext cx="12192000" cy="743712"/>
          </a:xfrm>
          <a:prstGeom prst="rect">
            <a:avLst/>
          </a:prstGeom>
        </p:spPr>
      </p:pic>
      <p:sp>
        <p:nvSpPr>
          <p:cNvPr id="70" name="TextBox 69"/>
          <p:cNvSpPr txBox="1"/>
          <p:nvPr userDrawn="1"/>
        </p:nvSpPr>
        <p:spPr>
          <a:xfrm>
            <a:off x="303525" y="6325489"/>
            <a:ext cx="798982" cy="363176"/>
          </a:xfrm>
          <a:prstGeom prst="rect">
            <a:avLst/>
          </a:prstGeom>
          <a:noFill/>
        </p:spPr>
        <p:txBody>
          <a:bodyPr wrap="square" rtlCol="0">
            <a:spAutoFit/>
          </a:bodyPr>
          <a:lstStyle/>
          <a:p>
            <a:pPr algn="ctr">
              <a:lnSpc>
                <a:spcPct val="80000"/>
              </a:lnSpc>
            </a:pPr>
            <a:r>
              <a:rPr lang="en-US" sz="1100" b="1" dirty="0" smtClean="0">
                <a:solidFill>
                  <a:schemeClr val="bg1"/>
                </a:solidFill>
              </a:rPr>
              <a:t>Equity</a:t>
            </a:r>
            <a:r>
              <a:rPr lang="en-US" sz="1100" dirty="0" smtClean="0">
                <a:solidFill>
                  <a:schemeClr val="bg1"/>
                </a:solidFill>
              </a:rPr>
              <a:t> </a:t>
            </a:r>
            <a:br>
              <a:rPr lang="en-US" sz="1100" dirty="0" smtClean="0">
                <a:solidFill>
                  <a:schemeClr val="bg1"/>
                </a:solidFill>
              </a:rPr>
            </a:br>
            <a:r>
              <a:rPr lang="en-US" sz="1100" dirty="0" smtClean="0">
                <a:solidFill>
                  <a:schemeClr val="bg1"/>
                </a:solidFill>
              </a:rPr>
              <a:t>of access</a:t>
            </a:r>
            <a:endParaRPr lang="en-US" sz="1100" dirty="0">
              <a:solidFill>
                <a:schemeClr val="bg1"/>
              </a:solidFill>
            </a:endParaRPr>
          </a:p>
        </p:txBody>
      </p:sp>
      <p:sp>
        <p:nvSpPr>
          <p:cNvPr id="71" name="TextBox 70"/>
          <p:cNvSpPr txBox="1"/>
          <p:nvPr userDrawn="1"/>
        </p:nvSpPr>
        <p:spPr>
          <a:xfrm>
            <a:off x="1429423" y="6325489"/>
            <a:ext cx="798982" cy="363176"/>
          </a:xfrm>
          <a:prstGeom prst="rect">
            <a:avLst/>
          </a:prstGeom>
          <a:noFill/>
        </p:spPr>
        <p:txBody>
          <a:bodyPr wrap="square" rtlCol="0">
            <a:spAutoFit/>
          </a:bodyPr>
          <a:lstStyle/>
          <a:p>
            <a:pPr algn="ctr">
              <a:lnSpc>
                <a:spcPct val="80000"/>
              </a:lnSpc>
            </a:pPr>
            <a:r>
              <a:rPr lang="en-US" sz="1100" b="0" dirty="0" smtClean="0">
                <a:solidFill>
                  <a:schemeClr val="bg1"/>
                </a:solidFill>
              </a:rPr>
              <a:t>Seamless</a:t>
            </a:r>
            <a:r>
              <a:rPr lang="en-US" sz="1100" b="1" dirty="0" smtClean="0">
                <a:solidFill>
                  <a:schemeClr val="bg1"/>
                </a:solidFill>
              </a:rPr>
              <a:t> care</a:t>
            </a:r>
            <a:endParaRPr lang="en-US" sz="1100" dirty="0">
              <a:solidFill>
                <a:schemeClr val="bg1"/>
              </a:solidFill>
            </a:endParaRPr>
          </a:p>
        </p:txBody>
      </p:sp>
      <p:sp>
        <p:nvSpPr>
          <p:cNvPr id="72" name="TextBox 71"/>
          <p:cNvSpPr txBox="1"/>
          <p:nvPr userDrawn="1"/>
        </p:nvSpPr>
        <p:spPr>
          <a:xfrm>
            <a:off x="2488864" y="6245036"/>
            <a:ext cx="896888" cy="498598"/>
          </a:xfrm>
          <a:prstGeom prst="rect">
            <a:avLst/>
          </a:prstGeom>
          <a:noFill/>
        </p:spPr>
        <p:txBody>
          <a:bodyPr wrap="square" rtlCol="0">
            <a:spAutoFit/>
          </a:bodyPr>
          <a:lstStyle/>
          <a:p>
            <a:pPr algn="ctr">
              <a:lnSpc>
                <a:spcPct val="80000"/>
              </a:lnSpc>
            </a:pPr>
            <a:r>
              <a:rPr lang="en-US" sz="1100" b="0" dirty="0" smtClean="0">
                <a:solidFill>
                  <a:schemeClr val="bg1"/>
                </a:solidFill>
              </a:rPr>
              <a:t>Meeting </a:t>
            </a:r>
            <a:r>
              <a:rPr lang="en-US" sz="1100" b="1" dirty="0" smtClean="0">
                <a:solidFill>
                  <a:schemeClr val="bg1"/>
                </a:solidFill>
              </a:rPr>
              <a:t>national standards</a:t>
            </a:r>
            <a:endParaRPr lang="en-US" sz="1100" b="1" dirty="0">
              <a:solidFill>
                <a:schemeClr val="bg1"/>
              </a:solidFill>
            </a:endParaRPr>
          </a:p>
        </p:txBody>
      </p:sp>
      <p:sp>
        <p:nvSpPr>
          <p:cNvPr id="73" name="TextBox 72"/>
          <p:cNvSpPr txBox="1"/>
          <p:nvPr userDrawn="1"/>
        </p:nvSpPr>
        <p:spPr>
          <a:xfrm>
            <a:off x="3594668" y="6318663"/>
            <a:ext cx="1064274" cy="363176"/>
          </a:xfrm>
          <a:prstGeom prst="rect">
            <a:avLst/>
          </a:prstGeom>
          <a:noFill/>
        </p:spPr>
        <p:txBody>
          <a:bodyPr wrap="square" rtlCol="0">
            <a:spAutoFit/>
          </a:bodyPr>
          <a:lstStyle/>
          <a:p>
            <a:pPr algn="ctr">
              <a:lnSpc>
                <a:spcPct val="80000"/>
              </a:lnSpc>
            </a:pPr>
            <a:r>
              <a:rPr lang="en-US" sz="1100" b="0" dirty="0" smtClean="0">
                <a:solidFill>
                  <a:schemeClr val="bg1"/>
                </a:solidFill>
              </a:rPr>
              <a:t>Continual</a:t>
            </a:r>
            <a:r>
              <a:rPr lang="en-US" sz="1100" b="0" baseline="0" dirty="0" smtClean="0">
                <a:solidFill>
                  <a:schemeClr val="bg1"/>
                </a:solidFill>
              </a:rPr>
              <a:t> </a:t>
            </a:r>
            <a:r>
              <a:rPr lang="en-US" sz="1100" b="1" baseline="0" dirty="0" smtClean="0">
                <a:solidFill>
                  <a:schemeClr val="bg1"/>
                </a:solidFill>
              </a:rPr>
              <a:t>improvement</a:t>
            </a:r>
            <a:endParaRPr lang="en-US" sz="1100" b="1" dirty="0">
              <a:solidFill>
                <a:schemeClr val="bg1"/>
              </a:solidFill>
            </a:endParaRPr>
          </a:p>
        </p:txBody>
      </p:sp>
      <p:sp>
        <p:nvSpPr>
          <p:cNvPr id="74" name="TextBox 73"/>
          <p:cNvSpPr txBox="1"/>
          <p:nvPr userDrawn="1"/>
        </p:nvSpPr>
        <p:spPr>
          <a:xfrm>
            <a:off x="4785127" y="6318663"/>
            <a:ext cx="882240" cy="363176"/>
          </a:xfrm>
          <a:prstGeom prst="rect">
            <a:avLst/>
          </a:prstGeom>
          <a:noFill/>
        </p:spPr>
        <p:txBody>
          <a:bodyPr wrap="square" rtlCol="0">
            <a:spAutoFit/>
          </a:bodyPr>
          <a:lstStyle/>
          <a:p>
            <a:pPr algn="ctr">
              <a:lnSpc>
                <a:spcPct val="80000"/>
              </a:lnSpc>
            </a:pPr>
            <a:r>
              <a:rPr lang="en-US" sz="1100" b="0" dirty="0" smtClean="0">
                <a:solidFill>
                  <a:schemeClr val="bg1"/>
                </a:solidFill>
              </a:rPr>
              <a:t>Patient </a:t>
            </a:r>
            <a:r>
              <a:rPr lang="en-US" sz="1100" b="1" dirty="0" smtClean="0">
                <a:solidFill>
                  <a:schemeClr val="bg1"/>
                </a:solidFill>
              </a:rPr>
              <a:t>voice</a:t>
            </a:r>
            <a:endParaRPr lang="en-US" sz="1100" b="1" dirty="0">
              <a:solidFill>
                <a:schemeClr val="bg1"/>
              </a:solidFill>
            </a:endParaRPr>
          </a:p>
        </p:txBody>
      </p:sp>
      <p:pic>
        <p:nvPicPr>
          <p:cNvPr id="75" name="Picture 7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7415" y="6120693"/>
            <a:ext cx="2021440" cy="750474"/>
          </a:xfrm>
          <a:prstGeom prst="rect">
            <a:avLst/>
          </a:prstGeom>
        </p:spPr>
      </p:pic>
    </p:spTree>
    <p:extLst>
      <p:ext uri="{BB962C8B-B14F-4D97-AF65-F5344CB8AC3E}">
        <p14:creationId xmlns:p14="http://schemas.microsoft.com/office/powerpoint/2010/main" val="16637389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a:xfrm>
            <a:off x="609601" y="1600201"/>
            <a:ext cx="5384804"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6197595" y="1600201"/>
            <a:ext cx="5384804"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txBox="1">
            <a:spLocks noGrp="1"/>
          </p:cNvSpPr>
          <p:nvPr>
            <p:ph type="dt" sz="half" idx="7"/>
          </p:nvPr>
        </p:nvSpPr>
        <p:spPr/>
        <p:txBody>
          <a:bodyPr/>
          <a:lstStyle>
            <a:lvl1pPr>
              <a:defRPr/>
            </a:lvl1pPr>
          </a:lstStyle>
          <a:p>
            <a:pPr lvl="0"/>
            <a:fld id="{59193B30-B3B2-4264-AB32-8C78417D760D}" type="datetime1">
              <a:rPr lang="en-GB"/>
              <a:pPr lvl="0"/>
              <a:t>15/01/2018</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A3B8D223-4131-4301-8B9A-104D955BFCF7}" type="slidenum">
              <a:t>‹#›</a:t>
            </a:fld>
            <a:endParaRPr lang="en-GB"/>
          </a:p>
        </p:txBody>
      </p:sp>
    </p:spTree>
    <p:extLst>
      <p:ext uri="{BB962C8B-B14F-4D97-AF65-F5344CB8AC3E}">
        <p14:creationId xmlns:p14="http://schemas.microsoft.com/office/powerpoint/2010/main" val="569478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0261AF-D39F-EC42-8AAA-179F004E1E0F}" type="datetime4">
              <a:rPr lang="en-GB" smtClean="0"/>
              <a:t>15 January 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D97C7-A219-2E4B-A0C4-9FBBCAC9F82A}" type="slidenum">
              <a:rPr lang="en-US" smtClean="0"/>
              <a:t>‹#›</a:t>
            </a:fld>
            <a:endParaRPr lang="en-US"/>
          </a:p>
        </p:txBody>
      </p:sp>
    </p:spTree>
    <p:extLst>
      <p:ext uri="{BB962C8B-B14F-4D97-AF65-F5344CB8AC3E}">
        <p14:creationId xmlns:p14="http://schemas.microsoft.com/office/powerpoint/2010/main" val="43600153"/>
      </p:ext>
    </p:extLst>
  </p:cSld>
  <p:clrMap bg1="lt1" tx1="dk1" bg2="lt2" tx2="dk2" accent1="accent1" accent2="accent2" accent3="accent3" accent4="accent4" accent5="accent5" accent6="accent6" hlink="hlink" folHlink="folHlink"/>
  <p:sldLayoutIdLst>
    <p:sldLayoutId id="2147483838" r:id="rId1"/>
    <p:sldLayoutId id="2147483859" r:id="rId2"/>
    <p:sldLayoutId id="2147483847" r:id="rId3"/>
    <p:sldLayoutId id="2147483850" r:id="rId4"/>
    <p:sldLayoutId id="2147483853" r:id="rId5"/>
    <p:sldLayoutId id="2147483854" r:id="rId6"/>
    <p:sldLayoutId id="2147483855" r:id="rId7"/>
    <p:sldLayoutId id="2147483862" r:id="rId8"/>
  </p:sldLayoutIdLst>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fontScale="92500" lnSpcReduction="20000"/>
          </a:bodyPr>
          <a:lstStyle/>
          <a:p>
            <a:r>
              <a:rPr lang="en-GB" dirty="0" smtClean="0"/>
              <a:t>Scenarios</a:t>
            </a:r>
          </a:p>
          <a:p>
            <a:pPr lvl="1"/>
            <a:r>
              <a:rPr lang="en-GB" dirty="0" smtClean="0"/>
              <a:t>HD VC specific hardware static v mobile</a:t>
            </a:r>
          </a:p>
          <a:p>
            <a:pPr lvl="2"/>
            <a:r>
              <a:rPr lang="en-GB" dirty="0" smtClean="0"/>
              <a:t>Attend JCC remotely </a:t>
            </a:r>
            <a:r>
              <a:rPr lang="mr-IN" dirty="0" smtClean="0"/>
              <a:t>–</a:t>
            </a:r>
            <a:r>
              <a:rPr lang="en-GB" dirty="0" smtClean="0"/>
              <a:t> Level 6 room IP 10.160.144.10</a:t>
            </a:r>
          </a:p>
          <a:p>
            <a:pPr lvl="2"/>
            <a:r>
              <a:rPr lang="en-GB" dirty="0" smtClean="0"/>
              <a:t>Attend teaching </a:t>
            </a:r>
            <a:r>
              <a:rPr lang="mr-IN" dirty="0" smtClean="0"/>
              <a:t>–</a:t>
            </a:r>
            <a:r>
              <a:rPr lang="en-GB" dirty="0" smtClean="0"/>
              <a:t> Level 6 room IP 10.160.144.10</a:t>
            </a:r>
          </a:p>
          <a:p>
            <a:pPr lvl="2"/>
            <a:r>
              <a:rPr lang="en-GB" dirty="0" smtClean="0"/>
              <a:t>Urgent discussions</a:t>
            </a:r>
          </a:p>
          <a:p>
            <a:pPr lvl="3"/>
            <a:r>
              <a:rPr lang="en-GB" dirty="0" smtClean="0"/>
              <a:t>Cardiology </a:t>
            </a:r>
            <a:r>
              <a:rPr lang="mr-IN" dirty="0" smtClean="0"/>
              <a:t>–</a:t>
            </a:r>
            <a:r>
              <a:rPr lang="en-GB" dirty="0" smtClean="0"/>
              <a:t> Consultant office IP 10.160.144.11 (Tometzki Office)</a:t>
            </a:r>
          </a:p>
          <a:p>
            <a:pPr lvl="3"/>
            <a:r>
              <a:rPr lang="en-GB" dirty="0" smtClean="0"/>
              <a:t>PICU </a:t>
            </a:r>
            <a:r>
              <a:rPr lang="mr-IN" dirty="0" smtClean="0"/>
              <a:t>–</a:t>
            </a:r>
            <a:r>
              <a:rPr lang="en-GB" dirty="0" smtClean="0"/>
              <a:t> PICU seminar room IP 10.160.144.12</a:t>
            </a:r>
          </a:p>
          <a:p>
            <a:pPr lvl="2"/>
            <a:r>
              <a:rPr lang="en-GB" dirty="0" smtClean="0"/>
              <a:t>Welsh Network </a:t>
            </a:r>
            <a:r>
              <a:rPr lang="mr-IN" dirty="0" smtClean="0"/>
              <a:t>–</a:t>
            </a:r>
            <a:r>
              <a:rPr lang="en-GB" dirty="0" smtClean="0"/>
              <a:t> PEC teaching ? Possible access from South West</a:t>
            </a:r>
          </a:p>
          <a:p>
            <a:pPr lvl="2"/>
            <a:endParaRPr lang="en-GB" dirty="0"/>
          </a:p>
          <a:p>
            <a:pPr lvl="1"/>
            <a:r>
              <a:rPr lang="en-GB" dirty="0" smtClean="0"/>
              <a:t>Joint Consultations </a:t>
            </a:r>
            <a:r>
              <a:rPr lang="mr-IN" dirty="0" smtClean="0"/>
              <a:t>–</a:t>
            </a:r>
            <a:r>
              <a:rPr lang="en-GB" dirty="0" smtClean="0"/>
              <a:t> HD VC </a:t>
            </a:r>
            <a:r>
              <a:rPr lang="en-GB" dirty="0"/>
              <a:t>specific hardware static v </a:t>
            </a:r>
            <a:r>
              <a:rPr lang="en-GB" dirty="0" smtClean="0"/>
              <a:t>mobile</a:t>
            </a:r>
          </a:p>
          <a:p>
            <a:pPr lvl="2"/>
            <a:r>
              <a:rPr lang="en-GB" dirty="0" smtClean="0"/>
              <a:t>Fetal </a:t>
            </a:r>
            <a:r>
              <a:rPr lang="mr-IN" dirty="0" smtClean="0"/>
              <a:t>–</a:t>
            </a:r>
            <a:r>
              <a:rPr lang="en-GB" dirty="0" smtClean="0"/>
              <a:t> Exeter &amp; Truro (mobile and fixed options)</a:t>
            </a:r>
          </a:p>
          <a:p>
            <a:pPr lvl="2"/>
            <a:r>
              <a:rPr lang="en-GB" dirty="0" smtClean="0"/>
              <a:t>Paediatric </a:t>
            </a:r>
            <a:r>
              <a:rPr lang="mr-IN" dirty="0" smtClean="0"/>
              <a:t>–</a:t>
            </a:r>
            <a:r>
              <a:rPr lang="en-GB" dirty="0" smtClean="0"/>
              <a:t> Exeter, Torbay, Truro &amp; Plymouth</a:t>
            </a:r>
          </a:p>
          <a:p>
            <a:pPr lvl="2"/>
            <a:endParaRPr lang="en-GB" dirty="0"/>
          </a:p>
          <a:p>
            <a:pPr lvl="1"/>
            <a:r>
              <a:rPr lang="en-GB" dirty="0" smtClean="0"/>
              <a:t>Direct Consultations </a:t>
            </a:r>
            <a:r>
              <a:rPr lang="mr-IN" dirty="0" smtClean="0"/>
              <a:t>–</a:t>
            </a:r>
            <a:r>
              <a:rPr lang="en-GB" dirty="0" smtClean="0"/>
              <a:t> PC based via Cisco Jabber to smart phones/tablets</a:t>
            </a:r>
          </a:p>
          <a:p>
            <a:pPr lvl="2"/>
            <a:r>
              <a:rPr lang="en-GB" dirty="0" smtClean="0"/>
              <a:t>Psychology</a:t>
            </a:r>
          </a:p>
          <a:p>
            <a:pPr lvl="2"/>
            <a:r>
              <a:rPr lang="en-GB" dirty="0" smtClean="0"/>
              <a:t>CNS teams</a:t>
            </a:r>
          </a:p>
          <a:p>
            <a:pPr lvl="2"/>
            <a:r>
              <a:rPr lang="en-GB" dirty="0" smtClean="0"/>
              <a:t>Consultants </a:t>
            </a:r>
            <a:r>
              <a:rPr lang="mr-IN" dirty="0" smtClean="0"/>
              <a:t>–</a:t>
            </a:r>
            <a:r>
              <a:rPr lang="en-GB" dirty="0" smtClean="0"/>
              <a:t> e.g. consent</a:t>
            </a:r>
            <a:endParaRPr lang="en-GB" dirty="0"/>
          </a:p>
          <a:p>
            <a:pPr lvl="2"/>
            <a:endParaRPr lang="en-GB" dirty="0" smtClean="0"/>
          </a:p>
          <a:p>
            <a:pPr lvl="2"/>
            <a:endParaRPr lang="en-GB" dirty="0" smtClean="0"/>
          </a:p>
          <a:p>
            <a:pPr lvl="1"/>
            <a:endParaRPr lang="en-GB" dirty="0"/>
          </a:p>
          <a:p>
            <a:pPr lvl="1"/>
            <a:endParaRPr lang="en-GB" dirty="0" smtClean="0"/>
          </a:p>
          <a:p>
            <a:endParaRPr lang="en-GB" dirty="0" smtClean="0"/>
          </a:p>
          <a:p>
            <a:endParaRPr lang="en-GB" dirty="0"/>
          </a:p>
        </p:txBody>
      </p:sp>
      <p:sp>
        <p:nvSpPr>
          <p:cNvPr id="3" name="Date Placeholder 2"/>
          <p:cNvSpPr>
            <a:spLocks noGrp="1"/>
          </p:cNvSpPr>
          <p:nvPr>
            <p:ph type="dt" sz="half" idx="2"/>
          </p:nvPr>
        </p:nvSpPr>
        <p:spPr/>
        <p:txBody>
          <a:bodyPr/>
          <a:lstStyle/>
          <a:p>
            <a:fld id="{8BC0572A-B4F5-2A4E-AA83-BDE4EB7230CD}" type="datetimeFigureOut">
              <a:rPr lang="en-US" smtClean="0"/>
              <a:pPr/>
              <a:t>1/15/2018</a:t>
            </a:fld>
            <a:endParaRPr lang="en-US" dirty="0"/>
          </a:p>
        </p:txBody>
      </p:sp>
      <p:sp>
        <p:nvSpPr>
          <p:cNvPr id="4" name="Text Placeholder 3"/>
          <p:cNvSpPr>
            <a:spLocks noGrp="1"/>
          </p:cNvSpPr>
          <p:nvPr>
            <p:ph type="body" sz="quarter" idx="14"/>
          </p:nvPr>
        </p:nvSpPr>
        <p:spPr/>
        <p:txBody>
          <a:bodyPr/>
          <a:lstStyle/>
          <a:p>
            <a:r>
              <a:rPr lang="en-GB" dirty="0" smtClean="0"/>
              <a:t>Video Conferencing within the Network </a:t>
            </a:r>
            <a:r>
              <a:rPr lang="mr-IN" dirty="0" smtClean="0"/>
              <a:t>–</a:t>
            </a:r>
            <a:r>
              <a:rPr lang="en-GB" dirty="0" smtClean="0"/>
              <a:t> all IP over N3 vs older ISDN</a:t>
            </a:r>
            <a:endParaRPr lang="en-GB" dirty="0"/>
          </a:p>
        </p:txBody>
      </p:sp>
    </p:spTree>
    <p:extLst>
      <p:ext uri="{BB962C8B-B14F-4D97-AF65-F5344CB8AC3E}">
        <p14:creationId xmlns:p14="http://schemas.microsoft.com/office/powerpoint/2010/main" val="40033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dissolve">
                                      <p:cBhvr>
                                        <p:cTn id="16" dur="1000"/>
                                        <p:tgtEl>
                                          <p:spTgt spid="2">
                                            <p:txEl>
                                              <p:pRg st="2" end="2"/>
                                            </p:txEl>
                                          </p:spTgt>
                                        </p:tgtEl>
                                      </p:cBhvr>
                                    </p:animEffect>
                                  </p:childTnLst>
                                </p:cTn>
                              </p:par>
                            </p:childTnLst>
                          </p:cTn>
                        </p:par>
                        <p:par>
                          <p:cTn id="17" fill="hold">
                            <p:stCondLst>
                              <p:cond delay="1500"/>
                            </p:stCondLst>
                            <p:childTnLst>
                              <p:par>
                                <p:cTn id="18" presetID="9" presetClass="entr" presetSubtype="0"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dissolve">
                                      <p:cBhvr>
                                        <p:cTn id="20" dur="1000"/>
                                        <p:tgtEl>
                                          <p:spTgt spid="2">
                                            <p:txEl>
                                              <p:pRg st="3" end="3"/>
                                            </p:txEl>
                                          </p:spTgt>
                                        </p:tgtEl>
                                      </p:cBhvr>
                                    </p:animEffect>
                                  </p:childTnLst>
                                </p:cTn>
                              </p:par>
                            </p:childTnLst>
                          </p:cTn>
                        </p:par>
                        <p:par>
                          <p:cTn id="21" fill="hold">
                            <p:stCondLst>
                              <p:cond delay="2500"/>
                            </p:stCondLst>
                            <p:childTnLst>
                              <p:par>
                                <p:cTn id="22" presetID="9" presetClass="entr" presetSubtype="0" fill="hold"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dissolve">
                                      <p:cBhvr>
                                        <p:cTn id="24" dur="1000"/>
                                        <p:tgtEl>
                                          <p:spTgt spid="2">
                                            <p:txEl>
                                              <p:pRg st="4" end="4"/>
                                            </p:txEl>
                                          </p:spTgt>
                                        </p:tgtEl>
                                      </p:cBhvr>
                                    </p:animEffect>
                                  </p:childTnLst>
                                </p:cTn>
                              </p:par>
                            </p:childTnLst>
                          </p:cTn>
                        </p:par>
                        <p:par>
                          <p:cTn id="25" fill="hold">
                            <p:stCondLst>
                              <p:cond delay="3500"/>
                            </p:stCondLst>
                            <p:childTnLst>
                              <p:par>
                                <p:cTn id="26" presetID="9" presetClass="entr" presetSubtype="0" fill="hold" nodeType="after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dissolve">
                                      <p:cBhvr>
                                        <p:cTn id="28" dur="1000"/>
                                        <p:tgtEl>
                                          <p:spTgt spid="2">
                                            <p:txEl>
                                              <p:pRg st="5" end="5"/>
                                            </p:txEl>
                                          </p:spTgt>
                                        </p:tgtEl>
                                      </p:cBhvr>
                                    </p:animEffect>
                                  </p:childTnLst>
                                </p:cTn>
                              </p:par>
                            </p:childTnLst>
                          </p:cTn>
                        </p:par>
                        <p:par>
                          <p:cTn id="29" fill="hold">
                            <p:stCondLst>
                              <p:cond delay="4500"/>
                            </p:stCondLst>
                            <p:childTnLst>
                              <p:par>
                                <p:cTn id="30" presetID="9" presetClass="entr" presetSubtype="0" fill="hold" nodeType="after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dissolve">
                                      <p:cBhvr>
                                        <p:cTn id="32" dur="1000"/>
                                        <p:tgtEl>
                                          <p:spTgt spid="2">
                                            <p:txEl>
                                              <p:pRg st="6" end="6"/>
                                            </p:txEl>
                                          </p:spTgt>
                                        </p:tgtEl>
                                      </p:cBhvr>
                                    </p:animEffect>
                                  </p:childTnLst>
                                </p:cTn>
                              </p:par>
                            </p:childTnLst>
                          </p:cTn>
                        </p:par>
                        <p:par>
                          <p:cTn id="33" fill="hold">
                            <p:stCondLst>
                              <p:cond delay="5500"/>
                            </p:stCondLst>
                            <p:childTnLst>
                              <p:par>
                                <p:cTn id="34" presetID="9" presetClass="entr" presetSubtype="0" fill="hold" nodeType="after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dissolve">
                                      <p:cBhvr>
                                        <p:cTn id="36" dur="1000"/>
                                        <p:tgtEl>
                                          <p:spTgt spid="2">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Effect transition="in" filter="dissolve">
                                      <p:cBhvr>
                                        <p:cTn id="41" dur="500"/>
                                        <p:tgtEl>
                                          <p:spTgt spid="2">
                                            <p:txEl>
                                              <p:pRg st="9" end="9"/>
                                            </p:txEl>
                                          </p:spTgt>
                                        </p:tgtEl>
                                      </p:cBhvr>
                                    </p:animEffect>
                                  </p:childTnLst>
                                </p:cTn>
                              </p:par>
                            </p:childTnLst>
                          </p:cTn>
                        </p:par>
                        <p:par>
                          <p:cTn id="42" fill="hold">
                            <p:stCondLst>
                              <p:cond delay="500"/>
                            </p:stCondLst>
                            <p:childTnLst>
                              <p:par>
                                <p:cTn id="43" presetID="9" presetClass="entr" presetSubtype="0" fill="hold" nodeType="after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Effect transition="in" filter="dissolve">
                                      <p:cBhvr>
                                        <p:cTn id="45" dur="1000"/>
                                        <p:tgtEl>
                                          <p:spTgt spid="2">
                                            <p:txEl>
                                              <p:pRg st="10" end="10"/>
                                            </p:txEl>
                                          </p:spTgt>
                                        </p:tgtEl>
                                      </p:cBhvr>
                                    </p:animEffect>
                                  </p:childTnLst>
                                </p:cTn>
                              </p:par>
                            </p:childTnLst>
                          </p:cTn>
                        </p:par>
                        <p:par>
                          <p:cTn id="46" fill="hold">
                            <p:stCondLst>
                              <p:cond delay="1500"/>
                            </p:stCondLst>
                            <p:childTnLst>
                              <p:par>
                                <p:cTn id="47" presetID="9" presetClass="entr" presetSubtype="0" fill="hold" nodeType="after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animEffect transition="in" filter="dissolve">
                                      <p:cBhvr>
                                        <p:cTn id="49" dur="1000"/>
                                        <p:tgtEl>
                                          <p:spTgt spid="2">
                                            <p:txEl>
                                              <p:pRg st="11" end="1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2">
                                            <p:txEl>
                                              <p:pRg st="13" end="13"/>
                                            </p:txEl>
                                          </p:spTgt>
                                        </p:tgtEl>
                                        <p:attrNameLst>
                                          <p:attrName>style.visibility</p:attrName>
                                        </p:attrNameLst>
                                      </p:cBhvr>
                                      <p:to>
                                        <p:strVal val="visible"/>
                                      </p:to>
                                    </p:set>
                                    <p:animEffect transition="in" filter="dissolve">
                                      <p:cBhvr>
                                        <p:cTn id="54" dur="500"/>
                                        <p:tgtEl>
                                          <p:spTgt spid="2">
                                            <p:txEl>
                                              <p:pRg st="13" end="13"/>
                                            </p:txEl>
                                          </p:spTgt>
                                        </p:tgtEl>
                                      </p:cBhvr>
                                    </p:animEffect>
                                  </p:childTnLst>
                                </p:cTn>
                              </p:par>
                            </p:childTnLst>
                          </p:cTn>
                        </p:par>
                        <p:par>
                          <p:cTn id="55" fill="hold">
                            <p:stCondLst>
                              <p:cond delay="500"/>
                            </p:stCondLst>
                            <p:childTnLst>
                              <p:par>
                                <p:cTn id="56" presetID="9" presetClass="entr" presetSubtype="0" fill="hold" nodeType="afterEffect">
                                  <p:stCondLst>
                                    <p:cond delay="0"/>
                                  </p:stCondLst>
                                  <p:childTnLst>
                                    <p:set>
                                      <p:cBhvr>
                                        <p:cTn id="57" dur="1" fill="hold">
                                          <p:stCondLst>
                                            <p:cond delay="0"/>
                                          </p:stCondLst>
                                        </p:cTn>
                                        <p:tgtEl>
                                          <p:spTgt spid="2">
                                            <p:txEl>
                                              <p:pRg st="14" end="14"/>
                                            </p:txEl>
                                          </p:spTgt>
                                        </p:tgtEl>
                                        <p:attrNameLst>
                                          <p:attrName>style.visibility</p:attrName>
                                        </p:attrNameLst>
                                      </p:cBhvr>
                                      <p:to>
                                        <p:strVal val="visible"/>
                                      </p:to>
                                    </p:set>
                                    <p:animEffect transition="in" filter="dissolve">
                                      <p:cBhvr>
                                        <p:cTn id="58" dur="1000"/>
                                        <p:tgtEl>
                                          <p:spTgt spid="2">
                                            <p:txEl>
                                              <p:pRg st="14" end="14"/>
                                            </p:txEl>
                                          </p:spTgt>
                                        </p:tgtEl>
                                      </p:cBhvr>
                                    </p:animEffect>
                                  </p:childTnLst>
                                </p:cTn>
                              </p:par>
                            </p:childTnLst>
                          </p:cTn>
                        </p:par>
                        <p:par>
                          <p:cTn id="59" fill="hold">
                            <p:stCondLst>
                              <p:cond delay="1500"/>
                            </p:stCondLst>
                            <p:childTnLst>
                              <p:par>
                                <p:cTn id="60" presetID="9" presetClass="entr" presetSubtype="0" fill="hold" nodeType="afterEffect">
                                  <p:stCondLst>
                                    <p:cond delay="0"/>
                                  </p:stCondLst>
                                  <p:childTnLst>
                                    <p:set>
                                      <p:cBhvr>
                                        <p:cTn id="61" dur="1" fill="hold">
                                          <p:stCondLst>
                                            <p:cond delay="0"/>
                                          </p:stCondLst>
                                        </p:cTn>
                                        <p:tgtEl>
                                          <p:spTgt spid="2">
                                            <p:txEl>
                                              <p:pRg st="15" end="15"/>
                                            </p:txEl>
                                          </p:spTgt>
                                        </p:tgtEl>
                                        <p:attrNameLst>
                                          <p:attrName>style.visibility</p:attrName>
                                        </p:attrNameLst>
                                      </p:cBhvr>
                                      <p:to>
                                        <p:strVal val="visible"/>
                                      </p:to>
                                    </p:set>
                                    <p:animEffect transition="in" filter="dissolve">
                                      <p:cBhvr>
                                        <p:cTn id="62" dur="1000"/>
                                        <p:tgtEl>
                                          <p:spTgt spid="2">
                                            <p:txEl>
                                              <p:pRg st="15" end="15"/>
                                            </p:txEl>
                                          </p:spTgt>
                                        </p:tgtEl>
                                      </p:cBhvr>
                                    </p:animEffect>
                                  </p:childTnLst>
                                </p:cTn>
                              </p:par>
                            </p:childTnLst>
                          </p:cTn>
                        </p:par>
                        <p:par>
                          <p:cTn id="63" fill="hold">
                            <p:stCondLst>
                              <p:cond delay="2500"/>
                            </p:stCondLst>
                            <p:childTnLst>
                              <p:par>
                                <p:cTn id="64" presetID="9" presetClass="entr" presetSubtype="0" fill="hold" nodeType="afterEffect">
                                  <p:stCondLst>
                                    <p:cond delay="0"/>
                                  </p:stCondLst>
                                  <p:childTnLst>
                                    <p:set>
                                      <p:cBhvr>
                                        <p:cTn id="65" dur="1" fill="hold">
                                          <p:stCondLst>
                                            <p:cond delay="0"/>
                                          </p:stCondLst>
                                        </p:cTn>
                                        <p:tgtEl>
                                          <p:spTgt spid="2">
                                            <p:txEl>
                                              <p:pRg st="16" end="16"/>
                                            </p:txEl>
                                          </p:spTgt>
                                        </p:tgtEl>
                                        <p:attrNameLst>
                                          <p:attrName>style.visibility</p:attrName>
                                        </p:attrNameLst>
                                      </p:cBhvr>
                                      <p:to>
                                        <p:strVal val="visible"/>
                                      </p:to>
                                    </p:set>
                                    <p:animEffect transition="in" filter="dissolve">
                                      <p:cBhvr>
                                        <p:cTn id="66" dur="10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79376" y="764704"/>
            <a:ext cx="11303868" cy="5328592"/>
          </a:xfrm>
        </p:spPr>
        <p:txBody>
          <a:bodyPr>
            <a:normAutofit/>
          </a:bodyPr>
          <a:lstStyle/>
          <a:p>
            <a:pPr algn="ctr"/>
            <a:r>
              <a:rPr lang="en-GB" dirty="0" smtClean="0">
                <a:solidFill>
                  <a:schemeClr val="tx1">
                    <a:lumMod val="95000"/>
                    <a:lumOff val="5000"/>
                  </a:schemeClr>
                </a:solidFill>
              </a:rPr>
              <a:t>Contract signed (finally!)</a:t>
            </a:r>
          </a:p>
          <a:p>
            <a:pPr algn="ctr"/>
            <a:endParaRPr lang="en-GB" dirty="0" smtClean="0">
              <a:solidFill>
                <a:schemeClr val="tx1">
                  <a:lumMod val="95000"/>
                  <a:lumOff val="5000"/>
                </a:schemeClr>
              </a:solidFill>
            </a:endParaRPr>
          </a:p>
          <a:p>
            <a:pPr algn="ctr"/>
            <a:r>
              <a:rPr lang="en-GB" dirty="0" smtClean="0">
                <a:solidFill>
                  <a:schemeClr val="tx1">
                    <a:lumMod val="95000"/>
                    <a:lumOff val="5000"/>
                  </a:schemeClr>
                </a:solidFill>
              </a:rPr>
              <a:t>Project  launch meeting held 20</a:t>
            </a:r>
            <a:r>
              <a:rPr lang="en-GB" baseline="30000" dirty="0" smtClean="0">
                <a:solidFill>
                  <a:schemeClr val="tx1">
                    <a:lumMod val="95000"/>
                    <a:lumOff val="5000"/>
                  </a:schemeClr>
                </a:solidFill>
              </a:rPr>
              <a:t>th</a:t>
            </a:r>
            <a:r>
              <a:rPr lang="en-GB" dirty="0" smtClean="0">
                <a:solidFill>
                  <a:schemeClr val="tx1">
                    <a:lumMod val="95000"/>
                    <a:lumOff val="5000"/>
                  </a:schemeClr>
                </a:solidFill>
              </a:rPr>
              <a:t> October</a:t>
            </a:r>
          </a:p>
          <a:p>
            <a:pPr algn="ctr"/>
            <a:endParaRPr lang="en-GB" dirty="0">
              <a:solidFill>
                <a:schemeClr val="tx1">
                  <a:lumMod val="95000"/>
                  <a:lumOff val="5000"/>
                </a:schemeClr>
              </a:solidFill>
            </a:endParaRPr>
          </a:p>
          <a:p>
            <a:pPr algn="ctr"/>
            <a:r>
              <a:rPr lang="en-GB" dirty="0" smtClean="0">
                <a:solidFill>
                  <a:schemeClr val="tx1">
                    <a:lumMod val="95000"/>
                    <a:lumOff val="5000"/>
                  </a:schemeClr>
                </a:solidFill>
              </a:rPr>
              <a:t>Team developing site map and writing content       </a:t>
            </a:r>
            <a:r>
              <a:rPr lang="en-GB" dirty="0" err="1" smtClean="0">
                <a:solidFill>
                  <a:schemeClr val="tx1">
                    <a:lumMod val="95000"/>
                    <a:lumOff val="5000"/>
                  </a:schemeClr>
                </a:solidFill>
              </a:rPr>
              <a:t>Webbox</a:t>
            </a:r>
            <a:r>
              <a:rPr lang="en-GB" dirty="0" smtClean="0">
                <a:solidFill>
                  <a:schemeClr val="tx1">
                    <a:lumMod val="95000"/>
                    <a:lumOff val="5000"/>
                  </a:schemeClr>
                </a:solidFill>
              </a:rPr>
              <a:t> develop test site</a:t>
            </a:r>
          </a:p>
          <a:p>
            <a:pPr algn="ctr"/>
            <a:endParaRPr lang="en-GB" dirty="0" smtClean="0">
              <a:solidFill>
                <a:schemeClr val="tx1">
                  <a:lumMod val="95000"/>
                  <a:lumOff val="5000"/>
                </a:schemeClr>
              </a:solidFill>
            </a:endParaRPr>
          </a:p>
          <a:p>
            <a:pPr algn="ctr"/>
            <a:r>
              <a:rPr lang="en-GB" dirty="0" smtClean="0">
                <a:solidFill>
                  <a:schemeClr val="tx1">
                    <a:lumMod val="95000"/>
                    <a:lumOff val="5000"/>
                  </a:schemeClr>
                </a:solidFill>
              </a:rPr>
              <a:t>Focus group and email feedback (clinicians and patients/families)</a:t>
            </a:r>
          </a:p>
          <a:p>
            <a:pPr algn="ctr"/>
            <a:endParaRPr lang="en-GB" dirty="0" smtClean="0">
              <a:solidFill>
                <a:schemeClr val="tx1">
                  <a:lumMod val="95000"/>
                  <a:lumOff val="5000"/>
                </a:schemeClr>
              </a:solidFill>
            </a:endParaRPr>
          </a:p>
          <a:p>
            <a:pPr algn="ctr"/>
            <a:r>
              <a:rPr lang="en-GB" dirty="0" smtClean="0">
                <a:solidFill>
                  <a:schemeClr val="tx1">
                    <a:lumMod val="95000"/>
                    <a:lumOff val="5000"/>
                  </a:schemeClr>
                </a:solidFill>
              </a:rPr>
              <a:t>	</a:t>
            </a:r>
            <a:r>
              <a:rPr lang="en-GB" dirty="0">
                <a:solidFill>
                  <a:schemeClr val="tx1">
                    <a:lumMod val="95000"/>
                    <a:lumOff val="5000"/>
                  </a:schemeClr>
                </a:solidFill>
              </a:rPr>
              <a:t>Team upload content to real </a:t>
            </a:r>
            <a:r>
              <a:rPr lang="en-GB" dirty="0" smtClean="0">
                <a:solidFill>
                  <a:schemeClr val="tx1">
                    <a:lumMod val="95000"/>
                    <a:lumOff val="5000"/>
                  </a:schemeClr>
                </a:solidFill>
              </a:rPr>
              <a:t>site                          </a:t>
            </a:r>
            <a:r>
              <a:rPr lang="en-GB" dirty="0" err="1" smtClean="0">
                <a:solidFill>
                  <a:schemeClr val="tx1">
                    <a:lumMod val="95000"/>
                    <a:lumOff val="5000"/>
                  </a:schemeClr>
                </a:solidFill>
              </a:rPr>
              <a:t>Webbox</a:t>
            </a:r>
            <a:r>
              <a:rPr lang="en-GB" dirty="0" smtClean="0">
                <a:solidFill>
                  <a:schemeClr val="tx1">
                    <a:lumMod val="95000"/>
                    <a:lumOff val="5000"/>
                  </a:schemeClr>
                </a:solidFill>
              </a:rPr>
              <a:t> develop real site</a:t>
            </a:r>
          </a:p>
          <a:p>
            <a:pPr algn="ctr"/>
            <a:endParaRPr lang="en-GB" dirty="0" smtClean="0">
              <a:solidFill>
                <a:schemeClr val="tx1">
                  <a:lumMod val="95000"/>
                  <a:lumOff val="5000"/>
                </a:schemeClr>
              </a:solidFill>
            </a:endParaRPr>
          </a:p>
          <a:p>
            <a:pPr algn="ctr"/>
            <a:r>
              <a:rPr lang="en-GB" dirty="0">
                <a:solidFill>
                  <a:schemeClr val="tx1">
                    <a:lumMod val="95000"/>
                    <a:lumOff val="5000"/>
                  </a:schemeClr>
                </a:solidFill>
              </a:rPr>
              <a:t> </a:t>
            </a:r>
            <a:r>
              <a:rPr lang="en-GB" dirty="0" smtClean="0">
                <a:solidFill>
                  <a:schemeClr val="tx1">
                    <a:lumMod val="95000"/>
                    <a:lumOff val="5000"/>
                  </a:schemeClr>
                </a:solidFill>
              </a:rPr>
              <a:t>     Preview………………..</a:t>
            </a:r>
            <a:endParaRPr lang="en-GB" dirty="0">
              <a:solidFill>
                <a:schemeClr val="tx1">
                  <a:lumMod val="95000"/>
                  <a:lumOff val="5000"/>
                </a:schemeClr>
              </a:solidFill>
            </a:endParaRPr>
          </a:p>
        </p:txBody>
      </p:sp>
      <p:sp>
        <p:nvSpPr>
          <p:cNvPr id="4" name="Date Placeholder 3"/>
          <p:cNvSpPr>
            <a:spLocks noGrp="1"/>
          </p:cNvSpPr>
          <p:nvPr>
            <p:ph type="dt" sz="half" idx="2"/>
          </p:nvPr>
        </p:nvSpPr>
        <p:spPr/>
        <p:txBody>
          <a:bodyPr/>
          <a:lstStyle/>
          <a:p>
            <a:fld id="{8BC0572A-B4F5-2A4E-AA83-BDE4EB7230CD}" type="datetimeFigureOut">
              <a:rPr lang="en-US" smtClean="0"/>
              <a:pPr/>
              <a:t>1/15/2018</a:t>
            </a:fld>
            <a:endParaRPr lang="en-US" dirty="0"/>
          </a:p>
        </p:txBody>
      </p:sp>
      <p:sp>
        <p:nvSpPr>
          <p:cNvPr id="5" name="Text Placeholder 4"/>
          <p:cNvSpPr>
            <a:spLocks noGrp="1"/>
          </p:cNvSpPr>
          <p:nvPr>
            <p:ph type="body" sz="quarter" idx="14"/>
          </p:nvPr>
        </p:nvSpPr>
        <p:spPr/>
        <p:txBody>
          <a:bodyPr/>
          <a:lstStyle/>
          <a:p>
            <a:r>
              <a:rPr lang="en-US" dirty="0" smtClean="0"/>
              <a:t>Website </a:t>
            </a:r>
            <a:endParaRPr lang="en-US" dirty="0"/>
          </a:p>
        </p:txBody>
      </p:sp>
      <p:sp>
        <p:nvSpPr>
          <p:cNvPr id="7" name="Down Arrow 6"/>
          <p:cNvSpPr/>
          <p:nvPr/>
        </p:nvSpPr>
        <p:spPr>
          <a:xfrm>
            <a:off x="5879976" y="1257360"/>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Down Arrow 7"/>
          <p:cNvSpPr/>
          <p:nvPr/>
        </p:nvSpPr>
        <p:spPr>
          <a:xfrm>
            <a:off x="2686167" y="2172177"/>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a:off x="8976320" y="2172177"/>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p:cNvSpPr/>
          <p:nvPr/>
        </p:nvSpPr>
        <p:spPr>
          <a:xfrm>
            <a:off x="6021829" y="3140968"/>
            <a:ext cx="33242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a:off x="9103132" y="4077072"/>
            <a:ext cx="370587"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a:off x="2675620" y="4114666"/>
            <a:ext cx="370587"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a:off x="6354249" y="5067077"/>
            <a:ext cx="33242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387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79376" y="764704"/>
            <a:ext cx="11303868" cy="5108722"/>
          </a:xfrm>
        </p:spPr>
        <p:txBody>
          <a:bodyPr>
            <a:normAutofit/>
          </a:bodyPr>
          <a:lstStyle/>
          <a:p>
            <a:endParaRPr lang="en-GB" dirty="0" smtClean="0">
              <a:solidFill>
                <a:schemeClr val="tx1"/>
              </a:solidFill>
            </a:endParaRPr>
          </a:p>
        </p:txBody>
      </p:sp>
      <p:sp>
        <p:nvSpPr>
          <p:cNvPr id="4" name="Date Placeholder 3"/>
          <p:cNvSpPr>
            <a:spLocks noGrp="1"/>
          </p:cNvSpPr>
          <p:nvPr>
            <p:ph type="dt" sz="half" idx="2"/>
          </p:nvPr>
        </p:nvSpPr>
        <p:spPr/>
        <p:txBody>
          <a:bodyPr/>
          <a:lstStyle/>
          <a:p>
            <a:fld id="{8BC0572A-B4F5-2A4E-AA83-BDE4EB7230CD}" type="datetimeFigureOut">
              <a:rPr lang="en-US" smtClean="0"/>
              <a:pPr/>
              <a:t>1/15/2018</a:t>
            </a:fld>
            <a:endParaRPr lang="en-US" dirty="0"/>
          </a:p>
        </p:txBody>
      </p:sp>
      <p:sp>
        <p:nvSpPr>
          <p:cNvPr id="5" name="Text Placeholder 4"/>
          <p:cNvSpPr>
            <a:spLocks noGrp="1"/>
          </p:cNvSpPr>
          <p:nvPr>
            <p:ph type="body" sz="quarter" idx="14"/>
          </p:nvPr>
        </p:nvSpPr>
        <p:spPr/>
        <p:txBody>
          <a:bodyPr/>
          <a:lstStyle/>
          <a:p>
            <a:r>
              <a:rPr lang="en-US" dirty="0" smtClean="0"/>
              <a:t>Website </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632" y="476672"/>
            <a:ext cx="7637810" cy="5650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89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79376" y="764704"/>
            <a:ext cx="11303868" cy="5108722"/>
          </a:xfrm>
        </p:spPr>
        <p:txBody>
          <a:bodyPr>
            <a:normAutofit fontScale="92500" lnSpcReduction="10000"/>
          </a:bodyPr>
          <a:lstStyle/>
          <a:p>
            <a:r>
              <a:rPr lang="en-GB" sz="9600" dirty="0" smtClean="0"/>
              <a:t>Launch!</a:t>
            </a:r>
          </a:p>
          <a:p>
            <a:pPr marL="1143000" lvl="1" indent="-457200">
              <a:buFont typeface="+mj-lt"/>
              <a:buAutoNum type="arabicPeriod"/>
            </a:pPr>
            <a:r>
              <a:rPr lang="en-GB" dirty="0" smtClean="0"/>
              <a:t>Launch via Network email database &amp; twitter</a:t>
            </a:r>
          </a:p>
          <a:p>
            <a:pPr marL="1143000" lvl="1" indent="-457200">
              <a:buFont typeface="+mj-lt"/>
              <a:buAutoNum type="arabicPeriod"/>
            </a:pPr>
            <a:r>
              <a:rPr lang="en-GB" dirty="0" smtClean="0"/>
              <a:t>Work with hospitals’ communications teams: send ‘press release’</a:t>
            </a:r>
          </a:p>
          <a:p>
            <a:pPr marL="1485900" lvl="2" indent="-342900">
              <a:buFont typeface="Wingdings" pitchFamily="2" charset="2"/>
              <a:buChar char="Ø"/>
            </a:pPr>
            <a:r>
              <a:rPr lang="en-GB" dirty="0" smtClean="0"/>
              <a:t>Hospital magazines (‘Voices’),</a:t>
            </a:r>
          </a:p>
          <a:p>
            <a:pPr marL="1485900" lvl="2" indent="-342900">
              <a:buFont typeface="Wingdings" pitchFamily="2" charset="2"/>
              <a:buChar char="Ø"/>
            </a:pPr>
            <a:r>
              <a:rPr lang="en-GB" dirty="0" smtClean="0"/>
              <a:t>social media updates</a:t>
            </a:r>
          </a:p>
          <a:p>
            <a:pPr marL="1485900" lvl="2" indent="-342900">
              <a:buFont typeface="Wingdings" pitchFamily="2" charset="2"/>
              <a:buChar char="Ø"/>
            </a:pPr>
            <a:r>
              <a:rPr lang="en-GB" dirty="0" smtClean="0"/>
              <a:t>hospital websites?</a:t>
            </a:r>
          </a:p>
          <a:p>
            <a:pPr marL="1143000" lvl="1" indent="-457200">
              <a:buFont typeface="+mj-lt"/>
              <a:buAutoNum type="arabicPeriod"/>
            </a:pPr>
            <a:r>
              <a:rPr lang="en-GB" dirty="0">
                <a:solidFill>
                  <a:srgbClr val="FF0000"/>
                </a:solidFill>
              </a:rPr>
              <a:t>How do we reach patients</a:t>
            </a:r>
            <a:r>
              <a:rPr lang="en-GB" dirty="0" smtClean="0">
                <a:solidFill>
                  <a:srgbClr val="FF0000"/>
                </a:solidFill>
              </a:rPr>
              <a:t>?</a:t>
            </a:r>
          </a:p>
          <a:p>
            <a:pPr marL="1600200" lvl="2" indent="-457200">
              <a:buFont typeface="+mj-lt"/>
              <a:buAutoNum type="arabicPeriod"/>
            </a:pPr>
            <a:endParaRPr lang="en-GB" dirty="0">
              <a:solidFill>
                <a:srgbClr val="FF0000"/>
              </a:solidFill>
            </a:endParaRPr>
          </a:p>
          <a:p>
            <a:pPr marL="1600200" lvl="2" indent="-457200">
              <a:buFont typeface="+mj-lt"/>
              <a:buAutoNum type="arabicPeriod"/>
            </a:pPr>
            <a:endParaRPr lang="en-GB" dirty="0" smtClean="0">
              <a:solidFill>
                <a:srgbClr val="FF0000"/>
              </a:solidFill>
            </a:endParaRPr>
          </a:p>
          <a:p>
            <a:pPr marL="1600200" lvl="2" indent="-457200">
              <a:buFont typeface="+mj-lt"/>
              <a:buAutoNum type="arabicPeriod"/>
            </a:pPr>
            <a:endParaRPr lang="en-GB" dirty="0">
              <a:solidFill>
                <a:srgbClr val="FF0000"/>
              </a:solidFill>
            </a:endParaRPr>
          </a:p>
          <a:p>
            <a:pPr lvl="8" indent="0">
              <a:buNone/>
            </a:pPr>
            <a:r>
              <a:rPr lang="en-GB" sz="2400" dirty="0" smtClean="0"/>
              <a:t>		&gt;Exact timescale TBC</a:t>
            </a:r>
          </a:p>
          <a:p>
            <a:pPr lvl="8" indent="0">
              <a:buNone/>
            </a:pPr>
            <a:r>
              <a:rPr lang="en-GB" sz="2400" dirty="0" smtClean="0"/>
              <a:t>		&gt;Aim January </a:t>
            </a:r>
          </a:p>
          <a:p>
            <a:pPr marL="1028700" lvl="1" indent="-342900">
              <a:buFont typeface="Arial" panose="020B0604020202020204" pitchFamily="34" charset="0"/>
              <a:buChar char="•"/>
            </a:pPr>
            <a:endParaRPr lang="en-GB" dirty="0" smtClean="0"/>
          </a:p>
          <a:p>
            <a:endParaRPr lang="en-GB" dirty="0" smtClean="0">
              <a:solidFill>
                <a:schemeClr val="tx1"/>
              </a:solidFill>
            </a:endParaRPr>
          </a:p>
        </p:txBody>
      </p:sp>
      <p:sp>
        <p:nvSpPr>
          <p:cNvPr id="4" name="Date Placeholder 3"/>
          <p:cNvSpPr>
            <a:spLocks noGrp="1"/>
          </p:cNvSpPr>
          <p:nvPr>
            <p:ph type="dt" sz="half" idx="2"/>
          </p:nvPr>
        </p:nvSpPr>
        <p:spPr/>
        <p:txBody>
          <a:bodyPr/>
          <a:lstStyle/>
          <a:p>
            <a:fld id="{8BC0572A-B4F5-2A4E-AA83-BDE4EB7230CD}" type="datetimeFigureOut">
              <a:rPr lang="en-US" smtClean="0"/>
              <a:pPr/>
              <a:t>1/15/2018</a:t>
            </a:fld>
            <a:endParaRPr lang="en-US" dirty="0"/>
          </a:p>
        </p:txBody>
      </p:sp>
      <p:sp>
        <p:nvSpPr>
          <p:cNvPr id="5" name="Text Placeholder 4"/>
          <p:cNvSpPr>
            <a:spLocks noGrp="1"/>
          </p:cNvSpPr>
          <p:nvPr>
            <p:ph type="body" sz="quarter" idx="14"/>
          </p:nvPr>
        </p:nvSpPr>
        <p:spPr/>
        <p:txBody>
          <a:bodyPr/>
          <a:lstStyle/>
          <a:p>
            <a:r>
              <a:rPr lang="en-US" dirty="0" smtClean="0"/>
              <a:t>Website </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 y="4085763"/>
            <a:ext cx="2351947" cy="2057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328" y="2924944"/>
            <a:ext cx="2863205" cy="2863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897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79376" y="764704"/>
            <a:ext cx="11303868" cy="5108722"/>
          </a:xfrm>
        </p:spPr>
        <p:txBody>
          <a:bodyPr>
            <a:normAutofit/>
          </a:bodyPr>
          <a:lstStyle/>
          <a:p>
            <a:r>
              <a:rPr lang="en-US" b="1" dirty="0"/>
              <a:t>Audit requirements</a:t>
            </a:r>
            <a:endParaRPr lang="en-GB" b="1" dirty="0"/>
          </a:p>
          <a:p>
            <a:r>
              <a:rPr lang="en-GB" dirty="0" smtClean="0"/>
              <a:t>The </a:t>
            </a:r>
            <a:r>
              <a:rPr lang="en-GB" dirty="0"/>
              <a:t>NHS England Service Specification and Standards 2016 states that Networks should have a Governance Framework in place which includes arrangements for</a:t>
            </a:r>
            <a:r>
              <a:rPr lang="en-GB" dirty="0" smtClean="0"/>
              <a:t>:</a:t>
            </a:r>
            <a:endParaRPr lang="en-GB" dirty="0"/>
          </a:p>
          <a:p>
            <a:pPr marL="342900" lvl="0" indent="-342900">
              <a:buFont typeface="Arial" panose="020B0604020202020204" pitchFamily="34" charset="0"/>
              <a:buChar char="•"/>
            </a:pPr>
            <a:r>
              <a:rPr lang="en-GB" dirty="0"/>
              <a:t>Regular continuous clinical </a:t>
            </a:r>
            <a:r>
              <a:rPr lang="en-GB" b="1" dirty="0"/>
              <a:t>audit and quality improvement</a:t>
            </a:r>
            <a:endParaRPr lang="en-GB" dirty="0"/>
          </a:p>
          <a:p>
            <a:pPr marL="342900" lvl="0" indent="-342900">
              <a:buFont typeface="Arial" panose="020B0604020202020204" pitchFamily="34" charset="0"/>
              <a:buChar char="•"/>
            </a:pPr>
            <a:r>
              <a:rPr lang="en-GB" dirty="0"/>
              <a:t>Regular </a:t>
            </a:r>
            <a:r>
              <a:rPr lang="en-GB" b="1" dirty="0"/>
              <a:t>audit days</a:t>
            </a:r>
            <a:r>
              <a:rPr lang="en-GB" dirty="0"/>
              <a:t> including discussion of adverse events and resultant action plans</a:t>
            </a:r>
          </a:p>
          <a:p>
            <a:pPr marL="342900" lvl="0" indent="-342900">
              <a:buFont typeface="Arial" panose="020B0604020202020204" pitchFamily="34" charset="0"/>
              <a:buChar char="•"/>
            </a:pPr>
            <a:r>
              <a:rPr lang="en-GB" dirty="0"/>
              <a:t>Regular network meetings of the wider clinical team (including patient representatives) at least every 6 months, for issues such as agreement of protocols, </a:t>
            </a:r>
            <a:r>
              <a:rPr lang="en-GB" b="1" dirty="0"/>
              <a:t>review of audit data</a:t>
            </a:r>
            <a:r>
              <a:rPr lang="en-GB" dirty="0"/>
              <a:t> and monitoring of performance. </a:t>
            </a:r>
          </a:p>
          <a:p>
            <a:r>
              <a:rPr lang="en-GB" dirty="0"/>
              <a:t> </a:t>
            </a:r>
          </a:p>
          <a:p>
            <a:r>
              <a:rPr lang="en-GB" dirty="0"/>
              <a:t>The Congenital Heart Network will:</a:t>
            </a:r>
          </a:p>
          <a:p>
            <a:pPr marL="342900" lvl="0" indent="-342900">
              <a:buFont typeface="Arial" panose="020B0604020202020204" pitchFamily="34" charset="0"/>
              <a:buChar char="•"/>
            </a:pPr>
            <a:r>
              <a:rPr lang="en-GB" dirty="0"/>
              <a:t>produce annual audit and governance reports covering ACHD services. </a:t>
            </a:r>
          </a:p>
          <a:p>
            <a:endParaRPr lang="en-GB" dirty="0" smtClean="0">
              <a:solidFill>
                <a:schemeClr val="tx1"/>
              </a:solidFill>
            </a:endParaRPr>
          </a:p>
        </p:txBody>
      </p:sp>
      <p:sp>
        <p:nvSpPr>
          <p:cNvPr id="4" name="Date Placeholder 3"/>
          <p:cNvSpPr>
            <a:spLocks noGrp="1"/>
          </p:cNvSpPr>
          <p:nvPr>
            <p:ph type="dt" sz="half" idx="2"/>
          </p:nvPr>
        </p:nvSpPr>
        <p:spPr/>
        <p:txBody>
          <a:bodyPr/>
          <a:lstStyle/>
          <a:p>
            <a:fld id="{8BC0572A-B4F5-2A4E-AA83-BDE4EB7230CD}" type="datetimeFigureOut">
              <a:rPr lang="en-US" smtClean="0"/>
              <a:pPr/>
              <a:t>1/15/2018</a:t>
            </a:fld>
            <a:endParaRPr lang="en-US" dirty="0"/>
          </a:p>
        </p:txBody>
      </p:sp>
      <p:sp>
        <p:nvSpPr>
          <p:cNvPr id="5" name="Text Placeholder 4"/>
          <p:cNvSpPr>
            <a:spLocks noGrp="1"/>
          </p:cNvSpPr>
          <p:nvPr>
            <p:ph type="body" sz="quarter" idx="14"/>
          </p:nvPr>
        </p:nvSpPr>
        <p:spPr/>
        <p:txBody>
          <a:bodyPr/>
          <a:lstStyle/>
          <a:p>
            <a:r>
              <a:rPr lang="en-US" dirty="0" smtClean="0"/>
              <a:t>Audit </a:t>
            </a:r>
            <a:r>
              <a:rPr lang="en-US" dirty="0" err="1" smtClean="0"/>
              <a:t>Programme</a:t>
            </a:r>
            <a:r>
              <a:rPr lang="en-US" dirty="0" smtClean="0"/>
              <a:t> </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384" y="3689707"/>
            <a:ext cx="2520280" cy="2254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07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79376" y="764704"/>
            <a:ext cx="11303868" cy="5108722"/>
          </a:xfrm>
        </p:spPr>
        <p:txBody>
          <a:bodyPr>
            <a:normAutofit/>
          </a:bodyPr>
          <a:lstStyle/>
          <a:p>
            <a:r>
              <a:rPr lang="en-US" b="1" dirty="0" smtClean="0"/>
              <a:t>All </a:t>
            </a:r>
            <a:r>
              <a:rPr lang="en-US" b="1" dirty="0" err="1" smtClean="0"/>
              <a:t>Centres</a:t>
            </a:r>
            <a:r>
              <a:rPr lang="en-US" b="1" dirty="0" smtClean="0"/>
              <a:t> must:</a:t>
            </a:r>
          </a:p>
          <a:p>
            <a:pPr marL="342900" indent="-342900">
              <a:buFont typeface="Arial" panose="020B0604020202020204" pitchFamily="34" charset="0"/>
              <a:buChar char="•"/>
            </a:pPr>
            <a:r>
              <a:rPr lang="en-GB" sz="2000" dirty="0" smtClean="0"/>
              <a:t>participate </a:t>
            </a:r>
            <a:r>
              <a:rPr lang="en-GB" sz="2000" dirty="0"/>
              <a:t>in </a:t>
            </a:r>
            <a:r>
              <a:rPr lang="en-GB" sz="2000" b="1" dirty="0"/>
              <a:t>audits of clinical practice</a:t>
            </a:r>
            <a:r>
              <a:rPr lang="en-GB" sz="2000" dirty="0"/>
              <a:t> where recognised standards exist or improvements can be made. Participation in a programme of ongoing audit of clinical practice must be documented. </a:t>
            </a:r>
            <a:endParaRPr lang="en-GB" sz="2000" dirty="0" smtClean="0"/>
          </a:p>
          <a:p>
            <a:pPr marL="342900" lvl="0" indent="-342900">
              <a:buFont typeface="Arial" panose="020B0604020202020204" pitchFamily="34" charset="0"/>
              <a:buChar char="•"/>
            </a:pPr>
            <a:r>
              <a:rPr lang="en-GB" sz="2000" b="1" dirty="0" smtClean="0">
                <a:solidFill>
                  <a:srgbClr val="FF0000"/>
                </a:solidFill>
              </a:rPr>
              <a:t>At </a:t>
            </a:r>
            <a:r>
              <a:rPr lang="en-GB" sz="2000" b="1" dirty="0">
                <a:solidFill>
                  <a:srgbClr val="FF0000"/>
                </a:solidFill>
              </a:rPr>
              <a:t>least one audit of clinical practice (or more if required by NHS commissioners) of demonstrable clinical significance will be undertaken </a:t>
            </a:r>
            <a:r>
              <a:rPr lang="en-GB" sz="2000" b="1" dirty="0" smtClean="0">
                <a:solidFill>
                  <a:srgbClr val="FF0000"/>
                </a:solidFill>
              </a:rPr>
              <a:t>annually.</a:t>
            </a:r>
            <a:endParaRPr lang="en-GB" sz="1400" b="1" dirty="0" smtClean="0">
              <a:solidFill>
                <a:srgbClr val="FF0000"/>
              </a:solidFill>
            </a:endParaRPr>
          </a:p>
          <a:p>
            <a:pPr marL="342900" lvl="0" indent="-342900">
              <a:buFont typeface="Arial" panose="020B0604020202020204" pitchFamily="34" charset="0"/>
              <a:buChar char="•"/>
            </a:pPr>
            <a:r>
              <a:rPr lang="en-GB" sz="2000" dirty="0" smtClean="0"/>
              <a:t>Audits </a:t>
            </a:r>
            <a:r>
              <a:rPr lang="en-GB" sz="2000" dirty="0"/>
              <a:t>must </a:t>
            </a:r>
            <a:r>
              <a:rPr lang="en-GB" sz="2000" b="1" dirty="0"/>
              <a:t>take into account or link with similar audits across the network</a:t>
            </a:r>
            <a:r>
              <a:rPr lang="en-GB" sz="2000" dirty="0"/>
              <a:t>, other networks and other related specialties</a:t>
            </a:r>
            <a:r>
              <a:rPr lang="en-GB" sz="2000" dirty="0" smtClean="0"/>
              <a:t>.</a:t>
            </a:r>
          </a:p>
          <a:p>
            <a:pPr marL="342900" indent="-342900">
              <a:buFont typeface="Arial" panose="020B0604020202020204" pitchFamily="34" charset="0"/>
              <a:buChar char="•"/>
            </a:pPr>
            <a:r>
              <a:rPr lang="en-GB" sz="2000" dirty="0"/>
              <a:t>Centres must participate in national programmes for audit and must submit data on all interventions, surgery, electrophysiological procedures and endocarditis to the national congenital database in the National Institute for Cardiovascular Outcomes Research (NICOR); including any emerging data requirements for morbidity audit. </a:t>
            </a:r>
          </a:p>
          <a:p>
            <a:endParaRPr lang="en-US" b="1" dirty="0" smtClean="0"/>
          </a:p>
          <a:p>
            <a:r>
              <a:rPr lang="en-GB" dirty="0" smtClean="0">
                <a:solidFill>
                  <a:schemeClr val="tx1"/>
                </a:solidFill>
              </a:rPr>
              <a:t>(Section F of the standards) </a:t>
            </a:r>
          </a:p>
        </p:txBody>
      </p:sp>
      <p:sp>
        <p:nvSpPr>
          <p:cNvPr id="4" name="Date Placeholder 3"/>
          <p:cNvSpPr>
            <a:spLocks noGrp="1"/>
          </p:cNvSpPr>
          <p:nvPr>
            <p:ph type="dt" sz="half" idx="2"/>
          </p:nvPr>
        </p:nvSpPr>
        <p:spPr/>
        <p:txBody>
          <a:bodyPr/>
          <a:lstStyle/>
          <a:p>
            <a:fld id="{8BC0572A-B4F5-2A4E-AA83-BDE4EB7230CD}" type="datetimeFigureOut">
              <a:rPr lang="en-US" smtClean="0"/>
              <a:pPr/>
              <a:t>1/15/2018</a:t>
            </a:fld>
            <a:endParaRPr lang="en-US" dirty="0"/>
          </a:p>
        </p:txBody>
      </p:sp>
      <p:sp>
        <p:nvSpPr>
          <p:cNvPr id="5" name="Text Placeholder 4"/>
          <p:cNvSpPr>
            <a:spLocks noGrp="1"/>
          </p:cNvSpPr>
          <p:nvPr>
            <p:ph type="body" sz="quarter" idx="14"/>
          </p:nvPr>
        </p:nvSpPr>
        <p:spPr/>
        <p:txBody>
          <a:bodyPr/>
          <a:lstStyle/>
          <a:p>
            <a:r>
              <a:rPr lang="en-US" dirty="0" smtClean="0"/>
              <a:t>Audit </a:t>
            </a:r>
            <a:r>
              <a:rPr lang="en-US" dirty="0" err="1" smtClean="0"/>
              <a:t>Programme</a:t>
            </a:r>
            <a:r>
              <a:rPr lang="en-US" dirty="0" smtClean="0"/>
              <a:t> </a:t>
            </a:r>
            <a:endParaRPr lang="en-US" dirty="0"/>
          </a:p>
        </p:txBody>
      </p:sp>
    </p:spTree>
    <p:extLst>
      <p:ext uri="{BB962C8B-B14F-4D97-AF65-F5344CB8AC3E}">
        <p14:creationId xmlns:p14="http://schemas.microsoft.com/office/powerpoint/2010/main" val="113682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79376" y="764704"/>
            <a:ext cx="11303868" cy="5108722"/>
          </a:xfrm>
        </p:spPr>
        <p:txBody>
          <a:bodyPr>
            <a:normAutofit/>
          </a:bodyPr>
          <a:lstStyle/>
          <a:p>
            <a:endParaRPr lang="en-US" b="1" dirty="0" smtClean="0"/>
          </a:p>
          <a:p>
            <a:endParaRPr lang="en-US" b="1" dirty="0"/>
          </a:p>
        </p:txBody>
      </p:sp>
      <p:sp>
        <p:nvSpPr>
          <p:cNvPr id="4" name="Date Placeholder 3"/>
          <p:cNvSpPr>
            <a:spLocks noGrp="1"/>
          </p:cNvSpPr>
          <p:nvPr>
            <p:ph type="dt" sz="half" idx="2"/>
          </p:nvPr>
        </p:nvSpPr>
        <p:spPr/>
        <p:txBody>
          <a:bodyPr/>
          <a:lstStyle/>
          <a:p>
            <a:fld id="{8BC0572A-B4F5-2A4E-AA83-BDE4EB7230CD}" type="datetimeFigureOut">
              <a:rPr lang="en-US" smtClean="0"/>
              <a:pPr/>
              <a:t>1/15/2018</a:t>
            </a:fld>
            <a:endParaRPr lang="en-US" dirty="0"/>
          </a:p>
        </p:txBody>
      </p:sp>
      <p:sp>
        <p:nvSpPr>
          <p:cNvPr id="5" name="Text Placeholder 4"/>
          <p:cNvSpPr>
            <a:spLocks noGrp="1"/>
          </p:cNvSpPr>
          <p:nvPr>
            <p:ph type="body" sz="quarter" idx="14"/>
          </p:nvPr>
        </p:nvSpPr>
        <p:spPr/>
        <p:txBody>
          <a:bodyPr/>
          <a:lstStyle/>
          <a:p>
            <a:r>
              <a:rPr lang="en-US" dirty="0" smtClean="0"/>
              <a:t>Updated Work Plan</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338272993"/>
              </p:ext>
            </p:extLst>
          </p:nvPr>
        </p:nvGraphicFramePr>
        <p:xfrm>
          <a:off x="623390" y="620689"/>
          <a:ext cx="11089235" cy="5112567"/>
        </p:xfrm>
        <a:graphic>
          <a:graphicData uri="http://schemas.openxmlformats.org/drawingml/2006/table">
            <a:tbl>
              <a:tblPr firstRow="1" bandRow="1">
                <a:tableStyleId>{5C22544A-7EE6-4342-B048-85BDC9FD1C3A}</a:tableStyleId>
              </a:tblPr>
              <a:tblGrid>
                <a:gridCol w="2217847"/>
                <a:gridCol w="2217847"/>
                <a:gridCol w="2217847"/>
                <a:gridCol w="2217847"/>
                <a:gridCol w="2217847"/>
              </a:tblGrid>
              <a:tr h="718789">
                <a:tc>
                  <a:txBody>
                    <a:bodyPr/>
                    <a:lstStyle/>
                    <a:p>
                      <a:pPr algn="ctr"/>
                      <a:r>
                        <a:rPr lang="en-GB" sz="1400" dirty="0" smtClean="0">
                          <a:solidFill>
                            <a:schemeClr val="tx1">
                              <a:lumMod val="95000"/>
                              <a:lumOff val="5000"/>
                            </a:schemeClr>
                          </a:solidFill>
                        </a:rPr>
                        <a:t>Completed</a:t>
                      </a:r>
                      <a:endParaRPr lang="en-GB" sz="1400" dirty="0">
                        <a:solidFill>
                          <a:schemeClr val="tx1">
                            <a:lumMod val="95000"/>
                            <a:lumOff val="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00B050"/>
                          </a:solidFill>
                        </a:rPr>
                        <a:t>On</a:t>
                      </a:r>
                      <a:r>
                        <a:rPr lang="en-GB" sz="1400" baseline="0" dirty="0" smtClean="0">
                          <a:solidFill>
                            <a:srgbClr val="00B050"/>
                          </a:solidFill>
                        </a:rPr>
                        <a:t> track </a:t>
                      </a:r>
                      <a:endParaRPr lang="en-GB" sz="1400" dirty="0" smtClean="0">
                        <a:solidFill>
                          <a:srgbClr val="00B050"/>
                        </a:solidFill>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accent5">
                              <a:lumMod val="60000"/>
                              <a:lumOff val="40000"/>
                            </a:schemeClr>
                          </a:solidFill>
                        </a:rPr>
                        <a:t>In progress</a:t>
                      </a:r>
                    </a:p>
                  </a:txBody>
                  <a:tcPr/>
                </a:tc>
                <a:tc hMerge="1">
                  <a:txBody>
                    <a:bodyPr/>
                    <a:lstStyle/>
                    <a:p>
                      <a:endParaRPr lang="en-GB" sz="1400" dirty="0"/>
                    </a:p>
                  </a:txBody>
                  <a:tcPr/>
                </a:tc>
                <a:tc>
                  <a:txBody>
                    <a:bodyPr/>
                    <a:lstStyle/>
                    <a:p>
                      <a:pPr algn="ctr"/>
                      <a:r>
                        <a:rPr lang="en-GB" sz="1400" dirty="0" smtClean="0">
                          <a:solidFill>
                            <a:srgbClr val="FF0000"/>
                          </a:solidFill>
                        </a:rPr>
                        <a:t>Not yet started</a:t>
                      </a:r>
                      <a:endParaRPr lang="en-GB" sz="1400" dirty="0">
                        <a:solidFill>
                          <a:srgbClr val="FF0000"/>
                        </a:solidFill>
                      </a:endParaRPr>
                    </a:p>
                  </a:txBody>
                  <a:tcPr/>
                </a:tc>
              </a:tr>
              <a:tr h="591443">
                <a:tc>
                  <a:txBody>
                    <a:bodyPr/>
                    <a:lstStyle/>
                    <a:p>
                      <a:r>
                        <a:rPr lang="en-GB" sz="1400" dirty="0" smtClean="0"/>
                        <a:t>Inaugural M&amp;M</a:t>
                      </a:r>
                      <a:endParaRPr lang="en-GB" sz="1400" dirty="0"/>
                    </a:p>
                  </a:txBody>
                  <a:tcPr/>
                </a:tc>
                <a:tc>
                  <a:txBody>
                    <a:bodyPr/>
                    <a:lstStyle/>
                    <a:p>
                      <a:r>
                        <a:rPr lang="en-GB" sz="1400" dirty="0" smtClean="0"/>
                        <a:t>Strategic engagement</a:t>
                      </a:r>
                      <a:endParaRPr lang="en-GB" sz="1400" dirty="0"/>
                    </a:p>
                  </a:txBody>
                  <a:tcPr/>
                </a:tc>
                <a:tc>
                  <a:txBody>
                    <a:bodyPr/>
                    <a:lstStyle/>
                    <a:p>
                      <a:r>
                        <a:rPr lang="en-GB" sz="1400" dirty="0" smtClean="0"/>
                        <a:t>Post-assessment feedback</a:t>
                      </a:r>
                      <a:endParaRPr lang="en-GB" sz="1400" dirty="0"/>
                    </a:p>
                  </a:txBody>
                  <a:tcPr/>
                </a:tc>
                <a:tc>
                  <a:txBody>
                    <a:bodyPr/>
                    <a:lstStyle/>
                    <a:p>
                      <a:r>
                        <a:rPr lang="en-GB" sz="1400" dirty="0" smtClean="0"/>
                        <a:t>Charities and support groups</a:t>
                      </a:r>
                      <a:endParaRPr lang="en-GB" sz="1400" dirty="0"/>
                    </a:p>
                  </a:txBody>
                  <a:tcPr/>
                </a:tc>
                <a:tc>
                  <a:txBody>
                    <a:bodyPr/>
                    <a:lstStyle/>
                    <a:p>
                      <a:r>
                        <a:rPr lang="en-GB" sz="1400" dirty="0" smtClean="0"/>
                        <a:t>Request ongoing commitment</a:t>
                      </a:r>
                      <a:r>
                        <a:rPr lang="en-GB" sz="1400" baseline="0" dirty="0" smtClean="0"/>
                        <a:t> from Trusts</a:t>
                      </a:r>
                      <a:endParaRPr lang="en-GB" sz="1400" dirty="0"/>
                    </a:p>
                  </a:txBody>
                  <a:tcPr/>
                </a:tc>
              </a:tr>
              <a:tr h="409447">
                <a:tc>
                  <a:txBody>
                    <a:bodyPr/>
                    <a:lstStyle/>
                    <a:p>
                      <a:r>
                        <a:rPr lang="en-GB" sz="1400" dirty="0" smtClean="0"/>
                        <a:t>Annual report </a:t>
                      </a:r>
                      <a:endParaRPr lang="en-GB" sz="1400" dirty="0"/>
                    </a:p>
                  </a:txBody>
                  <a:tcPr/>
                </a:tc>
                <a:tc>
                  <a:txBody>
                    <a:bodyPr/>
                    <a:lstStyle/>
                    <a:p>
                      <a:r>
                        <a:rPr lang="en-GB" sz="1400" dirty="0" smtClean="0"/>
                        <a:t>Assurance work</a:t>
                      </a:r>
                      <a:endParaRPr lang="en-GB" sz="1400" dirty="0"/>
                    </a:p>
                  </a:txBody>
                  <a:tcPr/>
                </a:tc>
                <a:tc>
                  <a:txBody>
                    <a:bodyPr/>
                    <a:lstStyle/>
                    <a:p>
                      <a:r>
                        <a:rPr lang="en-GB" sz="1400" dirty="0" smtClean="0"/>
                        <a:t>Clinical</a:t>
                      </a:r>
                      <a:r>
                        <a:rPr lang="en-GB" sz="1400" baseline="0" dirty="0" smtClean="0"/>
                        <a:t> guidelines </a:t>
                      </a:r>
                      <a:endParaRPr lang="en-GB" sz="1400" dirty="0" smtClean="0"/>
                    </a:p>
                  </a:txBody>
                  <a:tcPr/>
                </a:tc>
                <a:tc>
                  <a:txBody>
                    <a:bodyPr/>
                    <a:lstStyle/>
                    <a:p>
                      <a:r>
                        <a:rPr lang="en-GB" sz="1400" dirty="0" smtClean="0"/>
                        <a:t>Website </a:t>
                      </a:r>
                      <a:endParaRPr lang="en-GB" sz="1400" dirty="0"/>
                    </a:p>
                  </a:txBody>
                  <a:tcPr/>
                </a:tc>
                <a:tc>
                  <a:txBody>
                    <a:bodyPr/>
                    <a:lstStyle/>
                    <a:p>
                      <a:r>
                        <a:rPr lang="en-GB" sz="1400" dirty="0" smtClean="0"/>
                        <a:t>Tariff</a:t>
                      </a:r>
                      <a:r>
                        <a:rPr lang="en-GB" sz="1400" baseline="0" dirty="0" smtClean="0"/>
                        <a:t> work </a:t>
                      </a:r>
                      <a:endParaRPr lang="en-GB" sz="1400" dirty="0"/>
                    </a:p>
                  </a:txBody>
                  <a:tcPr/>
                </a:tc>
              </a:tr>
              <a:tr h="589266">
                <a:tc>
                  <a:txBody>
                    <a:bodyPr/>
                    <a:lstStyle/>
                    <a:p>
                      <a:endParaRPr lang="en-GB" sz="1400" dirty="0"/>
                    </a:p>
                  </a:txBody>
                  <a:tcPr/>
                </a:tc>
                <a:tc>
                  <a:txBody>
                    <a:bodyPr/>
                    <a:lstStyle/>
                    <a:p>
                      <a:r>
                        <a:rPr lang="en-GB" sz="1400" dirty="0" smtClean="0"/>
                        <a:t>Risk management</a:t>
                      </a:r>
                      <a:endParaRPr lang="en-GB" sz="1400" dirty="0"/>
                    </a:p>
                  </a:txBody>
                  <a:tcPr/>
                </a:tc>
                <a:tc>
                  <a:txBody>
                    <a:bodyPr/>
                    <a:lstStyle/>
                    <a:p>
                      <a:r>
                        <a:rPr lang="en-GB" sz="1400" dirty="0" smtClean="0"/>
                        <a:t>Discharge</a:t>
                      </a:r>
                      <a:r>
                        <a:rPr lang="en-GB" sz="1400" baseline="0" dirty="0" smtClean="0"/>
                        <a:t> communications</a:t>
                      </a:r>
                      <a:endParaRPr lang="en-GB" sz="1400" dirty="0"/>
                    </a:p>
                  </a:txBody>
                  <a:tcPr/>
                </a:tc>
                <a:tc>
                  <a:txBody>
                    <a:bodyPr/>
                    <a:lstStyle/>
                    <a:p>
                      <a:r>
                        <a:rPr lang="en-GB" sz="1400" dirty="0" smtClean="0"/>
                        <a:t>Medical workforce</a:t>
                      </a:r>
                      <a:endParaRPr lang="en-GB" sz="1400" dirty="0"/>
                    </a:p>
                  </a:txBody>
                  <a:tcPr/>
                </a:tc>
                <a:tc>
                  <a:txBody>
                    <a:bodyPr/>
                    <a:lstStyle/>
                    <a:p>
                      <a:r>
                        <a:rPr lang="en-GB" sz="1400" dirty="0" smtClean="0"/>
                        <a:t>Governance</a:t>
                      </a:r>
                      <a:r>
                        <a:rPr lang="en-GB" sz="1400" baseline="0" dirty="0" smtClean="0"/>
                        <a:t> Lead</a:t>
                      </a:r>
                      <a:endParaRPr lang="en-GB" sz="1400" dirty="0"/>
                    </a:p>
                  </a:txBody>
                  <a:tcPr/>
                </a:tc>
              </a:tr>
              <a:tr h="589266">
                <a:tc>
                  <a:txBody>
                    <a:bodyPr/>
                    <a:lstStyle/>
                    <a:p>
                      <a:endParaRPr lang="en-GB" sz="1400" dirty="0"/>
                    </a:p>
                  </a:txBody>
                  <a:tcPr/>
                </a:tc>
                <a:tc>
                  <a:txBody>
                    <a:bodyPr/>
                    <a:lstStyle/>
                    <a:p>
                      <a:r>
                        <a:rPr lang="en-GB" sz="1400" dirty="0" smtClean="0"/>
                        <a:t>Training and education</a:t>
                      </a:r>
                      <a:endParaRPr lang="en-GB" sz="1400" dirty="0"/>
                    </a:p>
                  </a:txBody>
                  <a:tcPr/>
                </a:tc>
                <a:tc>
                  <a:txBody>
                    <a:bodyPr/>
                    <a:lstStyle/>
                    <a:p>
                      <a:r>
                        <a:rPr lang="en-GB" sz="1400" dirty="0" smtClean="0"/>
                        <a:t>Nursing</a:t>
                      </a:r>
                      <a:r>
                        <a:rPr lang="en-GB" sz="1400" baseline="0" dirty="0" smtClean="0"/>
                        <a:t> strategy &amp; CNS access </a:t>
                      </a:r>
                      <a:endParaRPr lang="en-GB" sz="1400" dirty="0"/>
                    </a:p>
                  </a:txBody>
                  <a:tcPr/>
                </a:tc>
                <a:tc>
                  <a:txBody>
                    <a:bodyPr/>
                    <a:lstStyle/>
                    <a:p>
                      <a:r>
                        <a:rPr lang="en-GB" sz="1400" dirty="0" smtClean="0"/>
                        <a:t>Engagement</a:t>
                      </a:r>
                      <a:r>
                        <a:rPr lang="en-GB" sz="1400" baseline="0" dirty="0" smtClean="0"/>
                        <a:t> </a:t>
                      </a:r>
                      <a:r>
                        <a:rPr lang="en-GB" sz="1400" dirty="0" smtClean="0"/>
                        <a:t>&amp; </a:t>
                      </a:r>
                    </a:p>
                    <a:p>
                      <a:r>
                        <a:rPr lang="en-GB" sz="1400" dirty="0" smtClean="0"/>
                        <a:t>communications </a:t>
                      </a:r>
                      <a:endParaRPr lang="en-GB" sz="1400" dirty="0"/>
                    </a:p>
                  </a:txBody>
                  <a:tcPr/>
                </a:tc>
                <a:tc>
                  <a:txBody>
                    <a:bodyPr/>
                    <a:lstStyle/>
                    <a:p>
                      <a:endParaRPr lang="en-GB" sz="1400" dirty="0"/>
                    </a:p>
                  </a:txBody>
                  <a:tcPr/>
                </a:tc>
              </a:tr>
              <a:tr h="393408">
                <a:tc>
                  <a:txBody>
                    <a:bodyPr/>
                    <a:lstStyle/>
                    <a:p>
                      <a:endParaRPr lang="en-GB" sz="1400"/>
                    </a:p>
                  </a:txBody>
                  <a:tcPr/>
                </a:tc>
                <a:tc>
                  <a:txBody>
                    <a:bodyPr/>
                    <a:lstStyle/>
                    <a:p>
                      <a:r>
                        <a:rPr lang="en-GB" sz="1400" dirty="0" smtClean="0"/>
                        <a:t>Seeking feedback</a:t>
                      </a:r>
                      <a:endParaRPr lang="en-GB" sz="1400" dirty="0"/>
                    </a:p>
                  </a:txBody>
                  <a:tcPr/>
                </a:tc>
                <a:tc>
                  <a:txBody>
                    <a:bodyPr/>
                    <a:lstStyle/>
                    <a:p>
                      <a:r>
                        <a:rPr lang="en-GB" sz="1400" dirty="0" smtClean="0"/>
                        <a:t>Audit</a:t>
                      </a:r>
                      <a:r>
                        <a:rPr lang="en-GB" sz="1400" baseline="0" dirty="0" smtClean="0"/>
                        <a:t> programme </a:t>
                      </a:r>
                      <a:endParaRPr lang="en-GB" sz="1400" dirty="0"/>
                    </a:p>
                  </a:txBody>
                  <a:tcPr/>
                </a:tc>
                <a:tc>
                  <a:txBody>
                    <a:bodyPr/>
                    <a:lstStyle/>
                    <a:p>
                      <a:r>
                        <a:rPr lang="en-GB" sz="1400" dirty="0" smtClean="0"/>
                        <a:t>Research </a:t>
                      </a:r>
                      <a:endParaRPr lang="en-GB" sz="1400" dirty="0"/>
                    </a:p>
                  </a:txBody>
                  <a:tcPr/>
                </a:tc>
                <a:tc>
                  <a:txBody>
                    <a:bodyPr/>
                    <a:lstStyle/>
                    <a:p>
                      <a:endParaRPr lang="en-GB" sz="1400" dirty="0"/>
                    </a:p>
                  </a:txBody>
                  <a:tcPr/>
                </a:tc>
              </a:tr>
              <a:tr h="409447">
                <a:tc>
                  <a:txBody>
                    <a:bodyPr/>
                    <a:lstStyle/>
                    <a:p>
                      <a:endParaRPr lang="en-GB" sz="1400" dirty="0"/>
                    </a:p>
                  </a:txBody>
                  <a:tcPr/>
                </a:tc>
                <a:tc>
                  <a:txBody>
                    <a:bodyPr/>
                    <a:lstStyle/>
                    <a:p>
                      <a:r>
                        <a:rPr lang="en-GB" sz="1400" dirty="0" smtClean="0"/>
                        <a:t>Financial management</a:t>
                      </a:r>
                      <a:endParaRPr lang="en-GB" sz="1400" dirty="0"/>
                    </a:p>
                  </a:txBody>
                  <a:tcPr/>
                </a:tc>
                <a:tc>
                  <a:txBody>
                    <a:bodyPr/>
                    <a:lstStyle/>
                    <a:p>
                      <a:r>
                        <a:rPr lang="en-GB" sz="1400" dirty="0" err="1" smtClean="0"/>
                        <a:t>Fetal</a:t>
                      </a:r>
                      <a:r>
                        <a:rPr lang="en-GB" sz="1400" dirty="0" smtClean="0"/>
                        <a:t> diagnosis</a:t>
                      </a:r>
                      <a:endParaRPr lang="en-GB" sz="1400" dirty="0"/>
                    </a:p>
                  </a:txBody>
                  <a:tcPr/>
                </a:tc>
                <a:tc>
                  <a:txBody>
                    <a:bodyPr/>
                    <a:lstStyle/>
                    <a:p>
                      <a:r>
                        <a:rPr lang="en-GB" sz="1400" dirty="0" smtClean="0"/>
                        <a:t>Funding and finance </a:t>
                      </a:r>
                      <a:endParaRPr lang="en-GB" sz="1400" dirty="0"/>
                    </a:p>
                  </a:txBody>
                  <a:tcPr/>
                </a:tc>
                <a:tc>
                  <a:txBody>
                    <a:bodyPr/>
                    <a:lstStyle/>
                    <a:p>
                      <a:endParaRPr lang="en-GB" sz="1400"/>
                    </a:p>
                  </a:txBody>
                  <a:tcPr/>
                </a:tc>
              </a:tr>
              <a:tr h="579595">
                <a:tc>
                  <a:txBody>
                    <a:bodyPr/>
                    <a:lstStyle/>
                    <a:p>
                      <a:endParaRPr lang="en-GB" sz="1400" dirty="0"/>
                    </a:p>
                  </a:txBody>
                  <a:tcPr/>
                </a:tc>
                <a:tc>
                  <a:txBody>
                    <a:bodyPr/>
                    <a:lstStyle/>
                    <a:p>
                      <a:r>
                        <a:rPr lang="en-GB" sz="1400" dirty="0" smtClean="0"/>
                        <a:t>Addressing major gaps in standards</a:t>
                      </a:r>
                      <a:endParaRPr lang="en-GB" sz="1400" dirty="0"/>
                    </a:p>
                  </a:txBody>
                  <a:tcPr/>
                </a:tc>
                <a:tc>
                  <a:txBody>
                    <a:bodyPr/>
                    <a:lstStyle/>
                    <a:p>
                      <a:r>
                        <a:rPr lang="en-GB" sz="1400" dirty="0" smtClean="0"/>
                        <a:t>Image sharing</a:t>
                      </a:r>
                      <a:r>
                        <a:rPr lang="en-GB" sz="1400" baseline="0" dirty="0" smtClean="0"/>
                        <a:t> </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latin typeface="+mn-lt"/>
                          <a:ea typeface="+mn-ea"/>
                          <a:cs typeface="+mn-cs"/>
                        </a:rPr>
                        <a:t>Escalation </a:t>
                      </a:r>
                    </a:p>
                    <a:p>
                      <a:endParaRPr lang="en-GB" dirty="0"/>
                    </a:p>
                  </a:txBody>
                  <a:tcPr/>
                </a:tc>
                <a:tc>
                  <a:txBody>
                    <a:bodyPr/>
                    <a:lstStyle/>
                    <a:p>
                      <a:endParaRPr lang="en-GB" sz="1400" dirty="0"/>
                    </a:p>
                  </a:txBody>
                  <a:tcPr/>
                </a:tc>
              </a:tr>
              <a:tr h="415953">
                <a:tc>
                  <a:txBody>
                    <a:bodyPr/>
                    <a:lstStyle/>
                    <a:p>
                      <a:endParaRPr lang="en-GB" sz="1400" dirty="0"/>
                    </a:p>
                  </a:txBody>
                  <a:tcPr/>
                </a:tc>
                <a:tc>
                  <a:txBody>
                    <a:bodyPr/>
                    <a:lstStyle/>
                    <a:p>
                      <a:r>
                        <a:rPr lang="en-GB" sz="1400" dirty="0" smtClean="0"/>
                        <a:t>Transition</a:t>
                      </a:r>
                      <a:endParaRPr lang="en-GB" sz="1400" dirty="0"/>
                    </a:p>
                  </a:txBody>
                  <a:tcPr/>
                </a:tc>
                <a:tc>
                  <a:txBody>
                    <a:bodyPr/>
                    <a:lstStyle/>
                    <a:p>
                      <a:r>
                        <a:rPr lang="en-GB" sz="1400" dirty="0" smtClean="0"/>
                        <a:t>Psychology </a:t>
                      </a:r>
                      <a:endParaRPr lang="en-GB" sz="1400" dirty="0"/>
                    </a:p>
                  </a:txBody>
                  <a:tcPr/>
                </a:tc>
                <a:tc>
                  <a:txBody>
                    <a:bodyPr/>
                    <a:lstStyle/>
                    <a:p>
                      <a:endParaRPr lang="en-GB" dirty="0"/>
                    </a:p>
                  </a:txBody>
                  <a:tcPr/>
                </a:tc>
                <a:tc>
                  <a:txBody>
                    <a:bodyPr/>
                    <a:lstStyle/>
                    <a:p>
                      <a:endParaRPr lang="en-GB" sz="1400" dirty="0" smtClean="0"/>
                    </a:p>
                  </a:txBody>
                  <a:tcPr/>
                </a:tc>
              </a:tr>
              <a:tr h="415953">
                <a:tc>
                  <a:txBody>
                    <a:bodyPr/>
                    <a:lstStyle/>
                    <a:p>
                      <a:endParaRPr lang="en-GB" sz="1400" dirty="0"/>
                    </a:p>
                  </a:txBody>
                  <a:tcPr/>
                </a:tc>
                <a:tc>
                  <a:txBody>
                    <a:bodyPr/>
                    <a:lstStyle/>
                    <a:p>
                      <a:r>
                        <a:rPr lang="en-GB" sz="1400" dirty="0" smtClean="0"/>
                        <a:t>Palliative</a:t>
                      </a:r>
                      <a:r>
                        <a:rPr lang="en-GB" sz="1400" baseline="0" dirty="0" smtClean="0"/>
                        <a:t> Care</a:t>
                      </a:r>
                      <a:endParaRPr lang="en-GB" sz="1400" dirty="0"/>
                    </a:p>
                  </a:txBody>
                  <a:tcPr/>
                </a:tc>
                <a:tc>
                  <a:txBody>
                    <a:bodyPr/>
                    <a:lstStyle/>
                    <a:p>
                      <a:r>
                        <a:rPr lang="en-GB" sz="1400" dirty="0" smtClean="0"/>
                        <a:t>Dashboard</a:t>
                      </a:r>
                      <a:endParaRPr lang="en-GB" sz="1400" dirty="0"/>
                    </a:p>
                  </a:txBody>
                  <a:tcPr/>
                </a:tc>
                <a:tc>
                  <a:txBody>
                    <a:bodyPr/>
                    <a:lstStyle/>
                    <a:p>
                      <a:endParaRPr lang="en-GB"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169010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normAutofit/>
          </a:bodyPr>
          <a:lstStyle/>
          <a:p>
            <a:pPr marL="342900" indent="-342900">
              <a:buFont typeface="Arial" panose="020B0604020202020204" pitchFamily="34" charset="0"/>
              <a:buChar char="•"/>
            </a:pPr>
            <a:r>
              <a:rPr lang="en-GB" altLang="en-US" dirty="0" smtClean="0">
                <a:solidFill>
                  <a:schemeClr val="tx1"/>
                </a:solidFill>
              </a:rPr>
              <a:t>Concern raised at September Board &amp; via exception reports</a:t>
            </a:r>
          </a:p>
          <a:p>
            <a:pPr marL="342900" indent="-342900">
              <a:buFont typeface="Arial" panose="020B0604020202020204" pitchFamily="34" charset="0"/>
              <a:buChar char="•"/>
            </a:pPr>
            <a:r>
              <a:rPr lang="en-GB" altLang="en-US" dirty="0" smtClean="0">
                <a:solidFill>
                  <a:schemeClr val="tx1"/>
                </a:solidFill>
              </a:rPr>
              <a:t>Survey completed to quantify issue</a:t>
            </a:r>
          </a:p>
          <a:p>
            <a:pPr marL="800100" lvl="2" indent="-342900" defTabSz="820738" fontAlgn="base">
              <a:spcBef>
                <a:spcPts val="0"/>
              </a:spcBef>
              <a:spcAft>
                <a:spcPts val="1417"/>
              </a:spcAft>
              <a:buClr>
                <a:schemeClr val="tx2"/>
              </a:buClr>
              <a:buFont typeface="Arial" panose="020B0604020202020204" pitchFamily="34" charset="0"/>
              <a:buChar char="•"/>
            </a:pPr>
            <a:r>
              <a:rPr lang="en-GB" altLang="en-US" dirty="0"/>
              <a:t>11 </a:t>
            </a:r>
            <a:r>
              <a:rPr lang="en-GB" altLang="en-US" dirty="0" smtClean="0"/>
              <a:t>responses (7 English Centres, </a:t>
            </a:r>
            <a:r>
              <a:rPr lang="en-GB" altLang="en-US" dirty="0"/>
              <a:t>4 </a:t>
            </a:r>
            <a:r>
              <a:rPr lang="en-GB" altLang="en-US" dirty="0" smtClean="0"/>
              <a:t>Welsh) , thank you </a:t>
            </a:r>
          </a:p>
          <a:p>
            <a:pPr marL="342900" lvl="2" indent="-342900" defTabSz="820738" fontAlgn="base">
              <a:spcBef>
                <a:spcPts val="0"/>
              </a:spcBef>
              <a:spcAft>
                <a:spcPts val="1417"/>
              </a:spcAft>
              <a:buClr>
                <a:schemeClr val="tx2"/>
              </a:buClr>
              <a:buFont typeface="Arial" panose="020B0604020202020204" pitchFamily="34" charset="0"/>
              <a:buChar char="•"/>
            </a:pPr>
            <a:r>
              <a:rPr lang="en-GB" altLang="en-US" sz="2200" spc="-30" dirty="0"/>
              <a:t>Only 36% said letters were generally received in</a:t>
            </a:r>
            <a:r>
              <a:rPr lang="en-GB" altLang="en-US" sz="2200" b="1" spc="-30" dirty="0"/>
              <a:t> timely </a:t>
            </a:r>
            <a:r>
              <a:rPr lang="en-GB" altLang="en-US" sz="2200" spc="-30" dirty="0" smtClean="0"/>
              <a:t>fashion</a:t>
            </a:r>
          </a:p>
          <a:p>
            <a:pPr marL="342900" lvl="2" indent="-342900" defTabSz="820738" fontAlgn="base">
              <a:spcBef>
                <a:spcPts val="0"/>
              </a:spcBef>
              <a:spcAft>
                <a:spcPts val="1417"/>
              </a:spcAft>
              <a:buClr>
                <a:schemeClr val="tx2"/>
              </a:buClr>
              <a:buFont typeface="Arial" panose="020B0604020202020204" pitchFamily="34" charset="0"/>
              <a:buChar char="•"/>
            </a:pPr>
            <a:r>
              <a:rPr lang="en-GB" altLang="en-US" dirty="0" smtClean="0">
                <a:solidFill>
                  <a:schemeClr val="tx1"/>
                </a:solidFill>
              </a:rPr>
              <a:t>For op notes, this reduced to 18% </a:t>
            </a:r>
          </a:p>
          <a:p>
            <a:pPr marL="342900" lvl="2" indent="-342900" defTabSz="820738" fontAlgn="base">
              <a:spcBef>
                <a:spcPts val="0"/>
              </a:spcBef>
              <a:spcAft>
                <a:spcPts val="1417"/>
              </a:spcAft>
              <a:buClr>
                <a:schemeClr val="tx2"/>
              </a:buClr>
              <a:buFont typeface="Arial" panose="020B0604020202020204" pitchFamily="34" charset="0"/>
              <a:buChar char="•"/>
            </a:pPr>
            <a:r>
              <a:rPr lang="en-GB" altLang="en-US" b="1" dirty="0" smtClean="0"/>
              <a:t>Quality </a:t>
            </a:r>
            <a:r>
              <a:rPr lang="en-GB" altLang="en-US" dirty="0" smtClean="0"/>
              <a:t>of letters – 63% Good or Very good</a:t>
            </a:r>
          </a:p>
          <a:p>
            <a:pPr marL="342900" lvl="2" indent="-342900" defTabSz="820738" fontAlgn="base">
              <a:spcBef>
                <a:spcPts val="0"/>
              </a:spcBef>
              <a:spcAft>
                <a:spcPts val="1417"/>
              </a:spcAft>
              <a:buClr>
                <a:schemeClr val="tx2"/>
              </a:buClr>
              <a:buFont typeface="Arial" panose="020B0604020202020204" pitchFamily="34" charset="0"/>
              <a:buChar char="•"/>
            </a:pPr>
            <a:r>
              <a:rPr lang="en-GB" altLang="en-US" dirty="0" smtClean="0">
                <a:solidFill>
                  <a:schemeClr val="tx1"/>
                </a:solidFill>
              </a:rPr>
              <a:t>Quality of op notes , this increased to 82%</a:t>
            </a:r>
          </a:p>
          <a:p>
            <a:pPr marL="342900" lvl="2" indent="-342900" defTabSz="820738" fontAlgn="base">
              <a:spcBef>
                <a:spcPts val="0"/>
              </a:spcBef>
              <a:spcAft>
                <a:spcPts val="1417"/>
              </a:spcAft>
              <a:buClr>
                <a:schemeClr val="tx2"/>
              </a:buClr>
              <a:buFont typeface="Arial" panose="020B0604020202020204" pitchFamily="34" charset="0"/>
              <a:buChar char="•"/>
            </a:pPr>
            <a:endParaRPr lang="en-GB" altLang="en-US" dirty="0" smtClean="0">
              <a:solidFill>
                <a:schemeClr val="tx1"/>
              </a:solidFill>
            </a:endParaRPr>
          </a:p>
          <a:p>
            <a:endParaRPr lang="en-GB" dirty="0" smtClean="0">
              <a:solidFill>
                <a:schemeClr val="tx1"/>
              </a:solidFill>
            </a:endParaRPr>
          </a:p>
          <a:p>
            <a:pPr marL="1028700" lvl="1" indent="-342900">
              <a:lnSpc>
                <a:spcPct val="100000"/>
              </a:lnSpc>
              <a:buFont typeface="Arial" panose="020B0604020202020204" pitchFamily="34" charset="0"/>
              <a:buChar char="•"/>
            </a:pPr>
            <a:endParaRPr lang="en-GB" dirty="0">
              <a:solidFill>
                <a:schemeClr val="tx1"/>
              </a:solidFill>
            </a:endParaRPr>
          </a:p>
        </p:txBody>
      </p:sp>
      <p:sp>
        <p:nvSpPr>
          <p:cNvPr id="4" name="Date Placeholder 3"/>
          <p:cNvSpPr>
            <a:spLocks noGrp="1"/>
          </p:cNvSpPr>
          <p:nvPr>
            <p:ph type="dt" sz="half" idx="2"/>
          </p:nvPr>
        </p:nvSpPr>
        <p:spPr/>
        <p:txBody>
          <a:bodyPr/>
          <a:lstStyle/>
          <a:p>
            <a:fld id="{8BC0572A-B4F5-2A4E-AA83-BDE4EB7230CD}" type="datetimeFigureOut">
              <a:rPr lang="en-US" smtClean="0"/>
              <a:pPr/>
              <a:t>1/15/2018</a:t>
            </a:fld>
            <a:endParaRPr lang="en-US" dirty="0"/>
          </a:p>
        </p:txBody>
      </p:sp>
      <p:sp>
        <p:nvSpPr>
          <p:cNvPr id="5" name="Text Placeholder 4"/>
          <p:cNvSpPr>
            <a:spLocks noGrp="1"/>
          </p:cNvSpPr>
          <p:nvPr>
            <p:ph type="body" sz="quarter" idx="14"/>
          </p:nvPr>
        </p:nvSpPr>
        <p:spPr/>
        <p:txBody>
          <a:bodyPr/>
          <a:lstStyle/>
          <a:p>
            <a:r>
              <a:rPr lang="en-US" dirty="0" smtClean="0"/>
              <a:t>Discharge communications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8288" y="3068960"/>
            <a:ext cx="3190790" cy="2575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5960" y="3573016"/>
            <a:ext cx="2426963" cy="259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721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normAutofit/>
          </a:bodyPr>
          <a:lstStyle/>
          <a:p>
            <a:pPr marL="342900" lvl="2" indent="-342900" defTabSz="820738" fontAlgn="base">
              <a:spcBef>
                <a:spcPts val="0"/>
              </a:spcBef>
              <a:spcAft>
                <a:spcPts val="1417"/>
              </a:spcAft>
              <a:buClr>
                <a:schemeClr val="tx2"/>
              </a:buClr>
              <a:buFont typeface="Arial" panose="020B0604020202020204" pitchFamily="34" charset="0"/>
              <a:buChar char="•"/>
            </a:pPr>
            <a:endParaRPr lang="en-GB" altLang="en-US" dirty="0" smtClean="0">
              <a:solidFill>
                <a:schemeClr val="tx1"/>
              </a:solidFill>
            </a:endParaRPr>
          </a:p>
          <a:p>
            <a:endParaRPr lang="en-GB" dirty="0" smtClean="0">
              <a:solidFill>
                <a:schemeClr val="tx1"/>
              </a:solidFill>
            </a:endParaRPr>
          </a:p>
          <a:p>
            <a:pPr marL="1028700" lvl="1" indent="-342900">
              <a:lnSpc>
                <a:spcPct val="100000"/>
              </a:lnSpc>
              <a:buFont typeface="Arial" panose="020B0604020202020204" pitchFamily="34" charset="0"/>
              <a:buChar char="•"/>
            </a:pPr>
            <a:endParaRPr lang="en-GB" dirty="0">
              <a:solidFill>
                <a:schemeClr val="tx1"/>
              </a:solidFill>
            </a:endParaRPr>
          </a:p>
        </p:txBody>
      </p:sp>
      <p:sp>
        <p:nvSpPr>
          <p:cNvPr id="4" name="Date Placeholder 3"/>
          <p:cNvSpPr>
            <a:spLocks noGrp="1"/>
          </p:cNvSpPr>
          <p:nvPr>
            <p:ph type="dt" sz="half" idx="2"/>
          </p:nvPr>
        </p:nvSpPr>
        <p:spPr/>
        <p:txBody>
          <a:bodyPr/>
          <a:lstStyle/>
          <a:p>
            <a:fld id="{8BC0572A-B4F5-2A4E-AA83-BDE4EB7230CD}" type="datetimeFigureOut">
              <a:rPr lang="en-US" smtClean="0"/>
              <a:pPr/>
              <a:t>1/15/2018</a:t>
            </a:fld>
            <a:endParaRPr lang="en-US" dirty="0"/>
          </a:p>
        </p:txBody>
      </p:sp>
      <p:sp>
        <p:nvSpPr>
          <p:cNvPr id="5" name="Text Placeholder 4"/>
          <p:cNvSpPr>
            <a:spLocks noGrp="1"/>
          </p:cNvSpPr>
          <p:nvPr>
            <p:ph type="body" sz="quarter" idx="14"/>
          </p:nvPr>
        </p:nvSpPr>
        <p:spPr/>
        <p:txBody>
          <a:bodyPr/>
          <a:lstStyle/>
          <a:p>
            <a:r>
              <a:rPr lang="en-US" dirty="0" smtClean="0"/>
              <a:t>Discharge communications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619" y="620688"/>
            <a:ext cx="8654459" cy="539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35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normAutofit fontScale="92500" lnSpcReduction="10000"/>
          </a:bodyPr>
          <a:lstStyle/>
          <a:p>
            <a:pPr marL="342900" indent="-342900">
              <a:buFont typeface="Arial" panose="020B0604020202020204" pitchFamily="34" charset="0"/>
              <a:buChar char="•"/>
            </a:pPr>
            <a:r>
              <a:rPr lang="en-GB" altLang="en-US" dirty="0" smtClean="0">
                <a:solidFill>
                  <a:schemeClr val="tx1"/>
                </a:solidFill>
              </a:rPr>
              <a:t>Series of meetings at Level 1 Centre (BHI and BRHC)</a:t>
            </a:r>
          </a:p>
          <a:p>
            <a:pPr marL="1028700" lvl="1" indent="-342900">
              <a:buFont typeface="Arial" panose="020B0604020202020204" pitchFamily="34" charset="0"/>
              <a:buChar char="•"/>
            </a:pPr>
            <a:r>
              <a:rPr lang="en-GB" altLang="en-US" sz="2200" dirty="0" smtClean="0"/>
              <a:t>Ward clerk, consultants, IT, Nurses, Data Manager…</a:t>
            </a:r>
          </a:p>
          <a:p>
            <a:pPr marL="1028700" lvl="1" indent="-342900">
              <a:buFont typeface="Arial" panose="020B0604020202020204" pitchFamily="34" charset="0"/>
              <a:buChar char="•"/>
            </a:pPr>
            <a:endParaRPr lang="en-GB" altLang="en-US" sz="2200" dirty="0" smtClean="0">
              <a:solidFill>
                <a:schemeClr val="tx1"/>
              </a:solidFill>
            </a:endParaRPr>
          </a:p>
          <a:p>
            <a:pPr marL="342900" indent="-342900">
              <a:buFont typeface="Arial" panose="020B0604020202020204" pitchFamily="34" charset="0"/>
              <a:buChar char="•"/>
            </a:pPr>
            <a:r>
              <a:rPr lang="en-GB" altLang="en-US" dirty="0" smtClean="0">
                <a:solidFill>
                  <a:schemeClr val="tx1"/>
                </a:solidFill>
              </a:rPr>
              <a:t>Can of worms opened!</a:t>
            </a:r>
          </a:p>
          <a:p>
            <a:pPr marL="1028700" lvl="1" indent="-342900">
              <a:buFont typeface="Arial" panose="020B0604020202020204" pitchFamily="34" charset="0"/>
              <a:buChar char="•"/>
            </a:pPr>
            <a:r>
              <a:rPr lang="en-GB" altLang="en-US" sz="2200" dirty="0"/>
              <a:t>Different opinions across Level 1 teams </a:t>
            </a:r>
          </a:p>
          <a:p>
            <a:pPr marL="1028700" lvl="1" indent="-342900">
              <a:buFont typeface="Arial" panose="020B0604020202020204" pitchFamily="34" charset="0"/>
              <a:buChar char="•"/>
            </a:pPr>
            <a:r>
              <a:rPr lang="en-GB" altLang="en-US" sz="2200" dirty="0" smtClean="0"/>
              <a:t>IT barriers</a:t>
            </a:r>
          </a:p>
          <a:p>
            <a:pPr lvl="1" indent="0">
              <a:buNone/>
            </a:pPr>
            <a:endParaRPr lang="en-GB" altLang="en-US" sz="2200" dirty="0" smtClean="0">
              <a:solidFill>
                <a:schemeClr val="tx1"/>
              </a:solidFill>
            </a:endParaRPr>
          </a:p>
          <a:p>
            <a:pPr marL="342900" indent="-342900">
              <a:buFont typeface="Arial" panose="020B0604020202020204" pitchFamily="34" charset="0"/>
              <a:buChar char="•"/>
            </a:pPr>
            <a:r>
              <a:rPr lang="en-GB" dirty="0" smtClean="0">
                <a:solidFill>
                  <a:schemeClr val="tx1"/>
                </a:solidFill>
              </a:rPr>
              <a:t>But – agreement it’s an important area to improve </a:t>
            </a:r>
          </a:p>
          <a:p>
            <a:pPr marL="342900" indent="-342900">
              <a:buFont typeface="Arial" panose="020B0604020202020204" pitchFamily="34" charset="0"/>
              <a:buChar char="•"/>
            </a:pPr>
            <a:r>
              <a:rPr lang="en-GB" dirty="0" smtClean="0">
                <a:solidFill>
                  <a:schemeClr val="tx1"/>
                </a:solidFill>
              </a:rPr>
              <a:t>Primary focus is discharge summaries</a:t>
            </a:r>
          </a:p>
          <a:p>
            <a:pPr marL="342900" indent="-342900">
              <a:buFont typeface="Arial" panose="020B0604020202020204" pitchFamily="34" charset="0"/>
              <a:buChar char="•"/>
            </a:pPr>
            <a:r>
              <a:rPr lang="en-GB" dirty="0" smtClean="0">
                <a:solidFill>
                  <a:schemeClr val="tx1"/>
                </a:solidFill>
              </a:rPr>
              <a:t>Options to improve process under development </a:t>
            </a:r>
          </a:p>
          <a:p>
            <a:pPr marL="342900" indent="-342900">
              <a:buFont typeface="Arial" panose="020B0604020202020204" pitchFamily="34" charset="0"/>
              <a:buChar char="•"/>
            </a:pPr>
            <a:r>
              <a:rPr lang="en-GB" dirty="0" smtClean="0">
                <a:solidFill>
                  <a:schemeClr val="tx1"/>
                </a:solidFill>
              </a:rPr>
              <a:t>Aim for improvements in 2018</a:t>
            </a:r>
          </a:p>
          <a:p>
            <a:pPr marL="1028700" lvl="1" indent="-342900">
              <a:buFont typeface="Arial" panose="020B0604020202020204" pitchFamily="34" charset="0"/>
              <a:buChar char="•"/>
            </a:pPr>
            <a:r>
              <a:rPr lang="en-GB" sz="2200" dirty="0" smtClean="0"/>
              <a:t>Electronic solution</a:t>
            </a:r>
          </a:p>
          <a:p>
            <a:pPr marL="1028700" lvl="1" indent="-342900">
              <a:buFont typeface="Arial" panose="020B0604020202020204" pitchFamily="34" charset="0"/>
              <a:buChar char="•"/>
            </a:pPr>
            <a:r>
              <a:rPr lang="en-GB" sz="2200" dirty="0" smtClean="0">
                <a:solidFill>
                  <a:schemeClr val="tx1"/>
                </a:solidFill>
              </a:rPr>
              <a:t>Standard Operating Process </a:t>
            </a:r>
          </a:p>
          <a:p>
            <a:endParaRPr lang="en-GB" dirty="0" smtClean="0">
              <a:solidFill>
                <a:schemeClr val="tx1"/>
              </a:solidFill>
            </a:endParaRPr>
          </a:p>
          <a:p>
            <a:pPr marL="1028700" lvl="1" indent="-342900">
              <a:lnSpc>
                <a:spcPct val="100000"/>
              </a:lnSpc>
              <a:buFont typeface="Arial" panose="020B0604020202020204" pitchFamily="34" charset="0"/>
              <a:buChar char="•"/>
            </a:pPr>
            <a:endParaRPr lang="en-GB" dirty="0">
              <a:solidFill>
                <a:schemeClr val="tx1"/>
              </a:solidFill>
            </a:endParaRPr>
          </a:p>
        </p:txBody>
      </p:sp>
      <p:sp>
        <p:nvSpPr>
          <p:cNvPr id="4" name="Date Placeholder 3"/>
          <p:cNvSpPr>
            <a:spLocks noGrp="1"/>
          </p:cNvSpPr>
          <p:nvPr>
            <p:ph type="dt" sz="half" idx="2"/>
          </p:nvPr>
        </p:nvSpPr>
        <p:spPr/>
        <p:txBody>
          <a:bodyPr/>
          <a:lstStyle/>
          <a:p>
            <a:fld id="{8BC0572A-B4F5-2A4E-AA83-BDE4EB7230CD}" type="datetimeFigureOut">
              <a:rPr lang="en-US" smtClean="0"/>
              <a:pPr/>
              <a:t>1/15/2018</a:t>
            </a:fld>
            <a:endParaRPr lang="en-US" dirty="0"/>
          </a:p>
        </p:txBody>
      </p:sp>
      <p:sp>
        <p:nvSpPr>
          <p:cNvPr id="5" name="Text Placeholder 4"/>
          <p:cNvSpPr>
            <a:spLocks noGrp="1"/>
          </p:cNvSpPr>
          <p:nvPr>
            <p:ph type="body" sz="quarter" idx="14"/>
          </p:nvPr>
        </p:nvSpPr>
        <p:spPr/>
        <p:txBody>
          <a:bodyPr/>
          <a:lstStyle/>
          <a:p>
            <a:r>
              <a:rPr lang="en-US" dirty="0" smtClean="0"/>
              <a:t>Discharge communications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0064" y="1219200"/>
            <a:ext cx="3683381" cy="3937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476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normAutofit/>
          </a:bodyPr>
          <a:lstStyle/>
          <a:p>
            <a:pPr marL="342900" indent="-342900">
              <a:buFont typeface="Arial" panose="020B0604020202020204" pitchFamily="34" charset="0"/>
              <a:buChar char="•"/>
            </a:pPr>
            <a:r>
              <a:rPr lang="en-GB" dirty="0" smtClean="0">
                <a:solidFill>
                  <a:schemeClr val="tx1"/>
                </a:solidFill>
              </a:rPr>
              <a:t>How to manage receipt of clinical letters at Centres, if an electronic solution is possible? </a:t>
            </a:r>
          </a:p>
          <a:p>
            <a:pPr marL="1028700" lvl="1" indent="-342900">
              <a:buFont typeface="Arial" panose="020B0604020202020204" pitchFamily="34" charset="0"/>
              <a:buChar char="•"/>
            </a:pPr>
            <a:r>
              <a:rPr lang="en-GB" sz="2400" dirty="0" smtClean="0"/>
              <a:t>One generic email address </a:t>
            </a:r>
            <a:r>
              <a:rPr lang="en-GB" dirty="0"/>
              <a:t>a</a:t>
            </a:r>
            <a:r>
              <a:rPr lang="en-GB" dirty="0" smtClean="0"/>
              <a:t>ctioned at Centre?</a:t>
            </a:r>
          </a:p>
          <a:p>
            <a:pPr marL="1028700" lvl="1" indent="-342900">
              <a:buFont typeface="Arial" panose="020B0604020202020204" pitchFamily="34" charset="0"/>
              <a:buChar char="•"/>
            </a:pPr>
            <a:endParaRPr lang="en-GB" dirty="0" smtClean="0"/>
          </a:p>
          <a:p>
            <a:pPr marL="1028700" lvl="1" indent="-342900">
              <a:buFont typeface="Arial" panose="020B0604020202020204" pitchFamily="34" charset="0"/>
              <a:buChar char="•"/>
            </a:pPr>
            <a:r>
              <a:rPr lang="en-GB" dirty="0" smtClean="0"/>
              <a:t>Sent to individual clinician contact details on website, and secretary?</a:t>
            </a:r>
          </a:p>
          <a:p>
            <a:pPr marL="1485900" lvl="2" indent="-342900">
              <a:buFont typeface="Arial" panose="020B0604020202020204" pitchFamily="34" charset="0"/>
              <a:buChar char="•"/>
            </a:pPr>
            <a:r>
              <a:rPr lang="en-GB" sz="2400" dirty="0" smtClean="0"/>
              <a:t>Website still missing large number of clinician profiles (!)</a:t>
            </a:r>
          </a:p>
          <a:p>
            <a:pPr marL="1485900" lvl="2" indent="-342900">
              <a:buFont typeface="Arial" panose="020B0604020202020204" pitchFamily="34" charset="0"/>
              <a:buChar char="•"/>
            </a:pPr>
            <a:r>
              <a:rPr lang="en-GB" sz="2400" dirty="0" smtClean="0">
                <a:solidFill>
                  <a:schemeClr val="tx1"/>
                </a:solidFill>
              </a:rPr>
              <a:t>What if individuals are on leave? </a:t>
            </a:r>
          </a:p>
          <a:p>
            <a:pPr lvl="2" indent="0">
              <a:buNone/>
            </a:pPr>
            <a:endParaRPr lang="en-GB" sz="2400" dirty="0" smtClean="0">
              <a:solidFill>
                <a:schemeClr val="tx1"/>
              </a:solidFill>
            </a:endParaRPr>
          </a:p>
          <a:p>
            <a:pPr marL="1028700" lvl="1" indent="-342900">
              <a:buFont typeface="Arial" panose="020B0604020202020204" pitchFamily="34" charset="0"/>
              <a:buChar char="•"/>
            </a:pPr>
            <a:r>
              <a:rPr lang="en-GB" dirty="0" smtClean="0"/>
              <a:t>Send to all consultants (and secretaries) at a Centre? </a:t>
            </a:r>
          </a:p>
          <a:p>
            <a:pPr lvl="1" indent="0">
              <a:buNone/>
            </a:pPr>
            <a:endParaRPr lang="en-GB" dirty="0" smtClean="0"/>
          </a:p>
          <a:p>
            <a:pPr marL="1028700" lvl="1" indent="-342900">
              <a:buFont typeface="Arial" panose="020B0604020202020204" pitchFamily="34" charset="0"/>
              <a:buChar char="•"/>
            </a:pPr>
            <a:r>
              <a:rPr lang="en-GB" dirty="0" smtClean="0"/>
              <a:t>Other</a:t>
            </a:r>
            <a:r>
              <a:rPr lang="en-GB" dirty="0"/>
              <a:t>?</a:t>
            </a:r>
          </a:p>
          <a:p>
            <a:pPr marL="1485900" lvl="2" indent="-342900">
              <a:buFont typeface="Arial" panose="020B0604020202020204" pitchFamily="34" charset="0"/>
              <a:buChar char="•"/>
            </a:pPr>
            <a:endParaRPr lang="en-GB" sz="2400" dirty="0" smtClean="0">
              <a:solidFill>
                <a:schemeClr val="tx1"/>
              </a:solidFill>
            </a:endParaRPr>
          </a:p>
          <a:p>
            <a:pPr marL="1028700" lvl="1" indent="-342900">
              <a:buFont typeface="Arial" panose="020B0604020202020204" pitchFamily="34" charset="0"/>
              <a:buChar char="•"/>
            </a:pPr>
            <a:endParaRPr lang="en-GB" sz="2400" dirty="0" smtClean="0">
              <a:solidFill>
                <a:schemeClr val="tx1"/>
              </a:solidFill>
            </a:endParaRPr>
          </a:p>
          <a:p>
            <a:endParaRPr lang="en-GB" dirty="0" smtClean="0">
              <a:solidFill>
                <a:schemeClr val="tx1"/>
              </a:solidFill>
            </a:endParaRPr>
          </a:p>
          <a:p>
            <a:pPr marL="1028700" lvl="1" indent="-342900">
              <a:lnSpc>
                <a:spcPct val="100000"/>
              </a:lnSpc>
              <a:buFont typeface="Arial" panose="020B0604020202020204" pitchFamily="34" charset="0"/>
              <a:buChar char="•"/>
            </a:pPr>
            <a:endParaRPr lang="en-GB" dirty="0">
              <a:solidFill>
                <a:schemeClr val="tx1"/>
              </a:solidFill>
            </a:endParaRPr>
          </a:p>
        </p:txBody>
      </p:sp>
      <p:sp>
        <p:nvSpPr>
          <p:cNvPr id="4" name="Date Placeholder 3"/>
          <p:cNvSpPr>
            <a:spLocks noGrp="1"/>
          </p:cNvSpPr>
          <p:nvPr>
            <p:ph type="dt" sz="half" idx="2"/>
          </p:nvPr>
        </p:nvSpPr>
        <p:spPr/>
        <p:txBody>
          <a:bodyPr/>
          <a:lstStyle/>
          <a:p>
            <a:fld id="{8BC0572A-B4F5-2A4E-AA83-BDE4EB7230CD}" type="datetimeFigureOut">
              <a:rPr lang="en-US" smtClean="0"/>
              <a:pPr/>
              <a:t>1/15/2018</a:t>
            </a:fld>
            <a:endParaRPr lang="en-US" dirty="0"/>
          </a:p>
        </p:txBody>
      </p:sp>
      <p:sp>
        <p:nvSpPr>
          <p:cNvPr id="5" name="Text Placeholder 4"/>
          <p:cNvSpPr>
            <a:spLocks noGrp="1"/>
          </p:cNvSpPr>
          <p:nvPr>
            <p:ph type="body" sz="quarter" idx="14"/>
          </p:nvPr>
        </p:nvSpPr>
        <p:spPr/>
        <p:txBody>
          <a:bodyPr/>
          <a:lstStyle/>
          <a:p>
            <a:r>
              <a:rPr lang="en-US" dirty="0" smtClean="0"/>
              <a:t>Discharge communications</a:t>
            </a:r>
            <a:endParaRPr lang="en-US" dirty="0"/>
          </a:p>
        </p:txBody>
      </p:sp>
    </p:spTree>
    <p:extLst>
      <p:ext uri="{BB962C8B-B14F-4D97-AF65-F5344CB8AC3E}">
        <p14:creationId xmlns:p14="http://schemas.microsoft.com/office/powerpoint/2010/main" val="379398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fontScale="55000" lnSpcReduction="20000"/>
          </a:bodyPr>
          <a:lstStyle/>
          <a:p>
            <a:r>
              <a:rPr lang="en-GB" dirty="0" smtClean="0"/>
              <a:t>People</a:t>
            </a:r>
          </a:p>
          <a:p>
            <a:pPr lvl="1"/>
            <a:r>
              <a:rPr lang="en-GB" dirty="0" smtClean="0"/>
              <a:t>Clinical Champion; Name, email, mobile/</a:t>
            </a:r>
            <a:r>
              <a:rPr lang="en-GB" dirty="0" err="1" smtClean="0"/>
              <a:t>ext</a:t>
            </a:r>
            <a:endParaRPr lang="en-GB" dirty="0" smtClean="0"/>
          </a:p>
          <a:p>
            <a:pPr lvl="1"/>
            <a:r>
              <a:rPr lang="en-GB" dirty="0" smtClean="0"/>
              <a:t>IT Champion; Name</a:t>
            </a:r>
            <a:r>
              <a:rPr lang="en-GB" dirty="0"/>
              <a:t>, email, mobile/</a:t>
            </a:r>
            <a:r>
              <a:rPr lang="en-GB" dirty="0" err="1"/>
              <a:t>ext</a:t>
            </a:r>
            <a:endParaRPr lang="en-GB" dirty="0"/>
          </a:p>
          <a:p>
            <a:endParaRPr lang="en-GB" dirty="0" smtClean="0"/>
          </a:p>
          <a:p>
            <a:r>
              <a:rPr lang="en-GB" dirty="0" smtClean="0"/>
              <a:t>Currently available equipment in your unit</a:t>
            </a:r>
          </a:p>
          <a:p>
            <a:pPr lvl="1"/>
            <a:r>
              <a:rPr lang="en-GB" dirty="0" smtClean="0"/>
              <a:t>Make and model</a:t>
            </a:r>
          </a:p>
          <a:p>
            <a:pPr lvl="1"/>
            <a:r>
              <a:rPr lang="en-GB" dirty="0" smtClean="0"/>
              <a:t>Location including fixed or mobile</a:t>
            </a:r>
          </a:p>
          <a:p>
            <a:pPr lvl="1"/>
            <a:r>
              <a:rPr lang="en-GB" dirty="0" smtClean="0"/>
              <a:t>Connectivity </a:t>
            </a:r>
            <a:r>
              <a:rPr lang="mr-IN" dirty="0" smtClean="0"/>
              <a:t>–</a:t>
            </a:r>
            <a:r>
              <a:rPr lang="en-GB" dirty="0" smtClean="0"/>
              <a:t> ISDN (telephone line) or Broadband (N3)</a:t>
            </a:r>
          </a:p>
          <a:p>
            <a:pPr lvl="1"/>
            <a:r>
              <a:rPr lang="en-GB" dirty="0" smtClean="0"/>
              <a:t>If N3 what is the IP address?</a:t>
            </a:r>
          </a:p>
          <a:p>
            <a:endParaRPr lang="en-GB" dirty="0" smtClean="0"/>
          </a:p>
          <a:p>
            <a:r>
              <a:rPr lang="en-GB" dirty="0" smtClean="0"/>
              <a:t>Wish list</a:t>
            </a:r>
          </a:p>
          <a:p>
            <a:pPr lvl="1"/>
            <a:r>
              <a:rPr lang="en-GB" dirty="0" smtClean="0"/>
              <a:t>Identify need </a:t>
            </a:r>
            <a:r>
              <a:rPr lang="mr-IN" dirty="0" smtClean="0"/>
              <a:t>–</a:t>
            </a:r>
            <a:r>
              <a:rPr lang="en-GB" dirty="0" smtClean="0"/>
              <a:t> JCC/MDT</a:t>
            </a:r>
          </a:p>
          <a:p>
            <a:pPr lvl="1"/>
            <a:r>
              <a:rPr lang="en-GB" dirty="0" smtClean="0"/>
              <a:t>Mobile vs static vs hybrid</a:t>
            </a:r>
          </a:p>
          <a:p>
            <a:pPr lvl="1"/>
            <a:r>
              <a:rPr lang="en-GB" dirty="0" smtClean="0"/>
              <a:t>Ability to share </a:t>
            </a:r>
            <a:r>
              <a:rPr lang="en-GB" dirty="0" err="1" smtClean="0"/>
              <a:t>Paed</a:t>
            </a:r>
            <a:r>
              <a:rPr lang="en-GB" dirty="0"/>
              <a:t> </a:t>
            </a:r>
            <a:r>
              <a:rPr lang="en-GB" dirty="0" smtClean="0"/>
              <a:t>&amp; ACHD</a:t>
            </a:r>
          </a:p>
          <a:p>
            <a:pPr lvl="1"/>
            <a:r>
              <a:rPr lang="en-GB" dirty="0" smtClean="0"/>
              <a:t>Connectivity to PACS via PC and/or direct ultrasound machines</a:t>
            </a:r>
          </a:p>
          <a:p>
            <a:pPr lvl="1"/>
            <a:r>
              <a:rPr lang="en-GB" dirty="0" smtClean="0"/>
              <a:t>Recording sessions </a:t>
            </a:r>
            <a:endParaRPr lang="en-GB" dirty="0"/>
          </a:p>
          <a:p>
            <a:endParaRPr lang="en-GB" dirty="0" smtClean="0"/>
          </a:p>
          <a:p>
            <a:r>
              <a:rPr lang="en-GB" dirty="0" smtClean="0"/>
              <a:t>Funding</a:t>
            </a:r>
          </a:p>
          <a:p>
            <a:pPr lvl="1"/>
            <a:r>
              <a:rPr lang="en-GB" dirty="0" smtClean="0"/>
              <a:t>Legacy fund for South West Implementation</a:t>
            </a:r>
          </a:p>
          <a:p>
            <a:pPr lvl="1"/>
            <a:r>
              <a:rPr lang="en-GB" dirty="0" smtClean="0"/>
              <a:t>Individual unit vs whole network approach (pros </a:t>
            </a:r>
            <a:r>
              <a:rPr lang="mr-IN" dirty="0" smtClean="0"/>
              <a:t>–</a:t>
            </a:r>
            <a:r>
              <a:rPr lang="en-GB" dirty="0" smtClean="0"/>
              <a:t> better deal, cons procurement made be simply too complex)</a:t>
            </a:r>
          </a:p>
          <a:p>
            <a:pPr lvl="1"/>
            <a:endParaRPr lang="en-GB" dirty="0" smtClean="0"/>
          </a:p>
          <a:p>
            <a:pPr lvl="1"/>
            <a:endParaRPr lang="en-GB" dirty="0" smtClean="0"/>
          </a:p>
          <a:p>
            <a:pPr lvl="1"/>
            <a:endParaRPr lang="en-GB" dirty="0" smtClean="0"/>
          </a:p>
          <a:p>
            <a:endParaRPr lang="en-GB" dirty="0" smtClean="0"/>
          </a:p>
          <a:p>
            <a:endParaRPr lang="en-GB" dirty="0"/>
          </a:p>
        </p:txBody>
      </p:sp>
      <p:sp>
        <p:nvSpPr>
          <p:cNvPr id="3" name="Date Placeholder 2"/>
          <p:cNvSpPr>
            <a:spLocks noGrp="1"/>
          </p:cNvSpPr>
          <p:nvPr>
            <p:ph type="dt" sz="half" idx="2"/>
          </p:nvPr>
        </p:nvSpPr>
        <p:spPr/>
        <p:txBody>
          <a:bodyPr/>
          <a:lstStyle/>
          <a:p>
            <a:fld id="{8BC0572A-B4F5-2A4E-AA83-BDE4EB7230CD}" type="datetimeFigureOut">
              <a:rPr lang="en-US" smtClean="0"/>
              <a:pPr/>
              <a:t>1/15/2018</a:t>
            </a:fld>
            <a:endParaRPr lang="en-US" dirty="0"/>
          </a:p>
        </p:txBody>
      </p:sp>
      <p:sp>
        <p:nvSpPr>
          <p:cNvPr id="4" name="Text Placeholder 3"/>
          <p:cNvSpPr>
            <a:spLocks noGrp="1"/>
          </p:cNvSpPr>
          <p:nvPr>
            <p:ph type="body" sz="quarter" idx="14"/>
          </p:nvPr>
        </p:nvSpPr>
        <p:spPr/>
        <p:txBody>
          <a:bodyPr/>
          <a:lstStyle/>
          <a:p>
            <a:r>
              <a:rPr lang="en-GB" dirty="0" smtClean="0"/>
              <a:t>Information gathering to move forward</a:t>
            </a:r>
            <a:endParaRPr lang="en-GB" dirty="0"/>
          </a:p>
        </p:txBody>
      </p:sp>
      <p:pic>
        <p:nvPicPr>
          <p:cNvPr id="5" name="Picture 4"/>
          <p:cNvPicPr>
            <a:picLocks noChangeAspect="1"/>
          </p:cNvPicPr>
          <p:nvPr/>
        </p:nvPicPr>
        <p:blipFill>
          <a:blip r:embed="rId2"/>
          <a:stretch>
            <a:fillRect/>
          </a:stretch>
        </p:blipFill>
        <p:spPr>
          <a:xfrm>
            <a:off x="5705551" y="714071"/>
            <a:ext cx="1946875" cy="2593206"/>
          </a:xfrm>
          <a:prstGeom prst="rect">
            <a:avLst/>
          </a:prstGeom>
        </p:spPr>
      </p:pic>
      <p:pic>
        <p:nvPicPr>
          <p:cNvPr id="6" name="Picture 5"/>
          <p:cNvPicPr>
            <a:picLocks noChangeAspect="1"/>
          </p:cNvPicPr>
          <p:nvPr/>
        </p:nvPicPr>
        <p:blipFill>
          <a:blip r:embed="rId3"/>
          <a:stretch>
            <a:fillRect/>
          </a:stretch>
        </p:blipFill>
        <p:spPr>
          <a:xfrm>
            <a:off x="7824193" y="754403"/>
            <a:ext cx="3384376" cy="2589921"/>
          </a:xfrm>
          <a:prstGeom prst="rect">
            <a:avLst/>
          </a:prstGeom>
        </p:spPr>
      </p:pic>
    </p:spTree>
    <p:extLst>
      <p:ext uri="{BB962C8B-B14F-4D97-AF65-F5344CB8AC3E}">
        <p14:creationId xmlns:p14="http://schemas.microsoft.com/office/powerpoint/2010/main" val="95404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ssolv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dissolv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dissolv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dissolv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dissolve">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dissolve">
                                      <p:cBhvr>
                                        <p:cTn id="47" dur="500"/>
                                        <p:tgtEl>
                                          <p:spTgt spid="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dissolve">
                                      <p:cBhvr>
                                        <p:cTn id="52" dur="500"/>
                                        <p:tgtEl>
                                          <p:spTgt spid="2">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Effect transition="in" filter="dissolve">
                                      <p:cBhvr>
                                        <p:cTn id="57" dur="500"/>
                                        <p:tgtEl>
                                          <p:spTgt spid="2">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2">
                                            <p:txEl>
                                              <p:pRg st="13" end="13"/>
                                            </p:txEl>
                                          </p:spTgt>
                                        </p:tgtEl>
                                        <p:attrNameLst>
                                          <p:attrName>style.visibility</p:attrName>
                                        </p:attrNameLst>
                                      </p:cBhvr>
                                      <p:to>
                                        <p:strVal val="visible"/>
                                      </p:to>
                                    </p:set>
                                    <p:animEffect transition="in" filter="dissolve">
                                      <p:cBhvr>
                                        <p:cTn id="62" dur="500"/>
                                        <p:tgtEl>
                                          <p:spTgt spid="2">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2">
                                            <p:txEl>
                                              <p:pRg st="14" end="14"/>
                                            </p:txEl>
                                          </p:spTgt>
                                        </p:tgtEl>
                                        <p:attrNameLst>
                                          <p:attrName>style.visibility</p:attrName>
                                        </p:attrNameLst>
                                      </p:cBhvr>
                                      <p:to>
                                        <p:strVal val="visible"/>
                                      </p:to>
                                    </p:set>
                                    <p:animEffect transition="in" filter="dissolve">
                                      <p:cBhvr>
                                        <p:cTn id="67" dur="500"/>
                                        <p:tgtEl>
                                          <p:spTgt spid="2">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2">
                                            <p:txEl>
                                              <p:pRg st="15" end="15"/>
                                            </p:txEl>
                                          </p:spTgt>
                                        </p:tgtEl>
                                        <p:attrNameLst>
                                          <p:attrName>style.visibility</p:attrName>
                                        </p:attrNameLst>
                                      </p:cBhvr>
                                      <p:to>
                                        <p:strVal val="visible"/>
                                      </p:to>
                                    </p:set>
                                    <p:animEffect transition="in" filter="dissolve">
                                      <p:cBhvr>
                                        <p:cTn id="72" dur="500"/>
                                        <p:tgtEl>
                                          <p:spTgt spid="2">
                                            <p:txEl>
                                              <p:pRg st="15" end="1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2">
                                            <p:txEl>
                                              <p:pRg st="17" end="17"/>
                                            </p:txEl>
                                          </p:spTgt>
                                        </p:tgtEl>
                                        <p:attrNameLst>
                                          <p:attrName>style.visibility</p:attrName>
                                        </p:attrNameLst>
                                      </p:cBhvr>
                                      <p:to>
                                        <p:strVal val="visible"/>
                                      </p:to>
                                    </p:set>
                                    <p:animEffect transition="in" filter="dissolve">
                                      <p:cBhvr>
                                        <p:cTn id="77" dur="500"/>
                                        <p:tgtEl>
                                          <p:spTgt spid="2">
                                            <p:txEl>
                                              <p:pRg st="17" end="1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2">
                                            <p:txEl>
                                              <p:pRg st="18" end="18"/>
                                            </p:txEl>
                                          </p:spTgt>
                                        </p:tgtEl>
                                        <p:attrNameLst>
                                          <p:attrName>style.visibility</p:attrName>
                                        </p:attrNameLst>
                                      </p:cBhvr>
                                      <p:to>
                                        <p:strVal val="visible"/>
                                      </p:to>
                                    </p:set>
                                    <p:animEffect transition="in" filter="dissolve">
                                      <p:cBhvr>
                                        <p:cTn id="82" dur="500"/>
                                        <p:tgtEl>
                                          <p:spTgt spid="2">
                                            <p:txEl>
                                              <p:pRg st="18" end="1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2">
                                            <p:txEl>
                                              <p:pRg st="19" end="19"/>
                                            </p:txEl>
                                          </p:spTgt>
                                        </p:tgtEl>
                                        <p:attrNameLst>
                                          <p:attrName>style.visibility</p:attrName>
                                        </p:attrNameLst>
                                      </p:cBhvr>
                                      <p:to>
                                        <p:strVal val="visible"/>
                                      </p:to>
                                    </p:set>
                                    <p:animEffect transition="in" filter="dissolve">
                                      <p:cBhvr>
                                        <p:cTn id="87" dur="500"/>
                                        <p:tgtEl>
                                          <p:spTgt spid="2">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342900" indent="-342900">
              <a:buFont typeface="Arial" panose="020B0604020202020204" pitchFamily="34" charset="0"/>
              <a:buChar char="•"/>
            </a:pPr>
            <a:r>
              <a:rPr lang="en-GB" dirty="0" smtClean="0">
                <a:solidFill>
                  <a:schemeClr val="tx1">
                    <a:lumMod val="95000"/>
                    <a:lumOff val="5000"/>
                  </a:schemeClr>
                </a:solidFill>
              </a:rPr>
              <a:t>Survey of concerns undertaken by JD</a:t>
            </a:r>
          </a:p>
          <a:p>
            <a:pPr marL="342900" indent="-342900">
              <a:buFont typeface="Arial" panose="020B0604020202020204" pitchFamily="34" charset="0"/>
              <a:buChar char="•"/>
            </a:pPr>
            <a:r>
              <a:rPr lang="en-GB" dirty="0" smtClean="0">
                <a:solidFill>
                  <a:schemeClr val="tx1">
                    <a:lumMod val="95000"/>
                    <a:lumOff val="5000"/>
                  </a:schemeClr>
                </a:solidFill>
              </a:rPr>
              <a:t>Results and discussion at September Board</a:t>
            </a:r>
          </a:p>
          <a:p>
            <a:pPr marL="342900" indent="-342900">
              <a:buFont typeface="Arial" panose="020B0604020202020204" pitchFamily="34" charset="0"/>
              <a:buChar char="•"/>
            </a:pPr>
            <a:r>
              <a:rPr lang="en-GB" dirty="0" smtClean="0">
                <a:solidFill>
                  <a:schemeClr val="tx1">
                    <a:lumMod val="95000"/>
                    <a:lumOff val="5000"/>
                  </a:schemeClr>
                </a:solidFill>
              </a:rPr>
              <a:t>Formal letter written highlighting our concern, raising the profile of the issue and seeking help</a:t>
            </a:r>
          </a:p>
          <a:p>
            <a:pPr marL="342900" indent="-342900">
              <a:buFont typeface="Arial" panose="020B0604020202020204" pitchFamily="34" charset="0"/>
              <a:buChar char="•"/>
            </a:pPr>
            <a:r>
              <a:rPr lang="en-GB" dirty="0" smtClean="0">
                <a:solidFill>
                  <a:schemeClr val="tx1">
                    <a:lumMod val="95000"/>
                    <a:lumOff val="5000"/>
                  </a:schemeClr>
                </a:solidFill>
              </a:rPr>
              <a:t>Contact made with:</a:t>
            </a:r>
          </a:p>
          <a:p>
            <a:pPr marL="1028700" lvl="1" indent="-342900">
              <a:buFont typeface="Arial" panose="020B0604020202020204" pitchFamily="34" charset="0"/>
              <a:buChar char="•"/>
            </a:pPr>
            <a:r>
              <a:rPr lang="en-GB" dirty="0" smtClean="0">
                <a:solidFill>
                  <a:schemeClr val="tx1">
                    <a:lumMod val="95000"/>
                    <a:lumOff val="5000"/>
                  </a:schemeClr>
                </a:solidFill>
              </a:rPr>
              <a:t>Health Education England</a:t>
            </a:r>
          </a:p>
          <a:p>
            <a:pPr marL="1028700" lvl="1" indent="-342900">
              <a:buFont typeface="Arial" panose="020B0604020202020204" pitchFamily="34" charset="0"/>
              <a:buChar char="•"/>
            </a:pPr>
            <a:r>
              <a:rPr lang="en-GB" dirty="0" smtClean="0">
                <a:solidFill>
                  <a:schemeClr val="tx1">
                    <a:lumMod val="95000"/>
                    <a:lumOff val="5000"/>
                  </a:schemeClr>
                </a:solidFill>
              </a:rPr>
              <a:t>Royal College of Paediatricians </a:t>
            </a:r>
          </a:p>
          <a:p>
            <a:pPr marL="1028700" lvl="1" indent="-342900">
              <a:buFont typeface="Arial" panose="020B0604020202020204" pitchFamily="34" charset="0"/>
              <a:buChar char="•"/>
            </a:pPr>
            <a:r>
              <a:rPr lang="en-GB" dirty="0" smtClean="0">
                <a:solidFill>
                  <a:schemeClr val="tx1">
                    <a:lumMod val="95000"/>
                    <a:lumOff val="5000"/>
                  </a:schemeClr>
                </a:solidFill>
              </a:rPr>
              <a:t>Special Advisory Committee </a:t>
            </a:r>
          </a:p>
          <a:p>
            <a:pPr marL="1028700" lvl="1" indent="-342900">
              <a:buFont typeface="Arial" panose="020B0604020202020204" pitchFamily="34" charset="0"/>
              <a:buChar char="•"/>
            </a:pPr>
            <a:r>
              <a:rPr lang="en-GB" dirty="0" smtClean="0">
                <a:solidFill>
                  <a:schemeClr val="tx1">
                    <a:lumMod val="95000"/>
                    <a:lumOff val="5000"/>
                  </a:schemeClr>
                </a:solidFill>
              </a:rPr>
              <a:t>Deanery </a:t>
            </a:r>
          </a:p>
          <a:p>
            <a:pPr marL="1028700" lvl="1" indent="-342900">
              <a:buFont typeface="Arial" panose="020B0604020202020204" pitchFamily="34" charset="0"/>
              <a:buChar char="•"/>
            </a:pPr>
            <a:r>
              <a:rPr lang="en-GB" dirty="0" smtClean="0">
                <a:solidFill>
                  <a:schemeClr val="tx1">
                    <a:lumMod val="95000"/>
                    <a:lumOff val="5000"/>
                  </a:schemeClr>
                </a:solidFill>
              </a:rPr>
              <a:t>British Heart Foundation</a:t>
            </a:r>
          </a:p>
        </p:txBody>
      </p:sp>
      <p:sp>
        <p:nvSpPr>
          <p:cNvPr id="3" name="Date Placeholder 2"/>
          <p:cNvSpPr>
            <a:spLocks noGrp="1"/>
          </p:cNvSpPr>
          <p:nvPr>
            <p:ph type="dt" sz="half" idx="2"/>
          </p:nvPr>
        </p:nvSpPr>
        <p:spPr/>
        <p:txBody>
          <a:bodyPr/>
          <a:lstStyle/>
          <a:p>
            <a:fld id="{ACC10360-F711-4EFD-87F8-59D49BA99B60}" type="datetime1">
              <a:rPr lang="en-US" smtClean="0"/>
              <a:t>1/15/2018</a:t>
            </a:fld>
            <a:endParaRPr lang="en-US" dirty="0"/>
          </a:p>
        </p:txBody>
      </p:sp>
      <p:sp>
        <p:nvSpPr>
          <p:cNvPr id="4" name="Text Placeholder 3"/>
          <p:cNvSpPr>
            <a:spLocks noGrp="1"/>
          </p:cNvSpPr>
          <p:nvPr>
            <p:ph type="body" sz="quarter" idx="14"/>
          </p:nvPr>
        </p:nvSpPr>
        <p:spPr/>
        <p:txBody>
          <a:bodyPr/>
          <a:lstStyle/>
          <a:p>
            <a:r>
              <a:rPr lang="en-GB" dirty="0" smtClean="0"/>
              <a:t>Medical Workforce Concerns</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984" y="2695574"/>
            <a:ext cx="5202907" cy="2450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426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a:bodyPr>
          <a:lstStyle/>
          <a:p>
            <a:pPr marL="342900" indent="-342900">
              <a:buFont typeface="Arial" panose="020B0604020202020204" pitchFamily="34" charset="0"/>
              <a:buChar char="•"/>
            </a:pPr>
            <a:r>
              <a:rPr lang="en-GB" dirty="0" smtClean="0">
                <a:solidFill>
                  <a:schemeClr val="tx1">
                    <a:lumMod val="95000"/>
                    <a:lumOff val="5000"/>
                  </a:schemeClr>
                </a:solidFill>
              </a:rPr>
              <a:t>Small Medical Specialty Review 2016 – Paediatric Cardiology. No change in current training commissions. This should meet workforce requirements. Reviewed bi-annually. </a:t>
            </a:r>
          </a:p>
          <a:p>
            <a:pPr marL="342900" indent="-342900">
              <a:buFont typeface="Arial" panose="020B0604020202020204" pitchFamily="34" charset="0"/>
              <a:buChar char="•"/>
            </a:pPr>
            <a:r>
              <a:rPr lang="en-GB" dirty="0" smtClean="0">
                <a:solidFill>
                  <a:schemeClr val="tx1">
                    <a:lumMod val="95000"/>
                    <a:lumOff val="5000"/>
                  </a:schemeClr>
                </a:solidFill>
              </a:rPr>
              <a:t>Key contacts made at Health Education England</a:t>
            </a:r>
            <a:r>
              <a:rPr lang="en-GB" dirty="0">
                <a:solidFill>
                  <a:schemeClr val="tx1">
                    <a:lumMod val="95000"/>
                    <a:lumOff val="5000"/>
                  </a:schemeClr>
                </a:solidFill>
              </a:rPr>
              <a:t> </a:t>
            </a:r>
            <a:r>
              <a:rPr lang="en-GB" dirty="0" smtClean="0">
                <a:solidFill>
                  <a:schemeClr val="tx1">
                    <a:lumMod val="95000"/>
                    <a:lumOff val="5000"/>
                  </a:schemeClr>
                </a:solidFill>
              </a:rPr>
              <a:t>– Sanjiv Ahluwalia, Lead Dean for Cardiology and General Paediatrics nationally &amp; Peter Hockey, Lead Dean </a:t>
            </a:r>
          </a:p>
          <a:p>
            <a:pPr marL="342900" indent="-342900">
              <a:buFont typeface="Arial" panose="020B0604020202020204" pitchFamily="34" charset="0"/>
              <a:buChar char="•"/>
            </a:pPr>
            <a:r>
              <a:rPr lang="en-GB" dirty="0" smtClean="0">
                <a:solidFill>
                  <a:schemeClr val="tx1">
                    <a:lumMod val="95000"/>
                    <a:lumOff val="5000"/>
                  </a:schemeClr>
                </a:solidFill>
              </a:rPr>
              <a:t>Agreement to:</a:t>
            </a:r>
          </a:p>
          <a:p>
            <a:pPr marL="1028700" lvl="1" indent="-342900">
              <a:buFont typeface="Arial" panose="020B0604020202020204" pitchFamily="34" charset="0"/>
              <a:buChar char="•"/>
            </a:pPr>
            <a:r>
              <a:rPr lang="en-GB" dirty="0" smtClean="0">
                <a:solidFill>
                  <a:schemeClr val="tx1">
                    <a:lumMod val="95000"/>
                    <a:lumOff val="5000"/>
                  </a:schemeClr>
                </a:solidFill>
              </a:rPr>
              <a:t>Look into curricula for both general </a:t>
            </a:r>
            <a:r>
              <a:rPr lang="en-GB" dirty="0" err="1" smtClean="0">
                <a:solidFill>
                  <a:schemeClr val="tx1">
                    <a:lumMod val="95000"/>
                    <a:lumOff val="5000"/>
                  </a:schemeClr>
                </a:solidFill>
              </a:rPr>
              <a:t>paeds</a:t>
            </a:r>
            <a:r>
              <a:rPr lang="en-GB" dirty="0" smtClean="0">
                <a:solidFill>
                  <a:schemeClr val="tx1">
                    <a:lumMod val="95000"/>
                    <a:lumOff val="5000"/>
                  </a:schemeClr>
                </a:solidFill>
              </a:rPr>
              <a:t> and cardiology </a:t>
            </a:r>
          </a:p>
          <a:p>
            <a:pPr marL="1028700" lvl="1" indent="-342900">
              <a:buFont typeface="Arial" panose="020B0604020202020204" pitchFamily="34" charset="0"/>
              <a:buChar char="•"/>
            </a:pPr>
            <a:r>
              <a:rPr lang="en-GB" dirty="0" smtClean="0">
                <a:solidFill>
                  <a:schemeClr val="tx1">
                    <a:lumMod val="95000"/>
                    <a:lumOff val="5000"/>
                  </a:schemeClr>
                </a:solidFill>
              </a:rPr>
              <a:t>Discuss with SACs (Speciality Advisory Committees) nationally to understand if this is a local or national issue</a:t>
            </a:r>
          </a:p>
          <a:p>
            <a:pPr marL="1028700" lvl="1" indent="-342900">
              <a:buFont typeface="Arial" panose="020B0604020202020204" pitchFamily="34" charset="0"/>
              <a:buChar char="•"/>
            </a:pPr>
            <a:r>
              <a:rPr lang="en-GB" dirty="0" smtClean="0">
                <a:solidFill>
                  <a:schemeClr val="tx1">
                    <a:lumMod val="95000"/>
                    <a:lumOff val="5000"/>
                  </a:schemeClr>
                </a:solidFill>
              </a:rPr>
              <a:t>Discuss with other relevant individuals/organisations </a:t>
            </a:r>
          </a:p>
          <a:p>
            <a:pPr marL="342900" lvl="1" indent="-342900" defTabSz="820738" fontAlgn="base">
              <a:spcBef>
                <a:spcPts val="0"/>
              </a:spcBef>
              <a:spcAft>
                <a:spcPts val="1417"/>
              </a:spcAft>
              <a:buClr>
                <a:schemeClr val="tx2"/>
              </a:buClr>
              <a:buFont typeface="Arial" panose="020B0604020202020204" pitchFamily="34" charset="0"/>
              <a:buChar char="•"/>
            </a:pPr>
            <a:endParaRPr lang="en-GB" sz="2200" spc="-30" dirty="0" smtClean="0">
              <a:solidFill>
                <a:schemeClr val="tx1">
                  <a:lumMod val="95000"/>
                  <a:lumOff val="5000"/>
                </a:schemeClr>
              </a:solidFill>
            </a:endParaRPr>
          </a:p>
          <a:p>
            <a:pPr marL="342900" lvl="1" indent="-342900" defTabSz="820738" fontAlgn="base">
              <a:spcBef>
                <a:spcPts val="0"/>
              </a:spcBef>
              <a:spcAft>
                <a:spcPts val="1417"/>
              </a:spcAft>
              <a:buClr>
                <a:schemeClr val="tx2"/>
              </a:buClr>
              <a:buFont typeface="Arial" panose="020B0604020202020204" pitchFamily="34" charset="0"/>
              <a:buChar char="•"/>
            </a:pPr>
            <a:r>
              <a:rPr lang="en-GB" sz="2200" spc="-30" dirty="0" smtClean="0">
                <a:solidFill>
                  <a:schemeClr val="tx1">
                    <a:lumMod val="95000"/>
                    <a:lumOff val="5000"/>
                  </a:schemeClr>
                </a:solidFill>
              </a:rPr>
              <a:t>Meeting </a:t>
            </a:r>
            <a:r>
              <a:rPr lang="en-GB" sz="2200" spc="-30" dirty="0">
                <a:solidFill>
                  <a:schemeClr val="tx1">
                    <a:lumMod val="95000"/>
                    <a:lumOff val="5000"/>
                  </a:schemeClr>
                </a:solidFill>
              </a:rPr>
              <a:t>in new year with BHF – they state their role is to develop local professional development programmes – across primary and secondary care</a:t>
            </a:r>
            <a:r>
              <a:rPr lang="en-GB" sz="2200" spc="-30" dirty="0" smtClean="0">
                <a:solidFill>
                  <a:schemeClr val="tx1">
                    <a:lumMod val="95000"/>
                    <a:lumOff val="5000"/>
                  </a:schemeClr>
                </a:solidFill>
              </a:rPr>
              <a:t>. </a:t>
            </a:r>
            <a:r>
              <a:rPr lang="en-GB" sz="2200" spc="-30" dirty="0">
                <a:solidFill>
                  <a:schemeClr val="tx1">
                    <a:lumMod val="95000"/>
                    <a:lumOff val="5000"/>
                  </a:schemeClr>
                </a:solidFill>
              </a:rPr>
              <a:t>Opportunity here? </a:t>
            </a:r>
          </a:p>
          <a:p>
            <a:pPr marL="1028700" lvl="1" indent="-342900">
              <a:buFont typeface="Arial" panose="020B0604020202020204" pitchFamily="34" charset="0"/>
              <a:buChar char="•"/>
            </a:pPr>
            <a:endParaRPr lang="en-GB" dirty="0" smtClean="0">
              <a:solidFill>
                <a:schemeClr val="tx1">
                  <a:lumMod val="95000"/>
                  <a:lumOff val="5000"/>
                </a:schemeClr>
              </a:solidFill>
            </a:endParaRPr>
          </a:p>
          <a:p>
            <a:pPr marL="1028700" lvl="1" indent="-342900">
              <a:buFont typeface="Arial" panose="020B0604020202020204" pitchFamily="34" charset="0"/>
              <a:buChar char="•"/>
            </a:pPr>
            <a:endParaRPr lang="en-GB" dirty="0">
              <a:solidFill>
                <a:schemeClr val="tx1">
                  <a:lumMod val="95000"/>
                  <a:lumOff val="5000"/>
                </a:schemeClr>
              </a:solidFill>
            </a:endParaRPr>
          </a:p>
          <a:p>
            <a:pPr marL="1028700" lvl="1" indent="-342900">
              <a:buFont typeface="Arial" panose="020B0604020202020204" pitchFamily="34" charset="0"/>
              <a:buChar char="•"/>
            </a:pPr>
            <a:endParaRPr lang="en-GB" dirty="0" smtClean="0">
              <a:solidFill>
                <a:schemeClr val="tx1">
                  <a:lumMod val="95000"/>
                  <a:lumOff val="5000"/>
                </a:schemeClr>
              </a:solidFill>
            </a:endParaRPr>
          </a:p>
          <a:p>
            <a:pPr marL="1028700" lvl="1" indent="-342900">
              <a:buFont typeface="Arial" panose="020B0604020202020204" pitchFamily="34" charset="0"/>
              <a:buChar char="•"/>
            </a:pPr>
            <a:endParaRPr lang="en-GB" dirty="0" smtClean="0">
              <a:solidFill>
                <a:schemeClr val="tx1">
                  <a:lumMod val="95000"/>
                  <a:lumOff val="5000"/>
                </a:schemeClr>
              </a:solidFill>
            </a:endParaRPr>
          </a:p>
        </p:txBody>
      </p:sp>
      <p:sp>
        <p:nvSpPr>
          <p:cNvPr id="3" name="Date Placeholder 2"/>
          <p:cNvSpPr>
            <a:spLocks noGrp="1"/>
          </p:cNvSpPr>
          <p:nvPr>
            <p:ph type="dt" sz="half" idx="2"/>
          </p:nvPr>
        </p:nvSpPr>
        <p:spPr/>
        <p:txBody>
          <a:bodyPr/>
          <a:lstStyle/>
          <a:p>
            <a:fld id="{ACC10360-F711-4EFD-87F8-59D49BA99B60}" type="datetime1">
              <a:rPr lang="en-US" smtClean="0"/>
              <a:t>1/15/2018</a:t>
            </a:fld>
            <a:endParaRPr lang="en-US" dirty="0"/>
          </a:p>
        </p:txBody>
      </p:sp>
      <p:sp>
        <p:nvSpPr>
          <p:cNvPr id="4" name="Text Placeholder 3"/>
          <p:cNvSpPr>
            <a:spLocks noGrp="1"/>
          </p:cNvSpPr>
          <p:nvPr>
            <p:ph type="body" sz="quarter" idx="14"/>
          </p:nvPr>
        </p:nvSpPr>
        <p:spPr/>
        <p:txBody>
          <a:bodyPr/>
          <a:lstStyle/>
          <a:p>
            <a:r>
              <a:rPr lang="en-GB" dirty="0" smtClean="0"/>
              <a:t>Medical Workforce Concerns</a:t>
            </a:r>
            <a:endParaRPr lang="en-GB" dirty="0"/>
          </a:p>
        </p:txBody>
      </p:sp>
    </p:spTree>
    <p:extLst>
      <p:ext uri="{BB962C8B-B14F-4D97-AF65-F5344CB8AC3E}">
        <p14:creationId xmlns:p14="http://schemas.microsoft.com/office/powerpoint/2010/main" val="122069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fontScale="85000" lnSpcReduction="20000"/>
          </a:bodyPr>
          <a:lstStyle/>
          <a:p>
            <a:pPr marL="342900" indent="-342900">
              <a:buFont typeface="Arial" panose="020B0604020202020204" pitchFamily="34" charset="0"/>
              <a:buChar char="•"/>
            </a:pPr>
            <a:r>
              <a:rPr lang="en-GB" sz="1600" spc="-30" dirty="0" smtClean="0">
                <a:solidFill>
                  <a:schemeClr val="tx1">
                    <a:lumMod val="95000"/>
                    <a:lumOff val="5000"/>
                  </a:schemeClr>
                </a:solidFill>
              </a:rPr>
              <a:t>Group members Suzie Gage (pharmacy), Dr Catherine Armstrong, Dr Taliotis</a:t>
            </a:r>
          </a:p>
          <a:p>
            <a:pPr marL="342900" indent="-342900">
              <a:buFont typeface="Arial" panose="020B0604020202020204" pitchFamily="34" charset="0"/>
              <a:buChar char="•"/>
            </a:pPr>
            <a:r>
              <a:rPr lang="en-GB" sz="1600" dirty="0" smtClean="0">
                <a:solidFill>
                  <a:schemeClr val="tx1">
                    <a:lumMod val="95000"/>
                    <a:lumOff val="5000"/>
                  </a:schemeClr>
                </a:solidFill>
              </a:rPr>
              <a:t>Aim produce 5 protocols for each board meeting</a:t>
            </a:r>
          </a:p>
          <a:p>
            <a:pPr marL="342900" indent="-342900">
              <a:buFont typeface="Arial" panose="020B0604020202020204" pitchFamily="34" charset="0"/>
              <a:buChar char="•"/>
            </a:pPr>
            <a:r>
              <a:rPr lang="en-GB" sz="1600" spc="-30" dirty="0" err="1" smtClean="0">
                <a:solidFill>
                  <a:schemeClr val="tx1">
                    <a:lumMod val="95000"/>
                    <a:lumOff val="5000"/>
                  </a:schemeClr>
                </a:solidFill>
              </a:rPr>
              <a:t>Carvedolol</a:t>
            </a:r>
            <a:endParaRPr lang="en-GB" sz="1600" spc="-30" dirty="0" smtClean="0">
              <a:solidFill>
                <a:schemeClr val="tx1">
                  <a:lumMod val="95000"/>
                  <a:lumOff val="5000"/>
                </a:schemeClr>
              </a:solidFill>
            </a:endParaRPr>
          </a:p>
          <a:p>
            <a:pPr marL="342900" indent="-342900">
              <a:buFont typeface="Arial" panose="020B0604020202020204" pitchFamily="34" charset="0"/>
              <a:buChar char="•"/>
            </a:pPr>
            <a:r>
              <a:rPr lang="en-GB" sz="1600" dirty="0" err="1" smtClean="0">
                <a:solidFill>
                  <a:schemeClr val="tx1">
                    <a:lumMod val="95000"/>
                    <a:lumOff val="5000"/>
                  </a:schemeClr>
                </a:solidFill>
              </a:rPr>
              <a:t>Palivizumab</a:t>
            </a:r>
            <a:endParaRPr lang="en-GB" sz="1600" dirty="0" smtClean="0">
              <a:solidFill>
                <a:schemeClr val="tx1">
                  <a:lumMod val="95000"/>
                  <a:lumOff val="5000"/>
                </a:schemeClr>
              </a:solidFill>
            </a:endParaRPr>
          </a:p>
          <a:p>
            <a:pPr marL="342900" indent="-342900">
              <a:buFont typeface="Arial" panose="020B0604020202020204" pitchFamily="34" charset="0"/>
              <a:buChar char="•"/>
            </a:pPr>
            <a:r>
              <a:rPr lang="en-GB" sz="1600" spc="-30" dirty="0" err="1" smtClean="0">
                <a:solidFill>
                  <a:schemeClr val="tx1">
                    <a:lumMod val="95000"/>
                    <a:lumOff val="5000"/>
                  </a:schemeClr>
                </a:solidFill>
              </a:rPr>
              <a:t>Flecanide</a:t>
            </a:r>
            <a:endParaRPr lang="en-GB" sz="1600" spc="-30" dirty="0" smtClean="0">
              <a:solidFill>
                <a:schemeClr val="tx1">
                  <a:lumMod val="95000"/>
                  <a:lumOff val="5000"/>
                </a:schemeClr>
              </a:solidFill>
            </a:endParaRPr>
          </a:p>
          <a:p>
            <a:pPr marL="342900" indent="-342900">
              <a:buFont typeface="Arial" panose="020B0604020202020204" pitchFamily="34" charset="0"/>
              <a:buChar char="•"/>
            </a:pPr>
            <a:r>
              <a:rPr lang="en-GB" sz="1600" dirty="0" err="1" smtClean="0">
                <a:solidFill>
                  <a:schemeClr val="tx1">
                    <a:lumMod val="95000"/>
                    <a:lumOff val="5000"/>
                  </a:schemeClr>
                </a:solidFill>
              </a:rPr>
              <a:t>Amioderone</a:t>
            </a:r>
            <a:endParaRPr lang="en-GB" sz="1600" dirty="0" smtClean="0">
              <a:solidFill>
                <a:schemeClr val="tx1">
                  <a:lumMod val="95000"/>
                  <a:lumOff val="5000"/>
                </a:schemeClr>
              </a:solidFill>
            </a:endParaRPr>
          </a:p>
          <a:p>
            <a:pPr marL="342900" indent="-342900">
              <a:buFont typeface="Arial" panose="020B0604020202020204" pitchFamily="34" charset="0"/>
              <a:buChar char="•"/>
            </a:pPr>
            <a:r>
              <a:rPr lang="en-GB" sz="1600" spc="-30" dirty="0" smtClean="0">
                <a:solidFill>
                  <a:schemeClr val="tx1">
                    <a:lumMod val="95000"/>
                    <a:lumOff val="5000"/>
                  </a:schemeClr>
                </a:solidFill>
              </a:rPr>
              <a:t>Captopril</a:t>
            </a:r>
          </a:p>
          <a:p>
            <a:pPr marL="342900" indent="-342900">
              <a:buFont typeface="Arial" panose="020B0604020202020204" pitchFamily="34" charset="0"/>
              <a:buChar char="•"/>
            </a:pPr>
            <a:r>
              <a:rPr lang="en-GB" sz="1600" b="1" dirty="0" smtClean="0">
                <a:solidFill>
                  <a:schemeClr val="tx1">
                    <a:lumMod val="95000"/>
                    <a:lumOff val="5000"/>
                  </a:schemeClr>
                </a:solidFill>
              </a:rPr>
              <a:t>Governance</a:t>
            </a:r>
          </a:p>
          <a:p>
            <a:endParaRPr lang="en-GB" sz="1600" b="1" dirty="0" smtClean="0">
              <a:solidFill>
                <a:schemeClr val="tx1">
                  <a:lumMod val="95000"/>
                  <a:lumOff val="5000"/>
                </a:schemeClr>
              </a:solidFill>
            </a:endParaRPr>
          </a:p>
          <a:p>
            <a:r>
              <a:rPr lang="en-GB" sz="1600" u="sng" spc="-30" dirty="0" smtClean="0">
                <a:solidFill>
                  <a:schemeClr val="tx1">
                    <a:lumMod val="95000"/>
                    <a:lumOff val="5000"/>
                  </a:schemeClr>
                </a:solidFill>
              </a:rPr>
              <a:t>Next 5</a:t>
            </a:r>
            <a:r>
              <a:rPr lang="en-GB" sz="1600" u="sng" dirty="0"/>
              <a:t>  </a:t>
            </a:r>
            <a:r>
              <a:rPr lang="en-GB" sz="1600" dirty="0"/>
              <a:t>          </a:t>
            </a:r>
            <a:endParaRPr lang="en-GB" sz="1600" dirty="0" smtClean="0"/>
          </a:p>
          <a:p>
            <a:r>
              <a:rPr lang="en-GB" sz="1600" dirty="0"/>
              <a:t>   </a:t>
            </a:r>
            <a:r>
              <a:rPr lang="en-GB" sz="1600" dirty="0" smtClean="0">
                <a:solidFill>
                  <a:schemeClr val="tx1"/>
                </a:solidFill>
              </a:rPr>
              <a:t> 1 </a:t>
            </a:r>
            <a:r>
              <a:rPr lang="en-GB" sz="1600" dirty="0">
                <a:solidFill>
                  <a:schemeClr val="tx1"/>
                </a:solidFill>
              </a:rPr>
              <a:t>Unfractionated Heparin</a:t>
            </a:r>
          </a:p>
          <a:p>
            <a:r>
              <a:rPr lang="en-GB" sz="1600" dirty="0">
                <a:solidFill>
                  <a:schemeClr val="tx1"/>
                </a:solidFill>
              </a:rPr>
              <a:t>    </a:t>
            </a:r>
            <a:r>
              <a:rPr lang="en-GB" sz="1600" dirty="0" smtClean="0">
                <a:solidFill>
                  <a:schemeClr val="tx1"/>
                </a:solidFill>
              </a:rPr>
              <a:t>2 </a:t>
            </a:r>
            <a:r>
              <a:rPr lang="en-GB" sz="1600" dirty="0">
                <a:solidFill>
                  <a:schemeClr val="tx1"/>
                </a:solidFill>
              </a:rPr>
              <a:t>Low molecular weight Heparin</a:t>
            </a:r>
          </a:p>
          <a:p>
            <a:r>
              <a:rPr lang="en-GB" sz="1600" dirty="0">
                <a:solidFill>
                  <a:schemeClr val="tx1"/>
                </a:solidFill>
              </a:rPr>
              <a:t>   </a:t>
            </a:r>
            <a:r>
              <a:rPr lang="en-GB" sz="1600" dirty="0" smtClean="0">
                <a:solidFill>
                  <a:schemeClr val="tx1"/>
                </a:solidFill>
              </a:rPr>
              <a:t> 3 </a:t>
            </a:r>
            <a:r>
              <a:rPr lang="en-GB" sz="1600" dirty="0">
                <a:solidFill>
                  <a:schemeClr val="tx1"/>
                </a:solidFill>
              </a:rPr>
              <a:t>Warfarin</a:t>
            </a:r>
          </a:p>
          <a:p>
            <a:r>
              <a:rPr lang="en-GB" sz="1600" dirty="0">
                <a:solidFill>
                  <a:schemeClr val="tx1"/>
                </a:solidFill>
              </a:rPr>
              <a:t>    </a:t>
            </a:r>
            <a:r>
              <a:rPr lang="en-GB" sz="1600" dirty="0" smtClean="0">
                <a:solidFill>
                  <a:schemeClr val="tx1"/>
                </a:solidFill>
              </a:rPr>
              <a:t>4</a:t>
            </a:r>
            <a:r>
              <a:rPr lang="en-GB" sz="1600" dirty="0">
                <a:solidFill>
                  <a:schemeClr val="tx1"/>
                </a:solidFill>
              </a:rPr>
              <a:t>  </a:t>
            </a:r>
            <a:r>
              <a:rPr lang="en-GB" sz="1600" dirty="0" smtClean="0">
                <a:solidFill>
                  <a:schemeClr val="tx1"/>
                </a:solidFill>
              </a:rPr>
              <a:t>Aspirin</a:t>
            </a:r>
            <a:endParaRPr lang="en-GB" sz="1600" dirty="0">
              <a:solidFill>
                <a:schemeClr val="tx1"/>
              </a:solidFill>
            </a:endParaRPr>
          </a:p>
          <a:p>
            <a:r>
              <a:rPr lang="en-GB" sz="1600" dirty="0">
                <a:solidFill>
                  <a:schemeClr val="tx1"/>
                </a:solidFill>
              </a:rPr>
              <a:t>    </a:t>
            </a:r>
            <a:r>
              <a:rPr lang="en-GB" sz="1600" dirty="0" smtClean="0">
                <a:solidFill>
                  <a:schemeClr val="tx1"/>
                </a:solidFill>
              </a:rPr>
              <a:t>5 </a:t>
            </a:r>
            <a:r>
              <a:rPr lang="en-GB" sz="1600" dirty="0">
                <a:solidFill>
                  <a:schemeClr val="tx1"/>
                </a:solidFill>
              </a:rPr>
              <a:t>Immunisations</a:t>
            </a:r>
          </a:p>
          <a:p>
            <a:pPr marL="342900" indent="-342900">
              <a:buFont typeface="Arial" panose="020B0604020202020204" pitchFamily="34" charset="0"/>
              <a:buChar char="•"/>
            </a:pPr>
            <a:endParaRPr lang="en-GB" sz="1600" spc="-30" dirty="0">
              <a:solidFill>
                <a:schemeClr val="tx1">
                  <a:lumMod val="95000"/>
                  <a:lumOff val="5000"/>
                </a:schemeClr>
              </a:solidFill>
            </a:endParaRPr>
          </a:p>
        </p:txBody>
      </p:sp>
      <p:sp>
        <p:nvSpPr>
          <p:cNvPr id="3" name="Date Placeholder 2"/>
          <p:cNvSpPr>
            <a:spLocks noGrp="1"/>
          </p:cNvSpPr>
          <p:nvPr>
            <p:ph type="dt" sz="half" idx="2"/>
          </p:nvPr>
        </p:nvSpPr>
        <p:spPr/>
        <p:txBody>
          <a:bodyPr/>
          <a:lstStyle/>
          <a:p>
            <a:fld id="{ACC10360-F711-4EFD-87F8-59D49BA99B60}" type="datetime1">
              <a:rPr lang="en-US" smtClean="0"/>
              <a:t>1/15/2018</a:t>
            </a:fld>
            <a:endParaRPr lang="en-US" dirty="0"/>
          </a:p>
        </p:txBody>
      </p:sp>
      <p:sp>
        <p:nvSpPr>
          <p:cNvPr id="4" name="Text Placeholder 3"/>
          <p:cNvSpPr>
            <a:spLocks noGrp="1"/>
          </p:cNvSpPr>
          <p:nvPr>
            <p:ph type="body" sz="quarter" idx="14"/>
          </p:nvPr>
        </p:nvSpPr>
        <p:spPr/>
        <p:txBody>
          <a:bodyPr/>
          <a:lstStyle/>
          <a:p>
            <a:r>
              <a:rPr lang="en-GB" dirty="0" smtClean="0"/>
              <a:t>Paediatric Protocols </a:t>
            </a:r>
            <a:endParaRPr lang="en-GB" dirty="0"/>
          </a:p>
        </p:txBody>
      </p:sp>
      <p:pic>
        <p:nvPicPr>
          <p:cNvPr id="5" name="Picture 5" descr="C:\Documents and Settings\Sheena\Local Settings\Temporary Internet Files\Content.IE5\4UDRMFMM\MP900315449[1].jpg"/>
          <p:cNvPicPr>
            <a:picLocks noChangeAspect="1" noChangeArrowheads="1"/>
          </p:cNvPicPr>
          <p:nvPr/>
        </p:nvPicPr>
        <p:blipFill>
          <a:blip r:embed="rId2" cstate="print"/>
          <a:srcRect/>
          <a:stretch>
            <a:fillRect/>
          </a:stretch>
        </p:blipFill>
        <p:spPr bwMode="auto">
          <a:xfrm>
            <a:off x="6384032" y="1916832"/>
            <a:ext cx="2535936"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6781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a:bodyPr>
          <a:lstStyle/>
          <a:p>
            <a:pPr marL="342900" indent="-342900">
              <a:buFont typeface="Arial" panose="020B0604020202020204" pitchFamily="34" charset="0"/>
              <a:buChar char="•"/>
            </a:pPr>
            <a:r>
              <a:rPr lang="en-GB" sz="2400" dirty="0" smtClean="0"/>
              <a:t>February 8</a:t>
            </a:r>
            <a:r>
              <a:rPr lang="en-GB" sz="2400" baseline="30000" dirty="0" smtClean="0"/>
              <a:t>th</a:t>
            </a:r>
          </a:p>
          <a:p>
            <a:pPr marL="342900" indent="-342900">
              <a:buFont typeface="Arial" panose="020B0604020202020204" pitchFamily="34" charset="0"/>
              <a:buChar char="•"/>
            </a:pPr>
            <a:endParaRPr lang="en-GB" sz="2400" baseline="30000" dirty="0" smtClean="0"/>
          </a:p>
          <a:p>
            <a:pPr marL="342900" indent="-342900">
              <a:buFont typeface="Arial" panose="020B0604020202020204" pitchFamily="34" charset="0"/>
              <a:buChar char="•"/>
            </a:pPr>
            <a:r>
              <a:rPr lang="en-GB" sz="2400" dirty="0" smtClean="0"/>
              <a:t>Drinks afterwards Bristol Yard?</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50 places</a:t>
            </a:r>
            <a:endParaRPr lang="en-GB" sz="2400" dirty="0"/>
          </a:p>
        </p:txBody>
      </p:sp>
      <p:sp>
        <p:nvSpPr>
          <p:cNvPr id="3" name="Date Placeholder 2"/>
          <p:cNvSpPr>
            <a:spLocks noGrp="1"/>
          </p:cNvSpPr>
          <p:nvPr>
            <p:ph type="dt" sz="half" idx="2"/>
          </p:nvPr>
        </p:nvSpPr>
        <p:spPr/>
        <p:txBody>
          <a:bodyPr/>
          <a:lstStyle/>
          <a:p>
            <a:fld id="{78ECE1A6-4EA3-4392-B969-3A234C000FDC}" type="datetime1">
              <a:rPr lang="en-US" smtClean="0"/>
              <a:t>1/15/2018</a:t>
            </a:fld>
            <a:endParaRPr lang="en-US" dirty="0"/>
          </a:p>
        </p:txBody>
      </p:sp>
      <p:sp>
        <p:nvSpPr>
          <p:cNvPr id="4" name="Text Placeholder 3"/>
          <p:cNvSpPr>
            <a:spLocks noGrp="1"/>
          </p:cNvSpPr>
          <p:nvPr>
            <p:ph type="body" sz="quarter" idx="14"/>
          </p:nvPr>
        </p:nvSpPr>
        <p:spPr/>
        <p:txBody>
          <a:bodyPr/>
          <a:lstStyle/>
          <a:p>
            <a:r>
              <a:rPr lang="en-GB" dirty="0" smtClean="0"/>
              <a:t>PEC  training day</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2024" y="620688"/>
            <a:ext cx="5040560"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4" descr="Image result for Doctors drinking wine"/>
          <p:cNvSpPr>
            <a:spLocks noChangeAspect="1" noChangeArrowheads="1"/>
          </p:cNvSpPr>
          <p:nvPr/>
        </p:nvSpPr>
        <p:spPr bwMode="auto">
          <a:xfrm>
            <a:off x="0" y="-136525"/>
            <a:ext cx="990600" cy="885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mage result for Doctors drinking wine"/>
          <p:cNvSpPr>
            <a:spLocks noChangeAspect="1" noChangeArrowheads="1"/>
          </p:cNvSpPr>
          <p:nvPr/>
        </p:nvSpPr>
        <p:spPr bwMode="auto">
          <a:xfrm>
            <a:off x="152400" y="15875"/>
            <a:ext cx="990600" cy="885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944" y="3717032"/>
            <a:ext cx="2708252" cy="223224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5720" y="2624050"/>
            <a:ext cx="2427693" cy="1672121"/>
          </a:xfrm>
          <a:prstGeom prst="rect">
            <a:avLst/>
          </a:prstGeom>
        </p:spPr>
      </p:pic>
    </p:spTree>
    <p:extLst>
      <p:ext uri="{BB962C8B-B14F-4D97-AF65-F5344CB8AC3E}">
        <p14:creationId xmlns:p14="http://schemas.microsoft.com/office/powerpoint/2010/main" val="271124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08" y="116633"/>
            <a:ext cx="3960440" cy="936104"/>
          </a:xfrm>
        </p:spPr>
        <p:txBody>
          <a:bodyPr>
            <a:normAutofit/>
          </a:bodyPr>
          <a:lstStyle/>
          <a:p>
            <a:r>
              <a:rPr lang="en-GB" sz="2800" b="1" dirty="0" smtClean="0">
                <a:solidFill>
                  <a:srgbClr val="B43A7D"/>
                </a:solidFill>
              </a:rPr>
              <a:t>Link Nurses</a:t>
            </a:r>
            <a:endParaRPr lang="en-GB" sz="2800" b="1" dirty="0">
              <a:solidFill>
                <a:srgbClr val="B43A7D"/>
              </a:solidFill>
            </a:endParaRPr>
          </a:p>
        </p:txBody>
      </p:sp>
      <p:sp>
        <p:nvSpPr>
          <p:cNvPr id="3" name="Content Placeholder 2"/>
          <p:cNvSpPr>
            <a:spLocks noGrp="1"/>
          </p:cNvSpPr>
          <p:nvPr>
            <p:ph sz="half" idx="1"/>
          </p:nvPr>
        </p:nvSpPr>
        <p:spPr>
          <a:xfrm>
            <a:off x="609600" y="1340768"/>
            <a:ext cx="5384800" cy="4785395"/>
          </a:xfrm>
        </p:spPr>
        <p:txBody>
          <a:bodyPr>
            <a:normAutofit lnSpcReduction="10000"/>
          </a:bodyPr>
          <a:lstStyle/>
          <a:p>
            <a:pPr marL="342900" indent="-342900">
              <a:buFont typeface="Arial" panose="020B0604020202020204" pitchFamily="34" charset="0"/>
              <a:buChar char="•"/>
            </a:pPr>
            <a:r>
              <a:rPr lang="en-GB" sz="2400" dirty="0"/>
              <a:t>8 </a:t>
            </a:r>
            <a:r>
              <a:rPr lang="en-GB" sz="2400" dirty="0" err="1"/>
              <a:t>paed</a:t>
            </a:r>
            <a:r>
              <a:rPr lang="en-GB" sz="2400" dirty="0"/>
              <a:t> </a:t>
            </a:r>
            <a:r>
              <a:rPr lang="en-GB" sz="2400" dirty="0" smtClean="0"/>
              <a:t>link nurses</a:t>
            </a:r>
            <a:endParaRPr lang="en-GB" sz="2400" dirty="0"/>
          </a:p>
          <a:p>
            <a:pPr marL="342900" indent="-342900">
              <a:buFont typeface="Arial" panose="020B0604020202020204" pitchFamily="34" charset="0"/>
              <a:buChar char="•"/>
            </a:pPr>
            <a:r>
              <a:rPr lang="en-GB" sz="2400" dirty="0"/>
              <a:t>8 adult </a:t>
            </a:r>
            <a:r>
              <a:rPr lang="en-GB" sz="2400" dirty="0" smtClean="0"/>
              <a:t>link nurses</a:t>
            </a:r>
            <a:endParaRPr lang="en-GB" sz="2400" dirty="0"/>
          </a:p>
          <a:p>
            <a:pPr marL="342900" indent="-342900">
              <a:buFont typeface="Arial" panose="020B0604020202020204" pitchFamily="34" charset="0"/>
              <a:buChar char="•"/>
            </a:pPr>
            <a:r>
              <a:rPr lang="en-GB" sz="2400" dirty="0"/>
              <a:t>M</a:t>
            </a:r>
            <a:r>
              <a:rPr lang="en-GB" sz="2400" dirty="0" smtClean="0"/>
              <a:t>issing </a:t>
            </a:r>
            <a:r>
              <a:rPr lang="en-GB" sz="2400" dirty="0"/>
              <a:t>3 managers from each nurse </a:t>
            </a:r>
            <a:r>
              <a:rPr lang="en-GB" sz="2400" dirty="0" smtClean="0"/>
              <a:t>group</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January </a:t>
            </a:r>
            <a:r>
              <a:rPr lang="en-GB" sz="2400" dirty="0" smtClean="0"/>
              <a:t>30</a:t>
            </a:r>
            <a:r>
              <a:rPr lang="en-GB" sz="2400" baseline="30000" dirty="0" smtClean="0"/>
              <a:t>th </a:t>
            </a:r>
            <a:r>
              <a:rPr lang="en-GB" sz="2400" dirty="0" smtClean="0"/>
              <a:t>Network </a:t>
            </a:r>
            <a:r>
              <a:rPr lang="en-GB" sz="2400" dirty="0"/>
              <a:t>Nurses Day Level 1 and Level 2 </a:t>
            </a:r>
            <a:r>
              <a:rPr lang="en-GB" sz="2400" dirty="0" smtClean="0"/>
              <a:t>Day</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L</a:t>
            </a:r>
            <a:r>
              <a:rPr lang="en-GB" sz="2400" dirty="0" smtClean="0"/>
              <a:t>evel </a:t>
            </a:r>
            <a:r>
              <a:rPr lang="en-GB" sz="2400" dirty="0"/>
              <a:t>3 to </a:t>
            </a:r>
            <a:r>
              <a:rPr lang="en-GB" sz="2400" dirty="0" smtClean="0"/>
              <a:t>follow</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b="1" dirty="0" smtClean="0"/>
              <a:t>Challenges</a:t>
            </a:r>
            <a:endParaRPr lang="en-GB" sz="2400" b="1" dirty="0"/>
          </a:p>
          <a:p>
            <a:pPr marL="342900" indent="-342900">
              <a:buFont typeface="Arial" panose="020B0604020202020204" pitchFamily="34" charset="0"/>
              <a:buChar char="•"/>
            </a:pPr>
            <a:r>
              <a:rPr lang="en-GB" sz="2400" dirty="0"/>
              <a:t>C</a:t>
            </a:r>
            <a:r>
              <a:rPr lang="en-GB" sz="2400" dirty="0" smtClean="0"/>
              <a:t>overing </a:t>
            </a:r>
            <a:r>
              <a:rPr lang="en-GB" sz="2400" dirty="0"/>
              <a:t>ward AND </a:t>
            </a:r>
            <a:r>
              <a:rPr lang="en-GB" sz="2400" dirty="0" smtClean="0"/>
              <a:t>clinic</a:t>
            </a:r>
          </a:p>
          <a:p>
            <a:pPr marL="342900" indent="-342900">
              <a:buFont typeface="Arial" panose="020B0604020202020204" pitchFamily="34" charset="0"/>
              <a:buChar char="•"/>
            </a:pPr>
            <a:r>
              <a:rPr lang="en-GB" sz="2400" dirty="0" smtClean="0"/>
              <a:t>Time pressures/funding for role</a:t>
            </a:r>
            <a:endParaRPr lang="en-GB" dirty="0">
              <a:solidFill>
                <a:srgbClr val="FA54DA"/>
              </a:solidFill>
            </a:endParaRPr>
          </a:p>
        </p:txBody>
      </p:sp>
      <p:sp>
        <p:nvSpPr>
          <p:cNvPr id="5" name="TextBox 4"/>
          <p:cNvSpPr txBox="1"/>
          <p:nvPr/>
        </p:nvSpPr>
        <p:spPr>
          <a:xfrm>
            <a:off x="8304245" y="6237313"/>
            <a:ext cx="3744416" cy="307777"/>
          </a:xfrm>
          <a:prstGeom prst="rect">
            <a:avLst/>
          </a:prstGeom>
          <a:noFill/>
        </p:spPr>
        <p:txBody>
          <a:bodyPr wrap="square" rtlCol="0">
            <a:spAutoFit/>
          </a:bodyPr>
          <a:lstStyle/>
          <a:p>
            <a:endParaRPr lang="en-GB" sz="1400" i="1" dirty="0">
              <a:latin typeface="+mn-lt"/>
            </a:endParaRPr>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78300" y="0"/>
            <a:ext cx="525658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6022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GB" dirty="0" smtClean="0">
              <a:solidFill>
                <a:schemeClr val="tx1"/>
              </a:solidFill>
            </a:endParaRPr>
          </a:p>
        </p:txBody>
      </p:sp>
      <p:sp>
        <p:nvSpPr>
          <p:cNvPr id="3" name="Date Placeholder 2"/>
          <p:cNvSpPr>
            <a:spLocks noGrp="1"/>
          </p:cNvSpPr>
          <p:nvPr>
            <p:ph type="dt" sz="half" idx="2"/>
          </p:nvPr>
        </p:nvSpPr>
        <p:spPr/>
        <p:txBody>
          <a:bodyPr/>
          <a:lstStyle/>
          <a:p>
            <a:fld id="{064DBD45-9E29-483B-8829-C60FC61E99BF}" type="datetime1">
              <a:rPr lang="en-US" smtClean="0"/>
              <a:t>1/15/2018</a:t>
            </a:fld>
            <a:endParaRPr lang="en-US" dirty="0"/>
          </a:p>
        </p:txBody>
      </p:sp>
      <p:sp>
        <p:nvSpPr>
          <p:cNvPr id="4" name="Text Placeholder 3"/>
          <p:cNvSpPr>
            <a:spLocks noGrp="1"/>
          </p:cNvSpPr>
          <p:nvPr>
            <p:ph type="body" sz="quarter" idx="14"/>
          </p:nvPr>
        </p:nvSpPr>
        <p:spPr/>
        <p:txBody>
          <a:bodyPr/>
          <a:lstStyle/>
          <a:p>
            <a:r>
              <a:rPr lang="en-GB" dirty="0" smtClean="0"/>
              <a:t>Network Risk Register Review </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392032213"/>
              </p:ext>
            </p:extLst>
          </p:nvPr>
        </p:nvGraphicFramePr>
        <p:xfrm>
          <a:off x="407368" y="620688"/>
          <a:ext cx="10945214" cy="5391217"/>
        </p:xfrm>
        <a:graphic>
          <a:graphicData uri="http://schemas.openxmlformats.org/drawingml/2006/table">
            <a:tbl>
              <a:tblPr firstRow="1" bandRow="1">
                <a:tableStyleId>{5C22544A-7EE6-4342-B048-85BDC9FD1C3A}</a:tableStyleId>
              </a:tblPr>
              <a:tblGrid>
                <a:gridCol w="3168352"/>
                <a:gridCol w="792088"/>
                <a:gridCol w="576064"/>
                <a:gridCol w="792088"/>
                <a:gridCol w="2825227"/>
                <a:gridCol w="2791395"/>
              </a:tblGrid>
              <a:tr h="1276417">
                <a:tc>
                  <a:txBody>
                    <a:bodyPr/>
                    <a:lstStyle/>
                    <a:p>
                      <a:r>
                        <a:rPr lang="en-GB" dirty="0" smtClean="0"/>
                        <a:t>Risk</a:t>
                      </a:r>
                      <a:r>
                        <a:rPr lang="en-GB" baseline="0" dirty="0" smtClean="0"/>
                        <a:t> description</a:t>
                      </a:r>
                      <a:endParaRPr lang="en-GB" dirty="0"/>
                    </a:p>
                  </a:txBody>
                  <a:tcPr/>
                </a:tc>
                <a:tc>
                  <a:txBody>
                    <a:bodyPr/>
                    <a:lstStyle/>
                    <a:p>
                      <a:r>
                        <a:rPr lang="en-GB" dirty="0" smtClean="0"/>
                        <a:t>Risk ID</a:t>
                      </a:r>
                      <a:endParaRPr lang="en-GB" dirty="0"/>
                    </a:p>
                  </a:txBody>
                  <a:tcPr/>
                </a:tc>
                <a:tc>
                  <a:txBody>
                    <a:bodyPr/>
                    <a:lstStyle/>
                    <a:p>
                      <a:r>
                        <a:rPr lang="en-GB" dirty="0" smtClean="0"/>
                        <a:t>Rating</a:t>
                      </a:r>
                      <a:endParaRPr lang="en-GB" dirty="0"/>
                    </a:p>
                  </a:txBody>
                  <a:tcPr/>
                </a:tc>
                <a:tc>
                  <a:txBody>
                    <a:bodyPr/>
                    <a:lstStyle/>
                    <a:p>
                      <a:r>
                        <a:rPr lang="en-GB" dirty="0" smtClean="0"/>
                        <a:t>Lead</a:t>
                      </a:r>
                      <a:endParaRPr lang="en-GB" dirty="0"/>
                    </a:p>
                  </a:txBody>
                  <a:tcPr/>
                </a:tc>
                <a:tc>
                  <a:txBody>
                    <a:bodyPr/>
                    <a:lstStyle/>
                    <a:p>
                      <a:r>
                        <a:rPr lang="en-GB" dirty="0" smtClean="0"/>
                        <a:t>Actions</a:t>
                      </a:r>
                      <a:endParaRPr lang="en-GB" dirty="0"/>
                    </a:p>
                  </a:txBody>
                  <a:tcPr/>
                </a:tc>
                <a:tc>
                  <a:txBody>
                    <a:bodyPr/>
                    <a:lstStyle/>
                    <a:p>
                      <a:r>
                        <a:rPr lang="en-GB" dirty="0" smtClean="0"/>
                        <a:t>Mitigations</a:t>
                      </a:r>
                      <a:endParaRPr lang="en-GB" dirty="0"/>
                    </a:p>
                  </a:txBody>
                  <a:tcPr/>
                </a:tc>
              </a:tr>
              <a:tr h="1440773">
                <a:tc>
                  <a:txBody>
                    <a:bodyPr/>
                    <a:lstStyle/>
                    <a:p>
                      <a:r>
                        <a:rPr lang="en-GB" dirty="0" smtClean="0"/>
                        <a:t>Risk that Trust cannot secure</a:t>
                      </a:r>
                      <a:r>
                        <a:rPr lang="en-GB" baseline="0" dirty="0" smtClean="0"/>
                        <a:t> funding from commissioners for the CHD Network</a:t>
                      </a:r>
                      <a:endParaRPr lang="en-GB" dirty="0"/>
                    </a:p>
                  </a:txBody>
                  <a:tcPr/>
                </a:tc>
                <a:tc>
                  <a:txBody>
                    <a:bodyPr/>
                    <a:lstStyle/>
                    <a:p>
                      <a:r>
                        <a:rPr lang="en-GB" dirty="0" smtClean="0"/>
                        <a:t>1824</a:t>
                      </a:r>
                      <a:endParaRPr lang="en-GB" dirty="0"/>
                    </a:p>
                  </a:txBody>
                  <a:tcPr/>
                </a:tc>
                <a:tc>
                  <a:txBody>
                    <a:bodyPr/>
                    <a:lstStyle/>
                    <a:p>
                      <a:r>
                        <a:rPr lang="en-GB" dirty="0" smtClean="0">
                          <a:solidFill>
                            <a:srgbClr val="00B050"/>
                          </a:solidFill>
                        </a:rPr>
                        <a:t>3</a:t>
                      </a:r>
                      <a:endParaRPr lang="en-GB" dirty="0">
                        <a:solidFill>
                          <a:srgbClr val="00B050"/>
                        </a:solidFill>
                      </a:endParaRPr>
                    </a:p>
                  </a:txBody>
                  <a:tcPr/>
                </a:tc>
                <a:tc>
                  <a:txBody>
                    <a:bodyPr/>
                    <a:lstStyle/>
                    <a:p>
                      <a:r>
                        <a:rPr lang="en-GB" dirty="0" smtClean="0"/>
                        <a:t>VF</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Continue</a:t>
                      </a:r>
                      <a:r>
                        <a:rPr lang="en-GB" baseline="0" dirty="0" smtClean="0">
                          <a:solidFill>
                            <a:schemeClr val="tx1"/>
                          </a:solidFill>
                        </a:rPr>
                        <a:t> negotiations with commissioners re future funding. </a:t>
                      </a:r>
                      <a:r>
                        <a:rPr lang="en-GB" baseline="0" dirty="0" smtClean="0"/>
                        <a:t>NHS announcement 30/11 positive.</a:t>
                      </a:r>
                    </a:p>
                  </a:txBody>
                  <a:tcPr/>
                </a:tc>
                <a:tc>
                  <a:txBody>
                    <a:bodyPr/>
                    <a:lstStyle/>
                    <a:p>
                      <a:r>
                        <a:rPr lang="en-GB" baseline="0" dirty="0" smtClean="0"/>
                        <a:t>Trust has agreed to fund the Network team for 2017/18. </a:t>
                      </a:r>
                    </a:p>
                  </a:txBody>
                  <a:tcPr/>
                </a:tc>
              </a:tr>
              <a:tr h="1440773">
                <a:tc>
                  <a:txBody>
                    <a:bodyPr/>
                    <a:lstStyle/>
                    <a:p>
                      <a:r>
                        <a:rPr lang="en-GB" dirty="0" smtClean="0"/>
                        <a:t>Risk that Network centres will be unable to identify or fund link nurses, reducing quality of service to patients</a:t>
                      </a:r>
                      <a:endParaRPr lang="en-GB" dirty="0"/>
                    </a:p>
                  </a:txBody>
                  <a:tcPr/>
                </a:tc>
                <a:tc>
                  <a:txBody>
                    <a:bodyPr/>
                    <a:lstStyle/>
                    <a:p>
                      <a:r>
                        <a:rPr lang="en-GB" dirty="0" smtClean="0"/>
                        <a:t>2204</a:t>
                      </a:r>
                      <a:endParaRPr lang="en-GB" dirty="0"/>
                    </a:p>
                  </a:txBody>
                  <a:tcPr/>
                </a:tc>
                <a:tc>
                  <a:txBody>
                    <a:bodyPr/>
                    <a:lstStyle/>
                    <a:p>
                      <a:r>
                        <a:rPr lang="en-GB" dirty="0" smtClean="0">
                          <a:solidFill>
                            <a:schemeClr val="accent5"/>
                          </a:solidFill>
                        </a:rPr>
                        <a:t>8</a:t>
                      </a:r>
                      <a:endParaRPr lang="en-GB" dirty="0">
                        <a:solidFill>
                          <a:schemeClr val="accent5"/>
                        </a:solidFill>
                      </a:endParaRPr>
                    </a:p>
                  </a:txBody>
                  <a:tcPr/>
                </a:tc>
                <a:tc>
                  <a:txBody>
                    <a:bodyPr/>
                    <a:lstStyle/>
                    <a:p>
                      <a:r>
                        <a:rPr lang="en-GB" dirty="0" smtClean="0"/>
                        <a:t>SV</a:t>
                      </a:r>
                      <a:endParaRPr lang="en-GB" dirty="0"/>
                    </a:p>
                  </a:txBody>
                  <a:tcPr/>
                </a:tc>
                <a:tc>
                  <a:txBody>
                    <a:bodyPr/>
                    <a:lstStyle/>
                    <a:p>
                      <a:r>
                        <a:rPr lang="en-GB" dirty="0" smtClean="0"/>
                        <a:t>Options being explored with local teams. Link nurse development programme in place. Jan</a:t>
                      </a:r>
                      <a:r>
                        <a:rPr lang="en-GB" baseline="0" dirty="0" smtClean="0"/>
                        <a:t> meeting</a:t>
                      </a:r>
                      <a:endParaRPr lang="en-GB" dirty="0"/>
                    </a:p>
                  </a:txBody>
                  <a:tcPr/>
                </a:tc>
                <a:tc>
                  <a:txBody>
                    <a:bodyPr/>
                    <a:lstStyle/>
                    <a:p>
                      <a:r>
                        <a:rPr lang="en-GB" dirty="0" smtClean="0"/>
                        <a:t>Plans to increase access</a:t>
                      </a:r>
                      <a:r>
                        <a:rPr lang="en-GB" baseline="0" dirty="0" smtClean="0"/>
                        <a:t> to L1&amp;2 centre nurses for high need patients. </a:t>
                      </a:r>
                      <a:r>
                        <a:rPr lang="en-GB" dirty="0" smtClean="0"/>
                        <a:t> </a:t>
                      </a:r>
                      <a:endParaRPr lang="en-GB" dirty="0"/>
                    </a:p>
                  </a:txBody>
                  <a:tcPr/>
                </a:tc>
              </a:tr>
              <a:tr h="1170628">
                <a:tc>
                  <a:txBody>
                    <a:bodyPr/>
                    <a:lstStyle/>
                    <a:p>
                      <a:r>
                        <a:rPr lang="en-GB" dirty="0" smtClean="0"/>
                        <a:t>Recruitment risk PEC – Torbay</a:t>
                      </a:r>
                      <a:endParaRPr lang="en-GB" dirty="0"/>
                    </a:p>
                  </a:txBody>
                  <a:tcPr/>
                </a:tc>
                <a:tc>
                  <a:txBody>
                    <a:bodyPr/>
                    <a:lstStyle/>
                    <a:p>
                      <a:r>
                        <a:rPr lang="en-GB" dirty="0" smtClean="0"/>
                        <a:t>2304</a:t>
                      </a:r>
                      <a:endParaRPr lang="en-GB" dirty="0"/>
                    </a:p>
                  </a:txBody>
                  <a:tcPr/>
                </a:tc>
                <a:tc>
                  <a:txBody>
                    <a:bodyPr/>
                    <a:lstStyle/>
                    <a:p>
                      <a:r>
                        <a:rPr lang="en-GB" dirty="0" smtClean="0">
                          <a:solidFill>
                            <a:srgbClr val="FFFF00"/>
                          </a:solidFill>
                        </a:rPr>
                        <a:t>6 </a:t>
                      </a:r>
                      <a:endParaRPr lang="en-GB" dirty="0">
                        <a:solidFill>
                          <a:srgbClr val="FFFF00"/>
                        </a:solidFill>
                      </a:endParaRPr>
                    </a:p>
                  </a:txBody>
                  <a:tcPr/>
                </a:tc>
                <a:tc>
                  <a:txBody>
                    <a:bodyPr/>
                    <a:lstStyle/>
                    <a:p>
                      <a:r>
                        <a:rPr lang="en-GB" dirty="0" smtClean="0"/>
                        <a:t>CM</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Working on SLA to get external support as advert had no applicants.</a:t>
                      </a:r>
                    </a:p>
                    <a:p>
                      <a:endParaRPr lang="en-GB" dirty="0"/>
                    </a:p>
                  </a:txBody>
                  <a:tcPr/>
                </a:tc>
                <a:tc>
                  <a:txBody>
                    <a:bodyPr/>
                    <a:lstStyle/>
                    <a:p>
                      <a:r>
                        <a:rPr lang="en-GB" dirty="0" smtClean="0"/>
                        <a:t>Interim cover</a:t>
                      </a:r>
                      <a:r>
                        <a:rPr lang="en-GB" baseline="0" dirty="0" smtClean="0"/>
                        <a:t> plans in place.</a:t>
                      </a:r>
                      <a:endParaRPr lang="en-GB" dirty="0"/>
                    </a:p>
                  </a:txBody>
                  <a:tcPr/>
                </a:tc>
              </a:tr>
            </a:tbl>
          </a:graphicData>
        </a:graphic>
      </p:graphicFrame>
    </p:spTree>
    <p:extLst>
      <p:ext uri="{BB962C8B-B14F-4D97-AF65-F5344CB8AC3E}">
        <p14:creationId xmlns:p14="http://schemas.microsoft.com/office/powerpoint/2010/main" val="173478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GB" dirty="0" smtClean="0">
              <a:solidFill>
                <a:schemeClr val="tx1"/>
              </a:solidFill>
            </a:endParaRPr>
          </a:p>
        </p:txBody>
      </p:sp>
      <p:sp>
        <p:nvSpPr>
          <p:cNvPr id="3" name="Date Placeholder 2"/>
          <p:cNvSpPr>
            <a:spLocks noGrp="1"/>
          </p:cNvSpPr>
          <p:nvPr>
            <p:ph type="dt" sz="half" idx="2"/>
          </p:nvPr>
        </p:nvSpPr>
        <p:spPr/>
        <p:txBody>
          <a:bodyPr/>
          <a:lstStyle/>
          <a:p>
            <a:fld id="{064DBD45-9E29-483B-8829-C60FC61E99BF}" type="datetime1">
              <a:rPr lang="en-US" smtClean="0"/>
              <a:t>1/15/2018</a:t>
            </a:fld>
            <a:endParaRPr lang="en-US" dirty="0"/>
          </a:p>
        </p:txBody>
      </p:sp>
      <p:sp>
        <p:nvSpPr>
          <p:cNvPr id="4" name="Text Placeholder 3"/>
          <p:cNvSpPr>
            <a:spLocks noGrp="1"/>
          </p:cNvSpPr>
          <p:nvPr>
            <p:ph type="body" sz="quarter" idx="14"/>
          </p:nvPr>
        </p:nvSpPr>
        <p:spPr/>
        <p:txBody>
          <a:bodyPr/>
          <a:lstStyle/>
          <a:p>
            <a:r>
              <a:rPr lang="en-GB" dirty="0" smtClean="0"/>
              <a:t>Network Risk Register Review </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252682359"/>
              </p:ext>
            </p:extLst>
          </p:nvPr>
        </p:nvGraphicFramePr>
        <p:xfrm>
          <a:off x="479377" y="620688"/>
          <a:ext cx="11377261" cy="5410944"/>
        </p:xfrm>
        <a:graphic>
          <a:graphicData uri="http://schemas.openxmlformats.org/drawingml/2006/table">
            <a:tbl>
              <a:tblPr firstRow="1" bandRow="1">
                <a:tableStyleId>{5C22544A-7EE6-4342-B048-85BDC9FD1C3A}</a:tableStyleId>
              </a:tblPr>
              <a:tblGrid>
                <a:gridCol w="3436086"/>
                <a:gridCol w="992647"/>
                <a:gridCol w="992647"/>
                <a:gridCol w="763575"/>
                <a:gridCol w="2290724"/>
                <a:gridCol w="2901582"/>
              </a:tblGrid>
              <a:tr h="1296144">
                <a:tc>
                  <a:txBody>
                    <a:bodyPr/>
                    <a:lstStyle/>
                    <a:p>
                      <a:r>
                        <a:rPr lang="en-GB" dirty="0" smtClean="0"/>
                        <a:t>Risk</a:t>
                      </a:r>
                      <a:r>
                        <a:rPr lang="en-GB" baseline="0" dirty="0" smtClean="0"/>
                        <a:t> description</a:t>
                      </a:r>
                      <a:endParaRPr lang="en-GB" dirty="0"/>
                    </a:p>
                  </a:txBody>
                  <a:tcPr/>
                </a:tc>
                <a:tc>
                  <a:txBody>
                    <a:bodyPr/>
                    <a:lstStyle/>
                    <a:p>
                      <a:r>
                        <a:rPr lang="en-GB" dirty="0" smtClean="0"/>
                        <a:t>Risk ID</a:t>
                      </a:r>
                      <a:endParaRPr lang="en-GB" dirty="0"/>
                    </a:p>
                  </a:txBody>
                  <a:tcPr/>
                </a:tc>
                <a:tc>
                  <a:txBody>
                    <a:bodyPr/>
                    <a:lstStyle/>
                    <a:p>
                      <a:r>
                        <a:rPr lang="en-GB" dirty="0" smtClean="0"/>
                        <a:t>Rating</a:t>
                      </a:r>
                      <a:endParaRPr lang="en-GB" dirty="0"/>
                    </a:p>
                  </a:txBody>
                  <a:tcPr/>
                </a:tc>
                <a:tc>
                  <a:txBody>
                    <a:bodyPr/>
                    <a:lstStyle/>
                    <a:p>
                      <a:r>
                        <a:rPr lang="en-GB" dirty="0" smtClean="0"/>
                        <a:t>Lead</a:t>
                      </a:r>
                      <a:endParaRPr lang="en-GB" dirty="0"/>
                    </a:p>
                  </a:txBody>
                  <a:tcPr/>
                </a:tc>
                <a:tc>
                  <a:txBody>
                    <a:bodyPr/>
                    <a:lstStyle/>
                    <a:p>
                      <a:r>
                        <a:rPr lang="en-GB" dirty="0" smtClean="0"/>
                        <a:t>Actions</a:t>
                      </a:r>
                      <a:endParaRPr lang="en-GB" dirty="0"/>
                    </a:p>
                  </a:txBody>
                  <a:tcPr/>
                </a:tc>
                <a:tc>
                  <a:txBody>
                    <a:bodyPr/>
                    <a:lstStyle/>
                    <a:p>
                      <a:r>
                        <a:rPr lang="en-GB" dirty="0" smtClean="0"/>
                        <a:t>Mitigations</a:t>
                      </a:r>
                      <a:endParaRPr lang="en-GB" dirty="0"/>
                    </a:p>
                  </a:txBody>
                  <a:tcPr/>
                </a:tc>
              </a:tr>
              <a:tr h="404353">
                <a:tc>
                  <a:txBody>
                    <a:bodyPr/>
                    <a:lstStyle/>
                    <a:p>
                      <a:r>
                        <a:rPr lang="en-GB" dirty="0" smtClean="0"/>
                        <a:t>Risk to effective delivery of </a:t>
                      </a:r>
                      <a:r>
                        <a:rPr lang="en-GB" dirty="0" err="1" smtClean="0"/>
                        <a:t>paed</a:t>
                      </a:r>
                      <a:r>
                        <a:rPr lang="en-GB" dirty="0" smtClean="0"/>
                        <a:t> cardiac</a:t>
                      </a:r>
                      <a:r>
                        <a:rPr lang="en-GB" baseline="0" dirty="0" smtClean="0"/>
                        <a:t> care in Taunton due to absence of PEC</a:t>
                      </a:r>
                      <a:endParaRPr lang="en-GB" dirty="0"/>
                    </a:p>
                  </a:txBody>
                  <a:tcPr/>
                </a:tc>
                <a:tc>
                  <a:txBody>
                    <a:bodyPr/>
                    <a:lstStyle/>
                    <a:p>
                      <a:r>
                        <a:rPr lang="en-GB" dirty="0" smtClean="0"/>
                        <a:t>2214</a:t>
                      </a:r>
                      <a:endParaRPr lang="en-GB" dirty="0"/>
                    </a:p>
                  </a:txBody>
                  <a:tcPr/>
                </a:tc>
                <a:tc>
                  <a:txBody>
                    <a:bodyPr/>
                    <a:lstStyle/>
                    <a:p>
                      <a:pPr marL="0" algn="l" defTabSz="914400" rtl="0" eaLnBrk="1" latinLnBrk="0" hangingPunct="1"/>
                      <a:r>
                        <a:rPr lang="en-GB" sz="1800" kern="1200" dirty="0" smtClean="0">
                          <a:solidFill>
                            <a:schemeClr val="accent5"/>
                          </a:solidFill>
                          <a:latin typeface="+mn-lt"/>
                          <a:ea typeface="+mn-ea"/>
                          <a:cs typeface="+mn-cs"/>
                        </a:rPr>
                        <a:t>8</a:t>
                      </a:r>
                      <a:endParaRPr lang="en-GB" sz="1800" kern="1200" dirty="0">
                        <a:solidFill>
                          <a:schemeClr val="accent5"/>
                        </a:solidFill>
                        <a:latin typeface="+mn-lt"/>
                        <a:ea typeface="+mn-ea"/>
                        <a:cs typeface="+mn-cs"/>
                      </a:endParaRPr>
                    </a:p>
                  </a:txBody>
                  <a:tcPr/>
                </a:tc>
                <a:tc>
                  <a:txBody>
                    <a:bodyPr/>
                    <a:lstStyle/>
                    <a:p>
                      <a:r>
                        <a:rPr lang="en-GB" dirty="0" smtClean="0"/>
                        <a:t>CM</a:t>
                      </a:r>
                      <a:endParaRPr lang="en-GB" dirty="0"/>
                    </a:p>
                  </a:txBody>
                  <a:tcPr/>
                </a:tc>
                <a:tc>
                  <a:txBody>
                    <a:bodyPr/>
                    <a:lstStyle/>
                    <a:p>
                      <a:r>
                        <a:rPr lang="en-GB" dirty="0" smtClean="0">
                          <a:solidFill>
                            <a:schemeClr val="tx1"/>
                          </a:solidFill>
                        </a:rPr>
                        <a:t>Business</a:t>
                      </a:r>
                      <a:r>
                        <a:rPr lang="en-GB" baseline="0" dirty="0" smtClean="0">
                          <a:solidFill>
                            <a:schemeClr val="tx1"/>
                          </a:solidFill>
                        </a:rPr>
                        <a:t> case agreed; recruitment to be taken forward. </a:t>
                      </a:r>
                      <a:endParaRPr lang="en-GB" dirty="0">
                        <a:solidFill>
                          <a:schemeClr val="tx1"/>
                        </a:solidFill>
                      </a:endParaRPr>
                    </a:p>
                  </a:txBody>
                  <a:tcPr/>
                </a:tc>
                <a:tc>
                  <a:txBody>
                    <a:bodyPr/>
                    <a:lstStyle/>
                    <a:p>
                      <a:r>
                        <a:rPr lang="en-GB" baseline="0" dirty="0" smtClean="0"/>
                        <a:t>Interim cover plan in place. </a:t>
                      </a:r>
                    </a:p>
                  </a:txBody>
                  <a:tcPr/>
                </a:tc>
              </a:tr>
              <a:tr h="404353">
                <a:tc>
                  <a:txBody>
                    <a:bodyPr/>
                    <a:lstStyle/>
                    <a:p>
                      <a:r>
                        <a:rPr lang="en-GB" dirty="0" smtClean="0"/>
                        <a:t>Risk</a:t>
                      </a:r>
                      <a:r>
                        <a:rPr lang="en-GB" baseline="0" dirty="0" smtClean="0"/>
                        <a:t> to long term sustainability of CHD care in region due to lack of medical workforce in future/lack of succession plans.</a:t>
                      </a:r>
                      <a:endParaRPr lang="en-GB" dirty="0"/>
                    </a:p>
                  </a:txBody>
                  <a:tcPr/>
                </a:tc>
                <a:tc>
                  <a:txBody>
                    <a:bodyPr/>
                    <a:lstStyle/>
                    <a:p>
                      <a:r>
                        <a:rPr lang="en-GB" dirty="0" smtClean="0"/>
                        <a:t>2191</a:t>
                      </a:r>
                      <a:endParaRPr lang="en-GB" dirty="0"/>
                    </a:p>
                  </a:txBody>
                  <a:tcPr/>
                </a:tc>
                <a:tc>
                  <a:txBody>
                    <a:bodyPr/>
                    <a:lstStyle/>
                    <a:p>
                      <a:r>
                        <a:rPr lang="en-GB" dirty="0" smtClean="0">
                          <a:solidFill>
                            <a:schemeClr val="accent5"/>
                          </a:solidFill>
                        </a:rPr>
                        <a:t>8</a:t>
                      </a:r>
                      <a:endParaRPr lang="en-GB" dirty="0">
                        <a:solidFill>
                          <a:schemeClr val="accent5"/>
                        </a:solidFill>
                      </a:endParaRPr>
                    </a:p>
                  </a:txBody>
                  <a:tcPr/>
                </a:tc>
                <a:tc>
                  <a:txBody>
                    <a:bodyPr/>
                    <a:lstStyle/>
                    <a:p>
                      <a:r>
                        <a:rPr lang="en-GB" dirty="0" smtClean="0"/>
                        <a:t>AT</a:t>
                      </a:r>
                      <a:endParaRPr lang="en-GB" dirty="0"/>
                    </a:p>
                  </a:txBody>
                  <a:tcPr/>
                </a:tc>
                <a:tc>
                  <a:txBody>
                    <a:bodyPr/>
                    <a:lstStyle/>
                    <a:p>
                      <a:r>
                        <a:rPr lang="en-GB" dirty="0" smtClean="0"/>
                        <a:t>Surveyed medical workforce. Discussed with</a:t>
                      </a:r>
                      <a:r>
                        <a:rPr lang="en-GB" baseline="0" dirty="0" smtClean="0"/>
                        <a:t> Board. Take forward actions. </a:t>
                      </a:r>
                      <a:endParaRPr lang="en-GB" dirty="0"/>
                    </a:p>
                  </a:txBody>
                  <a:tcPr/>
                </a:tc>
                <a:tc>
                  <a:txBody>
                    <a:bodyPr/>
                    <a:lstStyle/>
                    <a:p>
                      <a:r>
                        <a:rPr lang="en-GB" dirty="0" smtClean="0"/>
                        <a:t>Local centres raising issues with board. </a:t>
                      </a:r>
                      <a:endParaRPr lang="en-GB" dirty="0"/>
                    </a:p>
                  </a:txBody>
                  <a:tcPr/>
                </a:tc>
              </a:tr>
              <a:tr h="404353">
                <a:tc>
                  <a:txBody>
                    <a:bodyPr/>
                    <a:lstStyle/>
                    <a:p>
                      <a:r>
                        <a:rPr lang="en-GB" dirty="0" smtClean="0"/>
                        <a:t>Risk of cancelled paediatric cardiac ops due to PICU capacity pressures</a:t>
                      </a:r>
                      <a:endParaRPr lang="en-GB" dirty="0"/>
                    </a:p>
                  </a:txBody>
                  <a:tcPr/>
                </a:tc>
                <a:tc>
                  <a:txBody>
                    <a:bodyPr/>
                    <a:lstStyle/>
                    <a:p>
                      <a:r>
                        <a:rPr lang="en-GB" dirty="0" smtClean="0"/>
                        <a:t>2363</a:t>
                      </a:r>
                      <a:endParaRPr lang="en-GB" dirty="0"/>
                    </a:p>
                  </a:txBody>
                  <a:tcPr/>
                </a:tc>
                <a:tc>
                  <a:txBody>
                    <a:bodyPr/>
                    <a:lstStyle/>
                    <a:p>
                      <a:pPr marL="0" algn="l" defTabSz="914400" rtl="0" eaLnBrk="1" latinLnBrk="0" hangingPunct="1"/>
                      <a:r>
                        <a:rPr lang="en-GB" sz="1800" kern="1200" dirty="0" smtClean="0">
                          <a:solidFill>
                            <a:schemeClr val="accent5"/>
                          </a:solidFill>
                          <a:latin typeface="+mn-lt"/>
                          <a:ea typeface="+mn-ea"/>
                          <a:cs typeface="+mn-cs"/>
                        </a:rPr>
                        <a:t>9</a:t>
                      </a:r>
                      <a:endParaRPr lang="en-GB" sz="1800" kern="1200" dirty="0">
                        <a:solidFill>
                          <a:schemeClr val="accent5"/>
                        </a:solidFill>
                        <a:latin typeface="+mn-lt"/>
                        <a:ea typeface="+mn-ea"/>
                        <a:cs typeface="+mn-cs"/>
                      </a:endParaRPr>
                    </a:p>
                  </a:txBody>
                  <a:tcPr/>
                </a:tc>
                <a:tc>
                  <a:txBody>
                    <a:bodyPr/>
                    <a:lstStyle/>
                    <a:p>
                      <a:r>
                        <a:rPr lang="en-GB" dirty="0" smtClean="0"/>
                        <a:t>CM</a:t>
                      </a:r>
                      <a:endParaRPr lang="en-GB" dirty="0"/>
                    </a:p>
                  </a:txBody>
                  <a:tcPr/>
                </a:tc>
                <a:tc>
                  <a:txBody>
                    <a:bodyPr/>
                    <a:lstStyle/>
                    <a:p>
                      <a:r>
                        <a:rPr lang="en-GB" dirty="0" smtClean="0"/>
                        <a:t>Write</a:t>
                      </a:r>
                      <a:r>
                        <a:rPr lang="en-GB" baseline="0" dirty="0" smtClean="0"/>
                        <a:t> paper for board, recommending support for expansion. </a:t>
                      </a:r>
                      <a:endParaRPr lang="en-GB" dirty="0"/>
                    </a:p>
                  </a:txBody>
                  <a:tcPr/>
                </a:tc>
                <a:tc>
                  <a:txBody>
                    <a:bodyPr/>
                    <a:lstStyle/>
                    <a:p>
                      <a:r>
                        <a:rPr lang="en-GB" dirty="0" smtClean="0"/>
                        <a:t>Decisions to cancel</a:t>
                      </a:r>
                      <a:r>
                        <a:rPr lang="en-GB" baseline="0" dirty="0" smtClean="0"/>
                        <a:t> ops not taken lightly. Clinical assessment made. Patients whose ops are cancelled are rebooked/tracked. </a:t>
                      </a:r>
                      <a:endParaRPr lang="en-GB" dirty="0"/>
                    </a:p>
                  </a:txBody>
                  <a:tcPr/>
                </a:tc>
              </a:tr>
            </a:tbl>
          </a:graphicData>
        </a:graphic>
      </p:graphicFrame>
    </p:spTree>
    <p:extLst>
      <p:ext uri="{BB962C8B-B14F-4D97-AF65-F5344CB8AC3E}">
        <p14:creationId xmlns:p14="http://schemas.microsoft.com/office/powerpoint/2010/main" val="174124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lnSpcReduction="10000"/>
          </a:bodyPr>
          <a:lstStyle/>
          <a:p>
            <a:pPr marL="342900" indent="-342900">
              <a:buFont typeface="Arial" panose="020B0604020202020204" pitchFamily="34" charset="0"/>
              <a:buChar char="•"/>
            </a:pPr>
            <a:endParaRPr lang="en-GB" dirty="0" smtClean="0">
              <a:solidFill>
                <a:schemeClr val="tx1"/>
              </a:solidFill>
            </a:endParaRPr>
          </a:p>
          <a:p>
            <a:pPr marL="342900" indent="-342900">
              <a:buFont typeface="Arial" panose="020B0604020202020204" pitchFamily="34" charset="0"/>
              <a:buChar char="•"/>
            </a:pPr>
            <a:r>
              <a:rPr lang="en-GB" dirty="0" smtClean="0">
                <a:solidFill>
                  <a:schemeClr val="tx1"/>
                </a:solidFill>
              </a:rPr>
              <a:t>Paediatric patient requiring urgent Level 1 Centre care transferred out of area (Southampton) due to lack of PICU capacity at BRHC</a:t>
            </a:r>
          </a:p>
          <a:p>
            <a:pPr marL="342900" indent="-342900">
              <a:buFont typeface="Arial" panose="020B0604020202020204" pitchFamily="34" charset="0"/>
              <a:buChar char="•"/>
            </a:pPr>
            <a:endParaRPr lang="en-GB" dirty="0" smtClean="0">
              <a:solidFill>
                <a:schemeClr val="tx1"/>
              </a:solidFill>
            </a:endParaRPr>
          </a:p>
          <a:p>
            <a:pPr marL="342900" indent="-342900">
              <a:buFont typeface="Arial" panose="020B0604020202020204" pitchFamily="34" charset="0"/>
              <a:buChar char="•"/>
            </a:pPr>
            <a:r>
              <a:rPr lang="en-GB" dirty="0" smtClean="0">
                <a:solidFill>
                  <a:schemeClr val="tx1"/>
                </a:solidFill>
              </a:rPr>
              <a:t>Reports of missed antenatal diagnoses x 5</a:t>
            </a:r>
          </a:p>
          <a:p>
            <a:pPr marL="342900" indent="-342900">
              <a:buFont typeface="Arial" panose="020B0604020202020204" pitchFamily="34" charset="0"/>
              <a:buChar char="•"/>
            </a:pPr>
            <a:endParaRPr lang="en-GB" dirty="0" smtClean="0">
              <a:solidFill>
                <a:schemeClr val="tx1"/>
              </a:solidFill>
            </a:endParaRPr>
          </a:p>
          <a:p>
            <a:pPr marL="342900" indent="-342900">
              <a:buFont typeface="Arial" panose="020B0604020202020204" pitchFamily="34" charset="0"/>
              <a:buChar char="•"/>
            </a:pPr>
            <a:r>
              <a:rPr lang="en-GB" dirty="0" smtClean="0">
                <a:solidFill>
                  <a:schemeClr val="tx1"/>
                </a:solidFill>
              </a:rPr>
              <a:t>16 </a:t>
            </a:r>
            <a:r>
              <a:rPr lang="en-GB" dirty="0" err="1" smtClean="0">
                <a:solidFill>
                  <a:schemeClr val="tx1"/>
                </a:solidFill>
              </a:rPr>
              <a:t>yo</a:t>
            </a:r>
            <a:r>
              <a:rPr lang="en-GB" dirty="0" smtClean="0">
                <a:solidFill>
                  <a:schemeClr val="tx1"/>
                </a:solidFill>
              </a:rPr>
              <a:t> acute A&amp;E presentation, refused by adult cardiologists, refused by adult Clinical Decision Unit from A&amp;E, admitted to paediatric ward but cardiac monitors were already in use and could not borrow monitor from coronary care. Finally borrowed from ITU. Not seen by any cardiologist  as an inpatient. Referred to Level 2 centre. </a:t>
            </a:r>
          </a:p>
          <a:p>
            <a:endParaRPr lang="en-GB" dirty="0" smtClean="0">
              <a:solidFill>
                <a:schemeClr val="tx1"/>
              </a:solidFill>
            </a:endParaRPr>
          </a:p>
          <a:p>
            <a:pPr marL="342900" indent="-342900">
              <a:buFont typeface="Arial" panose="020B0604020202020204" pitchFamily="34" charset="0"/>
              <a:buChar char="•"/>
            </a:pPr>
            <a:r>
              <a:rPr lang="en-GB" dirty="0" smtClean="0">
                <a:solidFill>
                  <a:schemeClr val="tx1"/>
                </a:solidFill>
              </a:rPr>
              <a:t>Image sharing challenges – Taunton to Bristol (Form to follow)</a:t>
            </a:r>
          </a:p>
          <a:p>
            <a:pPr marL="342900" indent="-342900">
              <a:buFont typeface="Arial" panose="020B0604020202020204" pitchFamily="34" charset="0"/>
              <a:buChar char="•"/>
            </a:pPr>
            <a:endParaRPr lang="en-GB" dirty="0" smtClean="0">
              <a:solidFill>
                <a:schemeClr val="tx1"/>
              </a:solidFill>
            </a:endParaRPr>
          </a:p>
        </p:txBody>
      </p:sp>
      <p:sp>
        <p:nvSpPr>
          <p:cNvPr id="3" name="Date Placeholder 2"/>
          <p:cNvSpPr>
            <a:spLocks noGrp="1"/>
          </p:cNvSpPr>
          <p:nvPr>
            <p:ph type="dt" sz="half" idx="2"/>
          </p:nvPr>
        </p:nvSpPr>
        <p:spPr/>
        <p:txBody>
          <a:bodyPr/>
          <a:lstStyle/>
          <a:p>
            <a:fld id="{064DBD45-9E29-483B-8829-C60FC61E99BF}" type="datetime1">
              <a:rPr lang="en-US" smtClean="0"/>
              <a:t>1/15/2018</a:t>
            </a:fld>
            <a:endParaRPr lang="en-US" dirty="0"/>
          </a:p>
        </p:txBody>
      </p:sp>
      <p:sp>
        <p:nvSpPr>
          <p:cNvPr id="4" name="Text Placeholder 3"/>
          <p:cNvSpPr>
            <a:spLocks noGrp="1"/>
          </p:cNvSpPr>
          <p:nvPr>
            <p:ph type="body" sz="quarter" idx="14"/>
          </p:nvPr>
        </p:nvSpPr>
        <p:spPr/>
        <p:txBody>
          <a:bodyPr/>
          <a:lstStyle/>
          <a:p>
            <a:r>
              <a:rPr lang="en-GB" dirty="0" smtClean="0"/>
              <a:t>Network Incidents </a:t>
            </a:r>
            <a:endParaRPr lang="en-GB" dirty="0"/>
          </a:p>
        </p:txBody>
      </p:sp>
    </p:spTree>
    <p:extLst>
      <p:ext uri="{BB962C8B-B14F-4D97-AF65-F5344CB8AC3E}">
        <p14:creationId xmlns:p14="http://schemas.microsoft.com/office/powerpoint/2010/main" val="208232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35360" y="692696"/>
            <a:ext cx="11303868" cy="5108722"/>
          </a:xfrm>
        </p:spPr>
        <p:txBody>
          <a:bodyPr/>
          <a:lstStyle/>
          <a:p>
            <a:pPr marL="342900" indent="-342900">
              <a:buFont typeface="Arial" panose="020B0604020202020204" pitchFamily="34" charset="0"/>
              <a:buChar char="•"/>
            </a:pPr>
            <a:r>
              <a:rPr lang="en-GB" sz="2800" dirty="0" smtClean="0">
                <a:solidFill>
                  <a:schemeClr val="tx1"/>
                </a:solidFill>
              </a:rPr>
              <a:t>Where do you see areas for closer working with primary care?</a:t>
            </a:r>
          </a:p>
          <a:p>
            <a:pPr marL="342900" indent="-342900">
              <a:buFont typeface="Arial" panose="020B0604020202020204" pitchFamily="34" charset="0"/>
              <a:buChar char="•"/>
            </a:pPr>
            <a:endParaRPr lang="en-GB" dirty="0" smtClean="0">
              <a:solidFill>
                <a:schemeClr val="tx1"/>
              </a:solidFill>
            </a:endParaRPr>
          </a:p>
          <a:p>
            <a:pPr marL="1028700" lvl="1" indent="-342900">
              <a:buFont typeface="Arial" panose="020B0604020202020204" pitchFamily="34" charset="0"/>
              <a:buChar char="•"/>
            </a:pPr>
            <a:r>
              <a:rPr lang="en-GB" dirty="0" smtClean="0">
                <a:solidFill>
                  <a:schemeClr val="tx1"/>
                </a:solidFill>
              </a:rPr>
              <a:t>Refresh/publicise referral guidelines for GPs?</a:t>
            </a:r>
          </a:p>
          <a:p>
            <a:pPr marL="1028700" lvl="1" indent="-342900">
              <a:buFont typeface="Arial" panose="020B0604020202020204" pitchFamily="34" charset="0"/>
              <a:buChar char="•"/>
            </a:pPr>
            <a:endParaRPr lang="en-GB" dirty="0" smtClean="0">
              <a:solidFill>
                <a:schemeClr val="tx1"/>
              </a:solidFill>
            </a:endParaRPr>
          </a:p>
          <a:p>
            <a:pPr marL="1028700" lvl="1" indent="-342900">
              <a:buFont typeface="Arial" panose="020B0604020202020204" pitchFamily="34" charset="0"/>
              <a:buChar char="•"/>
            </a:pPr>
            <a:r>
              <a:rPr lang="en-GB" dirty="0" smtClean="0">
                <a:solidFill>
                  <a:schemeClr val="tx1"/>
                </a:solidFill>
              </a:rPr>
              <a:t>Develop Network e-training?</a:t>
            </a:r>
          </a:p>
          <a:p>
            <a:pPr lvl="1" indent="0">
              <a:buNone/>
            </a:pPr>
            <a:endParaRPr lang="en-GB" dirty="0"/>
          </a:p>
          <a:p>
            <a:pPr marL="1028700" lvl="1" indent="-342900">
              <a:buFont typeface="Arial" panose="020B0604020202020204" pitchFamily="34" charset="0"/>
              <a:buChar char="•"/>
            </a:pPr>
            <a:r>
              <a:rPr lang="en-GB" dirty="0" smtClean="0">
                <a:solidFill>
                  <a:schemeClr val="tx1"/>
                </a:solidFill>
              </a:rPr>
              <a:t>……………………………….?</a:t>
            </a:r>
          </a:p>
          <a:p>
            <a:pPr marL="342900" indent="-342900">
              <a:buFont typeface="Arial" panose="020B0604020202020204" pitchFamily="34" charset="0"/>
              <a:buChar char="•"/>
            </a:pPr>
            <a:endParaRPr lang="en-GB" dirty="0" smtClean="0">
              <a:solidFill>
                <a:schemeClr val="tx1"/>
              </a:solidFill>
            </a:endParaRPr>
          </a:p>
        </p:txBody>
      </p:sp>
      <p:sp>
        <p:nvSpPr>
          <p:cNvPr id="3" name="Date Placeholder 2"/>
          <p:cNvSpPr>
            <a:spLocks noGrp="1"/>
          </p:cNvSpPr>
          <p:nvPr>
            <p:ph type="dt" sz="half" idx="2"/>
          </p:nvPr>
        </p:nvSpPr>
        <p:spPr/>
        <p:txBody>
          <a:bodyPr/>
          <a:lstStyle/>
          <a:p>
            <a:fld id="{064DBD45-9E29-483B-8829-C60FC61E99BF}" type="datetime1">
              <a:rPr lang="en-US" smtClean="0"/>
              <a:t>1/15/2018</a:t>
            </a:fld>
            <a:endParaRPr lang="en-US" dirty="0"/>
          </a:p>
        </p:txBody>
      </p:sp>
      <p:sp>
        <p:nvSpPr>
          <p:cNvPr id="4" name="Text Placeholder 3"/>
          <p:cNvSpPr>
            <a:spLocks noGrp="1"/>
          </p:cNvSpPr>
          <p:nvPr>
            <p:ph type="body" sz="quarter" idx="14"/>
          </p:nvPr>
        </p:nvSpPr>
        <p:spPr/>
        <p:txBody>
          <a:bodyPr/>
          <a:lstStyle/>
          <a:p>
            <a:r>
              <a:rPr lang="en-GB" dirty="0" smtClean="0"/>
              <a:t>Primary Care </a:t>
            </a:r>
            <a:endParaRPr lang="en-GB" dirty="0"/>
          </a:p>
        </p:txBody>
      </p:sp>
    </p:spTree>
    <p:extLst>
      <p:ext uri="{BB962C8B-B14F-4D97-AF65-F5344CB8AC3E}">
        <p14:creationId xmlns:p14="http://schemas.microsoft.com/office/powerpoint/2010/main" val="175375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342900" indent="-342900">
              <a:buFont typeface="Arial" panose="020B0604020202020204" pitchFamily="34" charset="0"/>
              <a:buChar char="•"/>
            </a:pPr>
            <a:r>
              <a:rPr lang="en-GB" sz="2400" spc="-30" dirty="0" smtClean="0">
                <a:solidFill>
                  <a:schemeClr val="tx1">
                    <a:lumMod val="95000"/>
                    <a:lumOff val="5000"/>
                  </a:schemeClr>
                </a:solidFill>
              </a:rPr>
              <a:t>What does being a board member mean to you?</a:t>
            </a:r>
          </a:p>
          <a:p>
            <a:pPr marL="1028700" lvl="1" indent="-342900">
              <a:buFont typeface="Arial" panose="020B0604020202020204" pitchFamily="34" charset="0"/>
              <a:buChar char="•"/>
            </a:pPr>
            <a:endParaRPr lang="en-GB" sz="2400" spc="-30" dirty="0">
              <a:solidFill>
                <a:schemeClr val="tx1">
                  <a:lumMod val="95000"/>
                  <a:lumOff val="5000"/>
                </a:schemeClr>
              </a:solidFill>
            </a:endParaRPr>
          </a:p>
        </p:txBody>
      </p:sp>
      <p:sp>
        <p:nvSpPr>
          <p:cNvPr id="3" name="Date Placeholder 2"/>
          <p:cNvSpPr>
            <a:spLocks noGrp="1"/>
          </p:cNvSpPr>
          <p:nvPr>
            <p:ph type="dt" sz="half" idx="2"/>
          </p:nvPr>
        </p:nvSpPr>
        <p:spPr/>
        <p:txBody>
          <a:bodyPr/>
          <a:lstStyle/>
          <a:p>
            <a:fld id="{ACC10360-F711-4EFD-87F8-59D49BA99B60}" type="datetime1">
              <a:rPr lang="en-US" smtClean="0"/>
              <a:t>1/15/2018</a:t>
            </a:fld>
            <a:endParaRPr lang="en-US" dirty="0"/>
          </a:p>
        </p:txBody>
      </p:sp>
      <p:sp>
        <p:nvSpPr>
          <p:cNvPr id="4" name="Text Placeholder 3"/>
          <p:cNvSpPr>
            <a:spLocks noGrp="1"/>
          </p:cNvSpPr>
          <p:nvPr>
            <p:ph type="body" sz="quarter" idx="14"/>
          </p:nvPr>
        </p:nvSpPr>
        <p:spPr/>
        <p:txBody>
          <a:bodyPr/>
          <a:lstStyle/>
          <a:p>
            <a:r>
              <a:rPr lang="en-GB" dirty="0" smtClean="0"/>
              <a:t>A Call to Action</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251" y="1412776"/>
            <a:ext cx="6950149"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130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lnSpcReduction="10000"/>
          </a:bodyPr>
          <a:lstStyle/>
          <a:p>
            <a:endParaRPr lang="en-GB" sz="2400" dirty="0" smtClean="0"/>
          </a:p>
          <a:p>
            <a:pPr marL="342900" indent="-342900">
              <a:buFont typeface="Arial" panose="020B0604020202020204" pitchFamily="34" charset="0"/>
              <a:buChar char="•"/>
            </a:pPr>
            <a:r>
              <a:rPr lang="en-GB" sz="2400" dirty="0" smtClean="0"/>
              <a:t>Palliative </a:t>
            </a:r>
            <a:r>
              <a:rPr lang="en-GB" sz="2400" dirty="0"/>
              <a:t>care </a:t>
            </a:r>
            <a:r>
              <a:rPr lang="en-GB" sz="2400" b="1" dirty="0" smtClean="0"/>
              <a:t>starts </a:t>
            </a:r>
            <a:r>
              <a:rPr lang="en-GB" sz="2400" b="1" dirty="0"/>
              <a:t>at</a:t>
            </a:r>
            <a:r>
              <a:rPr lang="en-GB" sz="2400" b="1" dirty="0">
                <a:solidFill>
                  <a:srgbClr val="8F2850"/>
                </a:solidFill>
              </a:rPr>
              <a:t> diagnosis</a:t>
            </a:r>
            <a:r>
              <a:rPr lang="en-GB" sz="2400" dirty="0">
                <a:solidFill>
                  <a:srgbClr val="8F2850"/>
                </a:solidFill>
              </a:rPr>
              <a:t> </a:t>
            </a:r>
            <a:r>
              <a:rPr lang="en-GB" sz="2400" dirty="0"/>
              <a:t>and </a:t>
            </a:r>
            <a:r>
              <a:rPr lang="en-GB" sz="2400" dirty="0" smtClean="0"/>
              <a:t>not to </a:t>
            </a:r>
            <a:r>
              <a:rPr lang="en-GB" sz="2400" dirty="0"/>
              <a:t>the </a:t>
            </a:r>
            <a:endParaRPr lang="en-GB" sz="2400" dirty="0" smtClean="0"/>
          </a:p>
          <a:p>
            <a:r>
              <a:rPr lang="en-GB" sz="2400" dirty="0" smtClean="0"/>
              <a:t>    very </a:t>
            </a:r>
            <a:r>
              <a:rPr lang="en-GB" sz="2400" dirty="0"/>
              <a:t>end of </a:t>
            </a:r>
            <a:r>
              <a:rPr lang="en-GB" sz="2400" dirty="0" smtClean="0"/>
              <a:t>life</a:t>
            </a:r>
            <a:endParaRPr lang="en-GB" sz="2400" dirty="0"/>
          </a:p>
          <a:p>
            <a:pPr marL="342900" indent="-342900">
              <a:buFont typeface="Arial" panose="020B0604020202020204" pitchFamily="34" charset="0"/>
              <a:buChar char="•"/>
            </a:pPr>
            <a:r>
              <a:rPr lang="en-GB" sz="2400" dirty="0" smtClean="0"/>
              <a:t>Improves </a:t>
            </a:r>
            <a:r>
              <a:rPr lang="en-GB" sz="2400" dirty="0"/>
              <a:t>quality of life by </a:t>
            </a:r>
            <a:r>
              <a:rPr lang="en-GB" sz="2400" b="1" dirty="0" smtClean="0"/>
              <a:t>focusing on </a:t>
            </a:r>
            <a:r>
              <a:rPr lang="en-GB" sz="2400" b="1" dirty="0"/>
              <a:t>living well</a:t>
            </a:r>
            <a:r>
              <a:rPr lang="en-GB" sz="2400" dirty="0"/>
              <a:t> </a:t>
            </a:r>
            <a:endParaRPr lang="en-GB" sz="2400" dirty="0" smtClean="0"/>
          </a:p>
          <a:p>
            <a:r>
              <a:rPr lang="en-GB" sz="2400" dirty="0" smtClean="0"/>
              <a:t>    with </a:t>
            </a:r>
            <a:r>
              <a:rPr lang="en-GB" sz="2400" dirty="0"/>
              <a:t>deteriorating </a:t>
            </a:r>
            <a:r>
              <a:rPr lang="en-GB" sz="2400" dirty="0" smtClean="0"/>
              <a:t>health</a:t>
            </a:r>
            <a:endParaRPr lang="en-GB" sz="2400" dirty="0"/>
          </a:p>
          <a:p>
            <a:pPr marL="342900" indent="-342900">
              <a:buFont typeface="Arial" panose="020B0604020202020204" pitchFamily="34" charset="0"/>
              <a:buChar char="•"/>
            </a:pPr>
            <a:r>
              <a:rPr lang="en-GB" sz="2400" dirty="0"/>
              <a:t>All </a:t>
            </a:r>
            <a:r>
              <a:rPr lang="en-GB" sz="2400" dirty="0" smtClean="0"/>
              <a:t>professionals </a:t>
            </a:r>
            <a:r>
              <a:rPr lang="en-GB" sz="2400" dirty="0"/>
              <a:t>need to </a:t>
            </a:r>
            <a:r>
              <a:rPr lang="en-GB" sz="2400" b="1" dirty="0"/>
              <a:t>incorporate </a:t>
            </a:r>
            <a:r>
              <a:rPr lang="en-GB" sz="2400" b="1" dirty="0" smtClean="0">
                <a:solidFill>
                  <a:srgbClr val="8F2850"/>
                </a:solidFill>
              </a:rPr>
              <a:t>holistic</a:t>
            </a:r>
          </a:p>
          <a:p>
            <a:r>
              <a:rPr lang="en-GB" sz="2400" b="1" dirty="0" smtClean="0"/>
              <a:t>    palliative</a:t>
            </a:r>
            <a:r>
              <a:rPr lang="en-GB" sz="2400" dirty="0" smtClean="0"/>
              <a:t> </a:t>
            </a:r>
            <a:r>
              <a:rPr lang="en-GB" sz="2400" dirty="0"/>
              <a:t>care into their </a:t>
            </a:r>
            <a:r>
              <a:rPr lang="en-GB" sz="2400" dirty="0" smtClean="0"/>
              <a:t>practice</a:t>
            </a:r>
            <a:endParaRPr lang="en-GB" sz="2400" dirty="0"/>
          </a:p>
          <a:p>
            <a:pPr marL="342900" indent="-342900">
              <a:buFont typeface="Arial" panose="020B0604020202020204" pitchFamily="34" charset="0"/>
              <a:buChar char="•"/>
            </a:pPr>
            <a:r>
              <a:rPr lang="en-GB" sz="2400" dirty="0"/>
              <a:t>An </a:t>
            </a:r>
            <a:r>
              <a:rPr lang="en-GB" sz="2400" b="1" dirty="0"/>
              <a:t>understanding of typical, multidimensional illness trajectories</a:t>
            </a:r>
            <a:r>
              <a:rPr lang="en-GB" sz="2400" dirty="0"/>
              <a:t> can help </a:t>
            </a:r>
            <a:r>
              <a:rPr lang="en-GB" sz="2400" dirty="0" smtClean="0"/>
              <a:t>professionals </a:t>
            </a:r>
            <a:r>
              <a:rPr lang="en-GB" sz="2400" dirty="0"/>
              <a:t>know what to offer and </a:t>
            </a:r>
            <a:r>
              <a:rPr lang="en-GB" sz="2400" dirty="0" smtClean="0"/>
              <a:t>when</a:t>
            </a:r>
            <a:endParaRPr lang="en-GB" sz="2400" dirty="0"/>
          </a:p>
          <a:p>
            <a:pPr marL="342900" indent="-342900">
              <a:buFont typeface="Arial" panose="020B0604020202020204" pitchFamily="34" charset="0"/>
              <a:buChar char="•"/>
            </a:pPr>
            <a:r>
              <a:rPr lang="en-GB" sz="2400" dirty="0"/>
              <a:t>Palliative care is about a </a:t>
            </a:r>
            <a:r>
              <a:rPr lang="en-GB" sz="2400" b="1" dirty="0"/>
              <a:t>philosophy of care</a:t>
            </a:r>
            <a:r>
              <a:rPr lang="en-GB" sz="2400" dirty="0"/>
              <a:t> and not a location of </a:t>
            </a:r>
            <a:r>
              <a:rPr lang="en-GB" sz="2400" dirty="0" smtClean="0"/>
              <a:t>care</a:t>
            </a:r>
            <a:endParaRPr lang="en-GB" sz="2400" dirty="0"/>
          </a:p>
          <a:p>
            <a:pPr marL="342900" indent="-342900">
              <a:buFont typeface="Arial" panose="020B0604020202020204" pitchFamily="34" charset="0"/>
              <a:buChar char="•"/>
            </a:pPr>
            <a:r>
              <a:rPr lang="en-GB" sz="2400" dirty="0"/>
              <a:t>Palliative care is </a:t>
            </a:r>
            <a:r>
              <a:rPr lang="en-GB" sz="2400" b="1" dirty="0"/>
              <a:t>everyone’s business</a:t>
            </a:r>
            <a:r>
              <a:rPr lang="en-GB" sz="2400" dirty="0"/>
              <a:t> working with patients and families</a:t>
            </a:r>
          </a:p>
          <a:p>
            <a:pPr marL="342900" indent="-342900">
              <a:buFont typeface="Arial" panose="020B0604020202020204" pitchFamily="34" charset="0"/>
              <a:buChar char="•"/>
            </a:pPr>
            <a:endParaRPr lang="en-GB" sz="2400" spc="-30" dirty="0">
              <a:solidFill>
                <a:schemeClr val="tx1">
                  <a:lumMod val="95000"/>
                  <a:lumOff val="5000"/>
                </a:schemeClr>
              </a:solidFill>
            </a:endParaRPr>
          </a:p>
        </p:txBody>
      </p:sp>
      <p:sp>
        <p:nvSpPr>
          <p:cNvPr id="3" name="Date Placeholder 2"/>
          <p:cNvSpPr>
            <a:spLocks noGrp="1"/>
          </p:cNvSpPr>
          <p:nvPr>
            <p:ph type="dt" sz="half" idx="2"/>
          </p:nvPr>
        </p:nvSpPr>
        <p:spPr/>
        <p:txBody>
          <a:bodyPr/>
          <a:lstStyle/>
          <a:p>
            <a:fld id="{ACC10360-F711-4EFD-87F8-59D49BA99B60}" type="datetime1">
              <a:rPr lang="en-US" smtClean="0"/>
              <a:t>1/15/2018</a:t>
            </a:fld>
            <a:endParaRPr lang="en-US" dirty="0"/>
          </a:p>
        </p:txBody>
      </p:sp>
      <p:sp>
        <p:nvSpPr>
          <p:cNvPr id="4" name="Text Placeholder 3"/>
          <p:cNvSpPr>
            <a:spLocks noGrp="1"/>
          </p:cNvSpPr>
          <p:nvPr>
            <p:ph type="body" sz="quarter" idx="14"/>
          </p:nvPr>
        </p:nvSpPr>
        <p:spPr/>
        <p:txBody>
          <a:bodyPr/>
          <a:lstStyle/>
          <a:p>
            <a:r>
              <a:rPr lang="en-GB" dirty="0" smtClean="0"/>
              <a:t>Palliative care….. Is a positive option. </a:t>
            </a:r>
            <a:endParaRPr lang="en-GB" dirty="0"/>
          </a:p>
        </p:txBody>
      </p:sp>
      <p:pic>
        <p:nvPicPr>
          <p:cNvPr id="1026" name="Picture 2" descr="C:\Users\MarnellC\AppData\Local\Microsoft\Windows\Temporary Internet Files\Content.Outlook\4RIR7I7Z\CORRIDOR CIRCULAR STICKER 1100 D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2785" y="85522"/>
            <a:ext cx="3968840" cy="396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58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a:bodyPr>
          <a:lstStyle/>
          <a:p>
            <a:pPr lvl="1" indent="0">
              <a:buNone/>
            </a:pPr>
            <a:r>
              <a:rPr lang="en-GB" b="1" dirty="0" smtClean="0">
                <a:solidFill>
                  <a:schemeClr val="tx1">
                    <a:lumMod val="95000"/>
                    <a:lumOff val="5000"/>
                  </a:schemeClr>
                </a:solidFill>
              </a:rPr>
              <a:t>What </a:t>
            </a:r>
            <a:r>
              <a:rPr lang="en-GB" b="1" dirty="0">
                <a:solidFill>
                  <a:schemeClr val="tx1">
                    <a:lumMod val="95000"/>
                    <a:lumOff val="5000"/>
                  </a:schemeClr>
                </a:solidFill>
              </a:rPr>
              <a:t>can you commit to doing following today’s meeting</a:t>
            </a:r>
            <a:r>
              <a:rPr lang="en-GB" b="1" dirty="0" smtClean="0">
                <a:solidFill>
                  <a:schemeClr val="tx1">
                    <a:lumMod val="95000"/>
                    <a:lumOff val="5000"/>
                  </a:schemeClr>
                </a:solidFill>
              </a:rPr>
              <a:t>?</a:t>
            </a:r>
            <a:endParaRPr lang="en-GB" spc="-30" dirty="0">
              <a:solidFill>
                <a:schemeClr val="tx1">
                  <a:lumMod val="95000"/>
                  <a:lumOff val="5000"/>
                </a:schemeClr>
              </a:solidFill>
            </a:endParaRPr>
          </a:p>
          <a:p>
            <a:pPr marL="1028700" lvl="1" indent="-342900"/>
            <a:r>
              <a:rPr lang="en-GB" sz="2800" spc="-30" dirty="0" smtClean="0">
                <a:solidFill>
                  <a:schemeClr val="tx1">
                    <a:lumMod val="95000"/>
                    <a:lumOff val="5000"/>
                  </a:schemeClr>
                </a:solidFill>
              </a:rPr>
              <a:t>An </a:t>
            </a:r>
            <a:r>
              <a:rPr lang="en-GB" sz="2800" b="1" spc="-30" dirty="0">
                <a:solidFill>
                  <a:schemeClr val="tx1">
                    <a:lumMod val="95000"/>
                    <a:lumOff val="5000"/>
                  </a:schemeClr>
                </a:solidFill>
              </a:rPr>
              <a:t>audit </a:t>
            </a:r>
            <a:r>
              <a:rPr lang="en-GB" sz="2800" spc="-30" dirty="0">
                <a:solidFill>
                  <a:schemeClr val="tx1">
                    <a:lumMod val="95000"/>
                    <a:lumOff val="5000"/>
                  </a:schemeClr>
                </a:solidFill>
              </a:rPr>
              <a:t>at your </a:t>
            </a:r>
            <a:r>
              <a:rPr lang="en-GB" sz="2800" spc="-30" dirty="0" smtClean="0">
                <a:solidFill>
                  <a:schemeClr val="tx1">
                    <a:lumMod val="95000"/>
                    <a:lumOff val="5000"/>
                  </a:schemeClr>
                </a:solidFill>
              </a:rPr>
              <a:t>Trust?</a:t>
            </a:r>
          </a:p>
          <a:p>
            <a:pPr marL="1028700" lvl="1" indent="-342900"/>
            <a:r>
              <a:rPr lang="en-GB" sz="2800" spc="-30" dirty="0" smtClean="0">
                <a:solidFill>
                  <a:schemeClr val="tx1">
                    <a:lumMod val="95000"/>
                    <a:lumOff val="5000"/>
                  </a:schemeClr>
                </a:solidFill>
              </a:rPr>
              <a:t>Get involved in </a:t>
            </a:r>
            <a:r>
              <a:rPr lang="en-GB" sz="2800" b="1" spc="-30" dirty="0" smtClean="0">
                <a:solidFill>
                  <a:schemeClr val="tx1">
                    <a:lumMod val="95000"/>
                    <a:lumOff val="5000"/>
                  </a:schemeClr>
                </a:solidFill>
              </a:rPr>
              <a:t>research</a:t>
            </a:r>
            <a:r>
              <a:rPr lang="en-GB" sz="2800" spc="-30" dirty="0" smtClean="0">
                <a:solidFill>
                  <a:schemeClr val="tx1">
                    <a:lumMod val="95000"/>
                    <a:lumOff val="5000"/>
                  </a:schemeClr>
                </a:solidFill>
              </a:rPr>
              <a:t>?</a:t>
            </a:r>
            <a:endParaRPr lang="en-GB" sz="2800" spc="-30" dirty="0">
              <a:solidFill>
                <a:schemeClr val="tx1">
                  <a:lumMod val="95000"/>
                  <a:lumOff val="5000"/>
                </a:schemeClr>
              </a:solidFill>
            </a:endParaRPr>
          </a:p>
          <a:p>
            <a:pPr marL="1028700" lvl="1" indent="-342900"/>
            <a:r>
              <a:rPr lang="en-GB" sz="2800" spc="-30" dirty="0" smtClean="0">
                <a:solidFill>
                  <a:schemeClr val="tx1">
                    <a:lumMod val="95000"/>
                    <a:lumOff val="5000"/>
                  </a:schemeClr>
                </a:solidFill>
              </a:rPr>
              <a:t>Become our </a:t>
            </a:r>
            <a:r>
              <a:rPr lang="en-GB" sz="2800" b="1" spc="-30" dirty="0" smtClean="0">
                <a:solidFill>
                  <a:schemeClr val="tx1">
                    <a:lumMod val="95000"/>
                    <a:lumOff val="5000"/>
                  </a:schemeClr>
                </a:solidFill>
              </a:rPr>
              <a:t>Governance Lead</a:t>
            </a:r>
            <a:r>
              <a:rPr lang="en-GB" sz="2800" spc="-30" dirty="0" smtClean="0">
                <a:solidFill>
                  <a:schemeClr val="tx1">
                    <a:lumMod val="95000"/>
                    <a:lumOff val="5000"/>
                  </a:schemeClr>
                </a:solidFill>
              </a:rPr>
              <a:t>?</a:t>
            </a:r>
            <a:endParaRPr lang="en-GB" sz="2800" spc="-30" dirty="0">
              <a:solidFill>
                <a:schemeClr val="tx1">
                  <a:lumMod val="95000"/>
                  <a:lumOff val="5000"/>
                </a:schemeClr>
              </a:solidFill>
            </a:endParaRPr>
          </a:p>
          <a:p>
            <a:pPr marL="1028700" lvl="1" indent="-342900"/>
            <a:r>
              <a:rPr lang="en-GB" sz="2800" spc="-30" dirty="0" smtClean="0">
                <a:solidFill>
                  <a:schemeClr val="tx1">
                    <a:lumMod val="95000"/>
                    <a:lumOff val="5000"/>
                  </a:schemeClr>
                </a:solidFill>
              </a:rPr>
              <a:t>Develop </a:t>
            </a:r>
            <a:r>
              <a:rPr lang="en-GB" sz="2800" spc="-30" dirty="0">
                <a:solidFill>
                  <a:schemeClr val="tx1">
                    <a:lumMod val="95000"/>
                    <a:lumOff val="5000"/>
                  </a:schemeClr>
                </a:solidFill>
              </a:rPr>
              <a:t>your </a:t>
            </a:r>
            <a:r>
              <a:rPr lang="en-GB" sz="2800" b="1" spc="-30" dirty="0">
                <a:solidFill>
                  <a:schemeClr val="tx1">
                    <a:lumMod val="95000"/>
                    <a:lumOff val="5000"/>
                  </a:schemeClr>
                </a:solidFill>
              </a:rPr>
              <a:t>local palliative care directory</a:t>
            </a:r>
            <a:r>
              <a:rPr lang="en-GB" sz="2800" spc="-30" dirty="0" smtClean="0">
                <a:solidFill>
                  <a:schemeClr val="tx1">
                    <a:lumMod val="95000"/>
                    <a:lumOff val="5000"/>
                  </a:schemeClr>
                </a:solidFill>
              </a:rPr>
              <a:t>?</a:t>
            </a:r>
            <a:endParaRPr lang="en-GB" sz="2800" spc="-30" dirty="0">
              <a:solidFill>
                <a:schemeClr val="tx1">
                  <a:lumMod val="95000"/>
                  <a:lumOff val="5000"/>
                </a:schemeClr>
              </a:solidFill>
            </a:endParaRPr>
          </a:p>
          <a:p>
            <a:pPr marL="1028700" lvl="1" indent="-342900"/>
            <a:r>
              <a:rPr lang="en-GB" sz="2800" spc="-30" dirty="0">
                <a:solidFill>
                  <a:schemeClr val="tx1">
                    <a:lumMod val="95000"/>
                    <a:lumOff val="5000"/>
                  </a:schemeClr>
                </a:solidFill>
              </a:rPr>
              <a:t>Identify and share </a:t>
            </a:r>
            <a:r>
              <a:rPr lang="en-GB" sz="2800" b="1" spc="-30" dirty="0">
                <a:solidFill>
                  <a:schemeClr val="tx1">
                    <a:lumMod val="95000"/>
                    <a:lumOff val="5000"/>
                  </a:schemeClr>
                </a:solidFill>
              </a:rPr>
              <a:t>incidents</a:t>
            </a:r>
            <a:r>
              <a:rPr lang="en-GB" sz="2800" spc="-30" dirty="0" smtClean="0">
                <a:solidFill>
                  <a:schemeClr val="tx1">
                    <a:lumMod val="95000"/>
                    <a:lumOff val="5000"/>
                  </a:schemeClr>
                </a:solidFill>
              </a:rPr>
              <a:t> with us?</a:t>
            </a:r>
            <a:endParaRPr lang="en-GB" sz="2800" spc="-30" dirty="0">
              <a:solidFill>
                <a:schemeClr val="tx1">
                  <a:lumMod val="95000"/>
                  <a:lumOff val="5000"/>
                </a:schemeClr>
              </a:solidFill>
            </a:endParaRPr>
          </a:p>
          <a:p>
            <a:pPr marL="1028700" lvl="1" indent="-342900"/>
            <a:r>
              <a:rPr lang="en-GB" sz="2800" spc="-30" dirty="0">
                <a:solidFill>
                  <a:schemeClr val="tx1">
                    <a:lumMod val="95000"/>
                    <a:lumOff val="5000"/>
                  </a:schemeClr>
                </a:solidFill>
              </a:rPr>
              <a:t>Write </a:t>
            </a:r>
            <a:r>
              <a:rPr lang="en-GB" sz="2800" b="1" spc="-30" dirty="0">
                <a:solidFill>
                  <a:schemeClr val="tx1">
                    <a:lumMod val="95000"/>
                    <a:lumOff val="5000"/>
                  </a:schemeClr>
                </a:solidFill>
              </a:rPr>
              <a:t>GP training </a:t>
            </a:r>
            <a:r>
              <a:rPr lang="en-GB" sz="2800" spc="-30" dirty="0">
                <a:solidFill>
                  <a:schemeClr val="tx1">
                    <a:lumMod val="95000"/>
                    <a:lumOff val="5000"/>
                  </a:schemeClr>
                </a:solidFill>
              </a:rPr>
              <a:t>for </a:t>
            </a:r>
            <a:r>
              <a:rPr lang="en-GB" sz="2800" spc="-30" dirty="0" smtClean="0">
                <a:solidFill>
                  <a:schemeClr val="tx1">
                    <a:lumMod val="95000"/>
                    <a:lumOff val="5000"/>
                  </a:schemeClr>
                </a:solidFill>
              </a:rPr>
              <a:t>CHD? </a:t>
            </a:r>
          </a:p>
          <a:p>
            <a:pPr marL="1028700" lvl="1" indent="-342900"/>
            <a:r>
              <a:rPr lang="en-GB" sz="2800" spc="-30" dirty="0" smtClean="0">
                <a:solidFill>
                  <a:schemeClr val="tx1">
                    <a:lumMod val="95000"/>
                    <a:lumOff val="5000"/>
                  </a:schemeClr>
                </a:solidFill>
              </a:rPr>
              <a:t>Send your </a:t>
            </a:r>
            <a:r>
              <a:rPr lang="en-GB" sz="2800" b="1" spc="-30" dirty="0">
                <a:solidFill>
                  <a:schemeClr val="tx1">
                    <a:lumMod val="95000"/>
                    <a:lumOff val="5000"/>
                  </a:schemeClr>
                </a:solidFill>
              </a:rPr>
              <a:t>clinician profile </a:t>
            </a:r>
            <a:r>
              <a:rPr lang="en-GB" sz="2800" spc="-30" dirty="0" smtClean="0">
                <a:solidFill>
                  <a:schemeClr val="tx1">
                    <a:lumMod val="95000"/>
                    <a:lumOff val="5000"/>
                  </a:schemeClr>
                </a:solidFill>
              </a:rPr>
              <a:t>to RB</a:t>
            </a:r>
          </a:p>
          <a:p>
            <a:pPr marL="1028700" lvl="1" indent="-342900"/>
            <a:r>
              <a:rPr lang="en-GB" sz="2800" spc="-30" dirty="0" smtClean="0">
                <a:solidFill>
                  <a:schemeClr val="tx1">
                    <a:lumMod val="95000"/>
                    <a:lumOff val="5000"/>
                  </a:schemeClr>
                </a:solidFill>
              </a:rPr>
              <a:t>Lead or become part of a </a:t>
            </a:r>
            <a:r>
              <a:rPr lang="en-GB" sz="2800" b="1" spc="-30" dirty="0">
                <a:solidFill>
                  <a:schemeClr val="tx1">
                    <a:lumMod val="95000"/>
                    <a:lumOff val="5000"/>
                  </a:schemeClr>
                </a:solidFill>
              </a:rPr>
              <a:t>sub-group </a:t>
            </a:r>
            <a:r>
              <a:rPr lang="en-GB" sz="2800" spc="-30" dirty="0" smtClean="0">
                <a:solidFill>
                  <a:schemeClr val="tx1">
                    <a:lumMod val="95000"/>
                    <a:lumOff val="5000"/>
                  </a:schemeClr>
                </a:solidFill>
              </a:rPr>
              <a:t>to help us move an area of work forward?</a:t>
            </a:r>
          </a:p>
          <a:p>
            <a:pPr marL="1028700" lvl="1" indent="-342900"/>
            <a:r>
              <a:rPr lang="en-GB" sz="2800" spc="-30" dirty="0" smtClean="0">
                <a:solidFill>
                  <a:schemeClr val="tx1">
                    <a:lumMod val="95000"/>
                    <a:lumOff val="5000"/>
                  </a:schemeClr>
                </a:solidFill>
              </a:rPr>
              <a:t>…………….? </a:t>
            </a:r>
            <a:endParaRPr lang="en-GB" sz="2800" spc="-30" dirty="0">
              <a:solidFill>
                <a:schemeClr val="tx1">
                  <a:lumMod val="95000"/>
                  <a:lumOff val="5000"/>
                </a:schemeClr>
              </a:solidFill>
            </a:endParaRPr>
          </a:p>
          <a:p>
            <a:pPr marL="342900" indent="-342900">
              <a:buFont typeface="Arial" panose="020B0604020202020204" pitchFamily="34" charset="0"/>
              <a:buChar char="•"/>
            </a:pPr>
            <a:endParaRPr lang="en-GB" spc="-30" dirty="0" smtClean="0">
              <a:solidFill>
                <a:schemeClr val="tx1">
                  <a:lumMod val="95000"/>
                  <a:lumOff val="5000"/>
                </a:schemeClr>
              </a:solidFill>
            </a:endParaRPr>
          </a:p>
          <a:p>
            <a:pPr marL="1028700" lvl="1" indent="-342900">
              <a:buFont typeface="Arial" panose="020B0604020202020204" pitchFamily="34" charset="0"/>
              <a:buChar char="•"/>
            </a:pPr>
            <a:endParaRPr lang="en-GB" sz="2400" spc="-30" dirty="0" smtClean="0">
              <a:solidFill>
                <a:schemeClr val="tx1">
                  <a:lumMod val="95000"/>
                  <a:lumOff val="5000"/>
                </a:schemeClr>
              </a:solidFill>
            </a:endParaRPr>
          </a:p>
          <a:p>
            <a:pPr marL="1028700" lvl="1" indent="-342900">
              <a:buFont typeface="Arial" panose="020B0604020202020204" pitchFamily="34" charset="0"/>
              <a:buChar char="•"/>
            </a:pPr>
            <a:endParaRPr lang="en-GB" sz="2400" spc="-30" dirty="0">
              <a:solidFill>
                <a:schemeClr val="tx1">
                  <a:lumMod val="95000"/>
                  <a:lumOff val="5000"/>
                </a:schemeClr>
              </a:solidFill>
            </a:endParaRPr>
          </a:p>
        </p:txBody>
      </p:sp>
      <p:sp>
        <p:nvSpPr>
          <p:cNvPr id="3" name="Date Placeholder 2"/>
          <p:cNvSpPr>
            <a:spLocks noGrp="1"/>
          </p:cNvSpPr>
          <p:nvPr>
            <p:ph type="dt" sz="half" idx="2"/>
          </p:nvPr>
        </p:nvSpPr>
        <p:spPr/>
        <p:txBody>
          <a:bodyPr/>
          <a:lstStyle/>
          <a:p>
            <a:fld id="{ACC10360-F711-4EFD-87F8-59D49BA99B60}" type="datetime1">
              <a:rPr lang="en-US" smtClean="0"/>
              <a:t>1/15/2018</a:t>
            </a:fld>
            <a:endParaRPr lang="en-US" dirty="0"/>
          </a:p>
        </p:txBody>
      </p:sp>
      <p:sp>
        <p:nvSpPr>
          <p:cNvPr id="4" name="Text Placeholder 3"/>
          <p:cNvSpPr>
            <a:spLocks noGrp="1"/>
          </p:cNvSpPr>
          <p:nvPr>
            <p:ph type="body" sz="quarter" idx="14"/>
          </p:nvPr>
        </p:nvSpPr>
        <p:spPr/>
        <p:txBody>
          <a:bodyPr/>
          <a:lstStyle/>
          <a:p>
            <a:r>
              <a:rPr lang="en-GB" dirty="0" smtClean="0"/>
              <a:t>A Call to Action</a:t>
            </a:r>
            <a:endParaRPr lang="en-GB" dirty="0"/>
          </a:p>
        </p:txBody>
      </p:sp>
    </p:spTree>
    <p:extLst>
      <p:ext uri="{BB962C8B-B14F-4D97-AF65-F5344CB8AC3E}">
        <p14:creationId xmlns:p14="http://schemas.microsoft.com/office/powerpoint/2010/main" val="297426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GB" dirty="0"/>
          </a:p>
        </p:txBody>
      </p:sp>
      <p:sp>
        <p:nvSpPr>
          <p:cNvPr id="3" name="Date Placeholder 2"/>
          <p:cNvSpPr>
            <a:spLocks noGrp="1"/>
          </p:cNvSpPr>
          <p:nvPr>
            <p:ph type="dt" sz="half" idx="2"/>
          </p:nvPr>
        </p:nvSpPr>
        <p:spPr/>
        <p:txBody>
          <a:bodyPr/>
          <a:lstStyle/>
          <a:p>
            <a:fld id="{8BC0572A-B4F5-2A4E-AA83-BDE4EB7230CD}" type="datetimeFigureOut">
              <a:rPr lang="en-US" smtClean="0"/>
              <a:pPr/>
              <a:t>1/15/2018</a:t>
            </a:fld>
            <a:endParaRPr lang="en-US" dirty="0"/>
          </a:p>
        </p:txBody>
      </p:sp>
      <p:sp>
        <p:nvSpPr>
          <p:cNvPr id="4" name="Text Placeholder 3"/>
          <p:cNvSpPr>
            <a:spLocks noGrp="1"/>
          </p:cNvSpPr>
          <p:nvPr>
            <p:ph type="body" sz="quarter" idx="14"/>
          </p:nvPr>
        </p:nvSpPr>
        <p:spPr/>
        <p:txBody>
          <a:bodyPr/>
          <a:lstStyle/>
          <a:p>
            <a:r>
              <a:rPr lang="en-GB" dirty="0"/>
              <a:t>SSQD </a:t>
            </a:r>
            <a:r>
              <a:rPr lang="en-GB" dirty="0" smtClean="0"/>
              <a:t>Dashboard - Paediatric</a:t>
            </a:r>
            <a:endParaRPr lang="en-GB" dirty="0"/>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1545" y="802387"/>
            <a:ext cx="7056784" cy="4984809"/>
          </a:xfrm>
          <a:prstGeom prst="rect">
            <a:avLst/>
          </a:prstGeom>
        </p:spPr>
      </p:pic>
    </p:spTree>
    <p:extLst>
      <p:ext uri="{BB962C8B-B14F-4D97-AF65-F5344CB8AC3E}">
        <p14:creationId xmlns:p14="http://schemas.microsoft.com/office/powerpoint/2010/main" val="117036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184400"/>
            <a:ext cx="12192000" cy="2480930"/>
          </a:xfrm>
          <a:prstGeom prst="rect">
            <a:avLst/>
          </a:prstGeom>
        </p:spPr>
      </p:pic>
      <p:sp>
        <p:nvSpPr>
          <p:cNvPr id="2" name="Text Placeholder 1"/>
          <p:cNvSpPr>
            <a:spLocks noGrp="1"/>
          </p:cNvSpPr>
          <p:nvPr>
            <p:ph type="body" sz="quarter" idx="15"/>
          </p:nvPr>
        </p:nvSpPr>
        <p:spPr/>
        <p:txBody>
          <a:bodyPr/>
          <a:lstStyle/>
          <a:p>
            <a:endParaRPr lang="en-GB" dirty="0"/>
          </a:p>
        </p:txBody>
      </p:sp>
      <p:sp>
        <p:nvSpPr>
          <p:cNvPr id="3" name="Date Placeholder 2"/>
          <p:cNvSpPr>
            <a:spLocks noGrp="1"/>
          </p:cNvSpPr>
          <p:nvPr>
            <p:ph type="dt" sz="half" idx="2"/>
          </p:nvPr>
        </p:nvSpPr>
        <p:spPr/>
        <p:txBody>
          <a:bodyPr/>
          <a:lstStyle/>
          <a:p>
            <a:fld id="{8BC0572A-B4F5-2A4E-AA83-BDE4EB7230CD}" type="datetimeFigureOut">
              <a:rPr lang="en-US" smtClean="0"/>
              <a:pPr/>
              <a:t>1/15/2018</a:t>
            </a:fld>
            <a:endParaRPr lang="en-US" dirty="0"/>
          </a:p>
        </p:txBody>
      </p:sp>
      <p:sp>
        <p:nvSpPr>
          <p:cNvPr id="4" name="Text Placeholder 3"/>
          <p:cNvSpPr>
            <a:spLocks noGrp="1"/>
          </p:cNvSpPr>
          <p:nvPr>
            <p:ph type="body" sz="quarter" idx="14"/>
          </p:nvPr>
        </p:nvSpPr>
        <p:spPr/>
        <p:txBody>
          <a:bodyPr/>
          <a:lstStyle/>
          <a:p>
            <a:r>
              <a:rPr lang="en-GB" dirty="0" smtClean="0"/>
              <a:t>SSQD Dashboard</a:t>
            </a:r>
            <a:endParaRPr lang="en-GB" dirty="0"/>
          </a:p>
        </p:txBody>
      </p:sp>
    </p:spTree>
    <p:extLst>
      <p:ext uri="{BB962C8B-B14F-4D97-AF65-F5344CB8AC3E}">
        <p14:creationId xmlns:p14="http://schemas.microsoft.com/office/powerpoint/2010/main" val="63039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nodePh="1">
                                  <p:stCondLst>
                                    <p:cond delay="0"/>
                                  </p:stCondLst>
                                  <p:endCondLst>
                                    <p:cond evt="begin" delay="0">
                                      <p:tn val="10"/>
                                    </p:cond>
                                  </p:end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ssolv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GB" dirty="0"/>
          </a:p>
        </p:txBody>
      </p:sp>
      <p:sp>
        <p:nvSpPr>
          <p:cNvPr id="3" name="Date Placeholder 2"/>
          <p:cNvSpPr>
            <a:spLocks noGrp="1"/>
          </p:cNvSpPr>
          <p:nvPr>
            <p:ph type="dt" sz="half" idx="2"/>
          </p:nvPr>
        </p:nvSpPr>
        <p:spPr/>
        <p:txBody>
          <a:bodyPr/>
          <a:lstStyle/>
          <a:p>
            <a:fld id="{8BC0572A-B4F5-2A4E-AA83-BDE4EB7230CD}" type="datetimeFigureOut">
              <a:rPr lang="en-US" smtClean="0"/>
              <a:pPr/>
              <a:t>1/15/2018</a:t>
            </a:fld>
            <a:endParaRPr lang="en-US" dirty="0"/>
          </a:p>
        </p:txBody>
      </p:sp>
      <p:sp>
        <p:nvSpPr>
          <p:cNvPr id="4" name="Text Placeholder 3"/>
          <p:cNvSpPr>
            <a:spLocks noGrp="1"/>
          </p:cNvSpPr>
          <p:nvPr>
            <p:ph type="body" sz="quarter" idx="14"/>
          </p:nvPr>
        </p:nvSpPr>
        <p:spPr/>
        <p:txBody>
          <a:bodyPr/>
          <a:lstStyle/>
          <a:p>
            <a:r>
              <a:rPr lang="en-GB" dirty="0"/>
              <a:t>SSQD Dashboard - Paediatric</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3532" y="332656"/>
            <a:ext cx="8424936" cy="5953488"/>
          </a:xfrm>
          <a:prstGeom prst="rect">
            <a:avLst/>
          </a:prstGeom>
        </p:spPr>
      </p:pic>
    </p:spTree>
    <p:extLst>
      <p:ext uri="{BB962C8B-B14F-4D97-AF65-F5344CB8AC3E}">
        <p14:creationId xmlns:p14="http://schemas.microsoft.com/office/powerpoint/2010/main" val="151342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GB" dirty="0"/>
          </a:p>
        </p:txBody>
      </p:sp>
      <p:sp>
        <p:nvSpPr>
          <p:cNvPr id="3" name="Date Placeholder 2"/>
          <p:cNvSpPr>
            <a:spLocks noGrp="1"/>
          </p:cNvSpPr>
          <p:nvPr>
            <p:ph type="dt" sz="half" idx="2"/>
          </p:nvPr>
        </p:nvSpPr>
        <p:spPr/>
        <p:txBody>
          <a:bodyPr/>
          <a:lstStyle/>
          <a:p>
            <a:fld id="{8BC0572A-B4F5-2A4E-AA83-BDE4EB7230CD}" type="datetimeFigureOut">
              <a:rPr lang="en-US" smtClean="0"/>
              <a:pPr/>
              <a:t>1/15/2018</a:t>
            </a:fld>
            <a:endParaRPr lang="en-US" dirty="0"/>
          </a:p>
        </p:txBody>
      </p:sp>
      <p:sp>
        <p:nvSpPr>
          <p:cNvPr id="4" name="Text Placeholder 3"/>
          <p:cNvSpPr>
            <a:spLocks noGrp="1"/>
          </p:cNvSpPr>
          <p:nvPr>
            <p:ph type="body" sz="quarter" idx="14"/>
          </p:nvPr>
        </p:nvSpPr>
        <p:spPr/>
        <p:txBody>
          <a:bodyPr/>
          <a:lstStyle/>
          <a:p>
            <a:r>
              <a:rPr lang="en-GB" dirty="0"/>
              <a:t>SSQD Dashboard - </a:t>
            </a:r>
            <a:r>
              <a:rPr lang="en-GB" dirty="0" smtClean="0"/>
              <a:t>Adult</a:t>
            </a:r>
            <a:endParaRPr lang="en-GB"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653" y="598325"/>
            <a:ext cx="7607518" cy="5373840"/>
          </a:xfrm>
          <a:prstGeom prst="rect">
            <a:avLst/>
          </a:prstGeom>
        </p:spPr>
      </p:pic>
    </p:spTree>
    <p:extLst>
      <p:ext uri="{BB962C8B-B14F-4D97-AF65-F5344CB8AC3E}">
        <p14:creationId xmlns:p14="http://schemas.microsoft.com/office/powerpoint/2010/main" val="139861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lnSpcReduction="10000"/>
          </a:bodyPr>
          <a:lstStyle/>
          <a:p>
            <a:pPr marL="342900" indent="-342900">
              <a:buFont typeface="Arial" panose="020B0604020202020204" pitchFamily="34" charset="0"/>
              <a:buChar char="•"/>
            </a:pPr>
            <a:r>
              <a:rPr lang="en-GB" sz="2400" spc="-30" dirty="0" smtClean="0">
                <a:solidFill>
                  <a:schemeClr val="tx1">
                    <a:lumMod val="95000"/>
                    <a:lumOff val="5000"/>
                  </a:schemeClr>
                </a:solidFill>
              </a:rPr>
              <a:t>Serving a population of 900,000+ children</a:t>
            </a:r>
          </a:p>
          <a:p>
            <a:pPr marL="342900" indent="-342900">
              <a:buFont typeface="Arial" panose="020B0604020202020204" pitchFamily="34" charset="0"/>
              <a:buChar char="•"/>
            </a:pPr>
            <a:r>
              <a:rPr lang="en-GB" sz="2400" dirty="0" smtClean="0">
                <a:solidFill>
                  <a:schemeClr val="tx1">
                    <a:lumMod val="95000"/>
                    <a:lumOff val="5000"/>
                  </a:schemeClr>
                </a:solidFill>
              </a:rPr>
              <a:t>17 commissioned beds, 18 in winter</a:t>
            </a:r>
          </a:p>
          <a:p>
            <a:pPr marL="342900" indent="-342900">
              <a:buFont typeface="Arial" panose="020B0604020202020204" pitchFamily="34" charset="0"/>
              <a:buChar char="•"/>
            </a:pPr>
            <a:r>
              <a:rPr lang="en-GB" sz="2400" spc="-30" dirty="0" smtClean="0">
                <a:solidFill>
                  <a:schemeClr val="tx1">
                    <a:lumMod val="95000"/>
                    <a:lumOff val="5000"/>
                  </a:schemeClr>
                </a:solidFill>
              </a:rPr>
              <a:t>Tertiary service for all S West sub specialties and supra-regional critical care to CHD patients from S Wales</a:t>
            </a:r>
          </a:p>
          <a:p>
            <a:pPr marL="342900" indent="-342900">
              <a:buFont typeface="Arial" panose="020B0604020202020204" pitchFamily="34" charset="0"/>
              <a:buChar char="•"/>
            </a:pPr>
            <a:r>
              <a:rPr lang="en-GB" sz="2400" dirty="0" smtClean="0">
                <a:solidFill>
                  <a:schemeClr val="tx1">
                    <a:lumMod val="95000"/>
                    <a:lumOff val="5000"/>
                  </a:schemeClr>
                </a:solidFill>
              </a:rPr>
              <a:t>Bed occupancy is an issue – at least 75%, but over 80-90% not uncommon </a:t>
            </a:r>
          </a:p>
          <a:p>
            <a:pPr marL="342900" indent="-342900">
              <a:buFont typeface="Arial" panose="020B0604020202020204" pitchFamily="34" charset="0"/>
              <a:buChar char="•"/>
            </a:pPr>
            <a:r>
              <a:rPr lang="en-GB" sz="2400" dirty="0" smtClean="0">
                <a:solidFill>
                  <a:schemeClr val="tx1">
                    <a:lumMod val="95000"/>
                    <a:lumOff val="5000"/>
                  </a:schemeClr>
                </a:solidFill>
              </a:rPr>
              <a:t>In 2016, &gt;10% of elective cardiac surgica</a:t>
            </a:r>
            <a:r>
              <a:rPr lang="en-GB" sz="2400" dirty="0">
                <a:solidFill>
                  <a:schemeClr val="tx1">
                    <a:lumMod val="95000"/>
                    <a:lumOff val="5000"/>
                  </a:schemeClr>
                </a:solidFill>
              </a:rPr>
              <a:t>l</a:t>
            </a:r>
            <a:r>
              <a:rPr lang="en-GB" sz="2400" dirty="0" smtClean="0">
                <a:solidFill>
                  <a:schemeClr val="tx1">
                    <a:lumMod val="95000"/>
                    <a:lumOff val="5000"/>
                  </a:schemeClr>
                </a:solidFill>
              </a:rPr>
              <a:t> cases were unable to be accommodated</a:t>
            </a:r>
          </a:p>
          <a:p>
            <a:pPr marL="342900" indent="-342900">
              <a:buFont typeface="Arial" panose="020B0604020202020204" pitchFamily="34" charset="0"/>
              <a:buChar char="•"/>
            </a:pPr>
            <a:r>
              <a:rPr lang="en-GB" sz="2400" dirty="0">
                <a:solidFill>
                  <a:schemeClr val="tx1">
                    <a:lumMod val="95000"/>
                    <a:lumOff val="5000"/>
                  </a:schemeClr>
                </a:solidFill>
              </a:rPr>
              <a:t>Staffing issues (vacancies/mat leave/sickness)</a:t>
            </a:r>
          </a:p>
          <a:p>
            <a:pPr marL="342900" indent="-342900">
              <a:buFont typeface="Arial" panose="020B0604020202020204" pitchFamily="34" charset="0"/>
              <a:buChar char="•"/>
            </a:pPr>
            <a:r>
              <a:rPr lang="en-GB" sz="2400" dirty="0" smtClean="0">
                <a:solidFill>
                  <a:schemeClr val="tx1">
                    <a:lumMod val="95000"/>
                    <a:lumOff val="5000"/>
                  </a:schemeClr>
                </a:solidFill>
              </a:rPr>
              <a:t>WATCH success</a:t>
            </a:r>
          </a:p>
          <a:p>
            <a:pPr marL="342900" indent="-342900">
              <a:buFont typeface="Arial" panose="020B0604020202020204" pitchFamily="34" charset="0"/>
              <a:buChar char="•"/>
            </a:pPr>
            <a:r>
              <a:rPr lang="en-GB" sz="2400" spc="-30" dirty="0" smtClean="0">
                <a:solidFill>
                  <a:schemeClr val="tx1">
                    <a:lumMod val="95000"/>
                    <a:lumOff val="5000"/>
                  </a:schemeClr>
                </a:solidFill>
              </a:rPr>
              <a:t>National review in England of Paediatric Intensive Care </a:t>
            </a:r>
          </a:p>
          <a:p>
            <a:pPr marL="342900" indent="-342900">
              <a:buFont typeface="Arial" panose="020B0604020202020204" pitchFamily="34" charset="0"/>
              <a:buChar char="•"/>
            </a:pPr>
            <a:r>
              <a:rPr lang="en-GB" sz="2400" dirty="0" smtClean="0">
                <a:solidFill>
                  <a:schemeClr val="tx1">
                    <a:lumMod val="95000"/>
                    <a:lumOff val="5000"/>
                  </a:schemeClr>
                </a:solidFill>
              </a:rPr>
              <a:t>Development plans proposed – aim to reduce cancellation rates</a:t>
            </a:r>
            <a:r>
              <a:rPr lang="en-GB" sz="2400" dirty="0">
                <a:solidFill>
                  <a:schemeClr val="tx1">
                    <a:lumMod val="95000"/>
                    <a:lumOff val="5000"/>
                  </a:schemeClr>
                </a:solidFill>
              </a:rPr>
              <a:t> </a:t>
            </a:r>
            <a:r>
              <a:rPr lang="en-GB" sz="2400" dirty="0" smtClean="0">
                <a:solidFill>
                  <a:schemeClr val="tx1">
                    <a:lumMod val="95000"/>
                    <a:lumOff val="5000"/>
                  </a:schemeClr>
                </a:solidFill>
              </a:rPr>
              <a:t>&amp; improve environment </a:t>
            </a:r>
          </a:p>
        </p:txBody>
      </p:sp>
      <p:sp>
        <p:nvSpPr>
          <p:cNvPr id="3" name="Date Placeholder 2"/>
          <p:cNvSpPr>
            <a:spLocks noGrp="1"/>
          </p:cNvSpPr>
          <p:nvPr>
            <p:ph type="dt" sz="half" idx="2"/>
          </p:nvPr>
        </p:nvSpPr>
        <p:spPr/>
        <p:txBody>
          <a:bodyPr/>
          <a:lstStyle/>
          <a:p>
            <a:fld id="{ACC10360-F711-4EFD-87F8-59D49BA99B60}" type="datetime1">
              <a:rPr lang="en-US" smtClean="0"/>
              <a:t>1/15/2018</a:t>
            </a:fld>
            <a:endParaRPr lang="en-US" dirty="0"/>
          </a:p>
        </p:txBody>
      </p:sp>
      <p:sp>
        <p:nvSpPr>
          <p:cNvPr id="4" name="Text Placeholder 3"/>
          <p:cNvSpPr>
            <a:spLocks noGrp="1"/>
          </p:cNvSpPr>
          <p:nvPr>
            <p:ph type="body" sz="quarter" idx="14"/>
          </p:nvPr>
        </p:nvSpPr>
        <p:spPr/>
        <p:txBody>
          <a:bodyPr/>
          <a:lstStyle/>
          <a:p>
            <a:r>
              <a:rPr lang="en-GB" dirty="0" smtClean="0"/>
              <a:t>Paediatric Intensive Care – Bristol</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216" y="3429000"/>
            <a:ext cx="364807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644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a:bodyPr>
          <a:lstStyle/>
          <a:p>
            <a:r>
              <a:rPr lang="en-GB" sz="2400" dirty="0" smtClean="0">
                <a:solidFill>
                  <a:schemeClr val="tx1">
                    <a:lumMod val="95000"/>
                    <a:lumOff val="5000"/>
                  </a:schemeClr>
                </a:solidFill>
              </a:rPr>
              <a:t>Recommendations</a:t>
            </a:r>
          </a:p>
          <a:p>
            <a:pPr marL="457200" indent="-457200">
              <a:buFont typeface="+mj-lt"/>
              <a:buAutoNum type="arabicPeriod"/>
            </a:pPr>
            <a:r>
              <a:rPr lang="en-GB" sz="2400" dirty="0" smtClean="0">
                <a:solidFill>
                  <a:schemeClr val="tx1">
                    <a:lumMod val="95000"/>
                    <a:lumOff val="5000"/>
                  </a:schemeClr>
                </a:solidFill>
              </a:rPr>
              <a:t>Support expansion case</a:t>
            </a:r>
          </a:p>
          <a:p>
            <a:pPr marL="457200" indent="-457200">
              <a:buFont typeface="+mj-lt"/>
              <a:buAutoNum type="arabicPeriod"/>
            </a:pPr>
            <a:endParaRPr lang="en-GB" sz="2400" dirty="0" smtClean="0">
              <a:solidFill>
                <a:schemeClr val="tx1">
                  <a:lumMod val="95000"/>
                  <a:lumOff val="5000"/>
                </a:schemeClr>
              </a:solidFill>
            </a:endParaRPr>
          </a:p>
          <a:p>
            <a:pPr marL="457200" indent="-457200">
              <a:buFont typeface="+mj-lt"/>
              <a:buAutoNum type="arabicPeriod"/>
            </a:pPr>
            <a:r>
              <a:rPr lang="en-GB" sz="2400" dirty="0" smtClean="0">
                <a:solidFill>
                  <a:schemeClr val="tx1">
                    <a:lumMod val="95000"/>
                    <a:lumOff val="5000"/>
                  </a:schemeClr>
                </a:solidFill>
              </a:rPr>
              <a:t>Risk added to risk register</a:t>
            </a:r>
          </a:p>
          <a:p>
            <a:pPr marL="457200" indent="-457200">
              <a:buFont typeface="+mj-lt"/>
              <a:buAutoNum type="arabicPeriod"/>
            </a:pPr>
            <a:endParaRPr lang="en-GB" sz="2400" dirty="0" smtClean="0">
              <a:solidFill>
                <a:schemeClr val="tx1">
                  <a:lumMod val="95000"/>
                  <a:lumOff val="5000"/>
                </a:schemeClr>
              </a:solidFill>
            </a:endParaRPr>
          </a:p>
          <a:p>
            <a:pPr marL="457200" indent="-457200">
              <a:buFont typeface="+mj-lt"/>
              <a:buAutoNum type="arabicPeriod"/>
            </a:pPr>
            <a:r>
              <a:rPr lang="en-GB" sz="2400" dirty="0" smtClean="0">
                <a:solidFill>
                  <a:schemeClr val="tx1">
                    <a:lumMod val="95000"/>
                    <a:lumOff val="5000"/>
                  </a:schemeClr>
                </a:solidFill>
              </a:rPr>
              <a:t>Maintain communications with </a:t>
            </a:r>
          </a:p>
          <a:p>
            <a:r>
              <a:rPr lang="en-GB" sz="2400" dirty="0" smtClean="0">
                <a:solidFill>
                  <a:schemeClr val="tx1">
                    <a:lumMod val="95000"/>
                    <a:lumOff val="5000"/>
                  </a:schemeClr>
                </a:solidFill>
              </a:rPr>
              <a:t>      PICU team </a:t>
            </a:r>
          </a:p>
        </p:txBody>
      </p:sp>
      <p:sp>
        <p:nvSpPr>
          <p:cNvPr id="3" name="Date Placeholder 2"/>
          <p:cNvSpPr>
            <a:spLocks noGrp="1"/>
          </p:cNvSpPr>
          <p:nvPr>
            <p:ph type="dt" sz="half" idx="2"/>
          </p:nvPr>
        </p:nvSpPr>
        <p:spPr/>
        <p:txBody>
          <a:bodyPr/>
          <a:lstStyle/>
          <a:p>
            <a:fld id="{ACC10360-F711-4EFD-87F8-59D49BA99B60}" type="datetime1">
              <a:rPr lang="en-US" smtClean="0"/>
              <a:t>1/15/2018</a:t>
            </a:fld>
            <a:endParaRPr lang="en-US" dirty="0"/>
          </a:p>
        </p:txBody>
      </p:sp>
      <p:sp>
        <p:nvSpPr>
          <p:cNvPr id="4" name="Text Placeholder 3"/>
          <p:cNvSpPr>
            <a:spLocks noGrp="1"/>
          </p:cNvSpPr>
          <p:nvPr>
            <p:ph type="body" sz="quarter" idx="14"/>
          </p:nvPr>
        </p:nvSpPr>
        <p:spPr/>
        <p:txBody>
          <a:bodyPr/>
          <a:lstStyle/>
          <a:p>
            <a:r>
              <a:rPr lang="en-GB" dirty="0" smtClean="0"/>
              <a:t>Paediatric Intensive Care – Bristol</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8008" y="1505156"/>
            <a:ext cx="4896544" cy="3477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971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smtClean="0"/>
              <a:t>In 2017 increased the cardiac psychology  workforce increased to include two new posts:</a:t>
            </a:r>
          </a:p>
          <a:p>
            <a:r>
              <a:rPr lang="en-GB" smtClean="0"/>
              <a:t> </a:t>
            </a:r>
            <a:endParaRPr lang="en-GB" dirty="0"/>
          </a:p>
        </p:txBody>
      </p:sp>
      <p:sp>
        <p:nvSpPr>
          <p:cNvPr id="3" name="Date Placeholder 2"/>
          <p:cNvSpPr>
            <a:spLocks noGrp="1"/>
          </p:cNvSpPr>
          <p:nvPr>
            <p:ph type="dt" sz="half" idx="2"/>
          </p:nvPr>
        </p:nvSpPr>
        <p:spPr/>
        <p:txBody>
          <a:bodyPr/>
          <a:lstStyle/>
          <a:p>
            <a:fld id="{ACC10360-F711-4EFD-87F8-59D49BA99B60}" type="datetime1">
              <a:rPr lang="en-US" smtClean="0"/>
              <a:pPr/>
              <a:t>1/15/2018</a:t>
            </a:fld>
            <a:endParaRPr lang="en-US" dirty="0"/>
          </a:p>
        </p:txBody>
      </p:sp>
      <p:sp>
        <p:nvSpPr>
          <p:cNvPr id="4" name="Text Placeholder 3"/>
          <p:cNvSpPr>
            <a:spLocks noGrp="1"/>
          </p:cNvSpPr>
          <p:nvPr>
            <p:ph type="body" sz="quarter" idx="14"/>
          </p:nvPr>
        </p:nvSpPr>
        <p:spPr/>
        <p:txBody>
          <a:bodyPr/>
          <a:lstStyle/>
          <a:p>
            <a:r>
              <a:rPr lang="en-GB" smtClean="0"/>
              <a:t>Psychology Update</a:t>
            </a:r>
            <a:endParaRPr lang="en-GB" dirty="0"/>
          </a:p>
        </p:txBody>
      </p:sp>
      <p:sp>
        <p:nvSpPr>
          <p:cNvPr id="6" name="TextBox 5"/>
          <p:cNvSpPr txBox="1"/>
          <p:nvPr/>
        </p:nvSpPr>
        <p:spPr>
          <a:xfrm>
            <a:off x="4943872" y="1375788"/>
            <a:ext cx="194421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GB" dirty="0" smtClean="0"/>
              <a:t>Psychology Lead </a:t>
            </a:r>
            <a:endParaRPr lang="en-GB" dirty="0"/>
          </a:p>
        </p:txBody>
      </p:sp>
      <p:sp>
        <p:nvSpPr>
          <p:cNvPr id="7" name="TextBox 6"/>
          <p:cNvSpPr txBox="1"/>
          <p:nvPr/>
        </p:nvSpPr>
        <p:spPr>
          <a:xfrm>
            <a:off x="8544272" y="2028350"/>
            <a:ext cx="194421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GB" dirty="0" smtClean="0"/>
              <a:t>ACHD </a:t>
            </a:r>
            <a:endParaRPr lang="en-GB" dirty="0"/>
          </a:p>
        </p:txBody>
      </p:sp>
      <p:sp>
        <p:nvSpPr>
          <p:cNvPr id="8" name="TextBox 7"/>
          <p:cNvSpPr txBox="1"/>
          <p:nvPr/>
        </p:nvSpPr>
        <p:spPr>
          <a:xfrm>
            <a:off x="615832" y="2028350"/>
            <a:ext cx="2906216"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dirty="0" err="1" smtClean="0"/>
              <a:t>Paeds</a:t>
            </a:r>
            <a:r>
              <a:rPr lang="en-GB" dirty="0" smtClean="0"/>
              <a:t> –surgical pathway </a:t>
            </a:r>
            <a:endParaRPr lang="en-GB" dirty="0"/>
          </a:p>
        </p:txBody>
      </p:sp>
      <p:sp>
        <p:nvSpPr>
          <p:cNvPr id="9" name="TextBox 8"/>
          <p:cNvSpPr txBox="1"/>
          <p:nvPr/>
        </p:nvSpPr>
        <p:spPr>
          <a:xfrm>
            <a:off x="4583832" y="2027994"/>
            <a:ext cx="266429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GB" dirty="0" err="1" smtClean="0"/>
              <a:t>Paeds</a:t>
            </a:r>
            <a:r>
              <a:rPr lang="en-GB" dirty="0" smtClean="0"/>
              <a:t> – </a:t>
            </a:r>
            <a:r>
              <a:rPr lang="en-GB" dirty="0" err="1" smtClean="0"/>
              <a:t>fetal</a:t>
            </a:r>
            <a:r>
              <a:rPr lang="en-GB" dirty="0" smtClean="0"/>
              <a:t> and </a:t>
            </a:r>
            <a:r>
              <a:rPr lang="en-GB" dirty="0" err="1" smtClean="0"/>
              <a:t>cath</a:t>
            </a:r>
            <a:r>
              <a:rPr lang="en-GB" dirty="0" smtClean="0"/>
              <a:t> </a:t>
            </a:r>
            <a:endParaRPr lang="en-GB" dirty="0"/>
          </a:p>
        </p:txBody>
      </p:sp>
      <p:sp>
        <p:nvSpPr>
          <p:cNvPr id="10" name="TextBox 9"/>
          <p:cNvSpPr txBox="1"/>
          <p:nvPr/>
        </p:nvSpPr>
        <p:spPr>
          <a:xfrm>
            <a:off x="7248128" y="1382118"/>
            <a:ext cx="158417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  New posts </a:t>
            </a:r>
            <a:endParaRPr lang="en-GB" dirty="0"/>
          </a:p>
        </p:txBody>
      </p:sp>
      <p:cxnSp>
        <p:nvCxnSpPr>
          <p:cNvPr id="12" name="Straight Arrow Connector 11"/>
          <p:cNvCxnSpPr/>
          <p:nvPr/>
        </p:nvCxnSpPr>
        <p:spPr>
          <a:xfrm>
            <a:off x="8472264" y="1751628"/>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139528" y="1777564"/>
            <a:ext cx="144016" cy="2507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656632" y="1819455"/>
            <a:ext cx="144016" cy="2203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47604" y="3284984"/>
            <a:ext cx="10736752" cy="2308324"/>
          </a:xfrm>
          <a:prstGeom prst="rect">
            <a:avLst/>
          </a:prstGeom>
          <a:noFill/>
        </p:spPr>
        <p:txBody>
          <a:bodyPr wrap="square" rtlCol="0">
            <a:spAutoFit/>
          </a:bodyPr>
          <a:lstStyle/>
          <a:p>
            <a:r>
              <a:rPr lang="en-GB" dirty="0" smtClean="0"/>
              <a:t>Increases in the workforce enabled the Bristol based team to develop a 3 stage proposal and network plan (presented to board in June 2017)   </a:t>
            </a:r>
          </a:p>
          <a:p>
            <a:endParaRPr lang="en-GB" dirty="0"/>
          </a:p>
          <a:p>
            <a:r>
              <a:rPr lang="en-GB" b="1" dirty="0" smtClean="0"/>
              <a:t>Proposal</a:t>
            </a:r>
            <a:r>
              <a:rPr lang="en-GB" b="1" dirty="0"/>
              <a:t>:</a:t>
            </a:r>
            <a:endParaRPr lang="en-GB" dirty="0"/>
          </a:p>
          <a:p>
            <a:pPr lvl="0"/>
            <a:r>
              <a:rPr lang="en-GB" dirty="0"/>
              <a:t>To establish a tiered approach to psychological and other support services, such that patients can be directed to appropriate support and that specialist care can be provided equitable across the network to those in greatest need at the appropriate point in their pathway</a:t>
            </a:r>
          </a:p>
          <a:p>
            <a:endParaRPr lang="en-GB" dirty="0"/>
          </a:p>
        </p:txBody>
      </p:sp>
      <p:sp>
        <p:nvSpPr>
          <p:cNvPr id="20" name="TextBox 19"/>
          <p:cNvSpPr txBox="1"/>
          <p:nvPr/>
        </p:nvSpPr>
        <p:spPr>
          <a:xfrm>
            <a:off x="638380" y="2771636"/>
            <a:ext cx="3009348"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dirty="0" smtClean="0"/>
              <a:t>Support from Cardiff post</a:t>
            </a:r>
            <a:endParaRPr lang="en-GB" dirty="0"/>
          </a:p>
        </p:txBody>
      </p:sp>
    </p:spTree>
    <p:extLst>
      <p:ext uri="{BB962C8B-B14F-4D97-AF65-F5344CB8AC3E}">
        <p14:creationId xmlns:p14="http://schemas.microsoft.com/office/powerpoint/2010/main" val="339095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fontScale="92500" lnSpcReduction="10000"/>
          </a:bodyPr>
          <a:lstStyle/>
          <a:p>
            <a:pPr lvl="0"/>
            <a:r>
              <a:rPr lang="en-GB" u="sng" dirty="0"/>
              <a:t>Information gathering: </a:t>
            </a:r>
            <a:r>
              <a:rPr lang="en-GB" dirty="0"/>
              <a:t>understand what </a:t>
            </a:r>
            <a:r>
              <a:rPr lang="en-GB" dirty="0" smtClean="0"/>
              <a:t>support is needed </a:t>
            </a:r>
            <a:r>
              <a:rPr lang="en-GB" dirty="0"/>
              <a:t>for (stage of pathway, decision points etc</a:t>
            </a:r>
            <a:r>
              <a:rPr lang="en-GB" dirty="0" smtClean="0"/>
              <a:t>.)</a:t>
            </a:r>
            <a:r>
              <a:rPr lang="en-GB" dirty="0" smtClean="0">
                <a:solidFill>
                  <a:schemeClr val="accent6">
                    <a:lumMod val="50000"/>
                  </a:schemeClr>
                </a:solidFill>
              </a:rPr>
              <a:t> </a:t>
            </a:r>
          </a:p>
          <a:p>
            <a:pPr lvl="0"/>
            <a:r>
              <a:rPr lang="en-GB" dirty="0" smtClean="0">
                <a:solidFill>
                  <a:schemeClr val="accent6">
                    <a:lumMod val="50000"/>
                  </a:schemeClr>
                </a:solidFill>
              </a:rPr>
              <a:t>Survey completed and will be presented in March. </a:t>
            </a:r>
            <a:endParaRPr lang="en-GB" dirty="0" smtClean="0"/>
          </a:p>
          <a:p>
            <a:pPr lvl="0"/>
            <a:endParaRPr lang="en-GB" u="sng" dirty="0"/>
          </a:p>
          <a:p>
            <a:pPr lvl="0"/>
            <a:r>
              <a:rPr lang="en-GB" u="sng" dirty="0" smtClean="0"/>
              <a:t>Develop </a:t>
            </a:r>
            <a:r>
              <a:rPr lang="en-GB" u="sng" dirty="0"/>
              <a:t>solution: </a:t>
            </a:r>
            <a:r>
              <a:rPr lang="en-GB" dirty="0"/>
              <a:t>develop an online directory of resources / signposts to services, broadening knowledge of other avenues for support; identify clear thresholds / referral criteria for accessing specialist </a:t>
            </a:r>
            <a:r>
              <a:rPr lang="en-GB" dirty="0" smtClean="0"/>
              <a:t>support. </a:t>
            </a:r>
          </a:p>
          <a:p>
            <a:pPr lvl="0"/>
            <a:r>
              <a:rPr lang="en-GB" dirty="0" smtClean="0">
                <a:solidFill>
                  <a:schemeClr val="accent6">
                    <a:lumMod val="50000"/>
                  </a:schemeClr>
                </a:solidFill>
              </a:rPr>
              <a:t>The content and design of the </a:t>
            </a:r>
            <a:r>
              <a:rPr lang="en-GB" dirty="0" err="1" smtClean="0">
                <a:solidFill>
                  <a:schemeClr val="accent6">
                    <a:lumMod val="50000"/>
                  </a:schemeClr>
                </a:solidFill>
              </a:rPr>
              <a:t>digibook</a:t>
            </a:r>
            <a:r>
              <a:rPr lang="en-GB" dirty="0" smtClean="0">
                <a:solidFill>
                  <a:schemeClr val="accent6">
                    <a:lumMod val="50000"/>
                  </a:schemeClr>
                </a:solidFill>
              </a:rPr>
              <a:t> is out to consultation with families and will be sent to clinicians in January </a:t>
            </a:r>
          </a:p>
          <a:p>
            <a:pPr lvl="0"/>
            <a:endParaRPr lang="en-GB" u="sng" dirty="0">
              <a:solidFill>
                <a:schemeClr val="accent6">
                  <a:lumMod val="50000"/>
                </a:schemeClr>
              </a:solidFill>
            </a:endParaRPr>
          </a:p>
          <a:p>
            <a:r>
              <a:rPr lang="en-GB" u="sng" dirty="0" smtClean="0"/>
              <a:t>Full </a:t>
            </a:r>
            <a:r>
              <a:rPr lang="en-GB" u="sng" dirty="0"/>
              <a:t>service: </a:t>
            </a:r>
            <a:r>
              <a:rPr lang="en-GB" dirty="0" smtClean="0"/>
              <a:t>a </a:t>
            </a:r>
            <a:r>
              <a:rPr lang="en-GB" dirty="0"/>
              <a:t>lifespan service with access options across the network (video link, telephone support etc</a:t>
            </a:r>
            <a:r>
              <a:rPr lang="en-GB" dirty="0" smtClean="0"/>
              <a:t>.); </a:t>
            </a:r>
            <a:r>
              <a:rPr lang="en-GB" dirty="0"/>
              <a:t>full knowledge of the range of services across the network both for patients and </a:t>
            </a:r>
            <a:r>
              <a:rPr lang="en-GB" dirty="0" smtClean="0"/>
              <a:t>clinicians including preparation for procedures and adjustment to living with a heart condition</a:t>
            </a:r>
          </a:p>
          <a:p>
            <a:r>
              <a:rPr lang="en-GB" dirty="0" smtClean="0">
                <a:solidFill>
                  <a:schemeClr val="accent6">
                    <a:lumMod val="50000"/>
                  </a:schemeClr>
                </a:solidFill>
              </a:rPr>
              <a:t>This service will be launched in January and a </a:t>
            </a:r>
            <a:r>
              <a:rPr lang="en-GB" dirty="0"/>
              <a:t>f</a:t>
            </a:r>
            <a:r>
              <a:rPr lang="en-GB" dirty="0">
                <a:solidFill>
                  <a:schemeClr val="accent6">
                    <a:lumMod val="50000"/>
                  </a:schemeClr>
                </a:solidFill>
              </a:rPr>
              <a:t>ull manual of referral criteria and how to refer will be </a:t>
            </a:r>
            <a:r>
              <a:rPr lang="en-GB" dirty="0" smtClean="0">
                <a:solidFill>
                  <a:schemeClr val="accent6">
                    <a:lumMod val="50000"/>
                  </a:schemeClr>
                </a:solidFill>
              </a:rPr>
              <a:t>available. </a:t>
            </a:r>
            <a:endParaRPr lang="en-GB" dirty="0"/>
          </a:p>
          <a:p>
            <a:pPr marL="342900" indent="-342900">
              <a:buFont typeface="Arial" panose="020B0604020202020204" pitchFamily="34" charset="0"/>
              <a:buChar char="•"/>
            </a:pPr>
            <a:endParaRPr lang="en-GB" sz="2200" spc="-30" dirty="0">
              <a:solidFill>
                <a:schemeClr val="tx1">
                  <a:lumMod val="95000"/>
                  <a:lumOff val="5000"/>
                </a:schemeClr>
              </a:solidFill>
            </a:endParaRPr>
          </a:p>
        </p:txBody>
      </p:sp>
      <p:sp>
        <p:nvSpPr>
          <p:cNvPr id="3" name="Date Placeholder 2"/>
          <p:cNvSpPr>
            <a:spLocks noGrp="1"/>
          </p:cNvSpPr>
          <p:nvPr>
            <p:ph type="dt" sz="half" idx="2"/>
          </p:nvPr>
        </p:nvSpPr>
        <p:spPr/>
        <p:txBody>
          <a:bodyPr/>
          <a:lstStyle/>
          <a:p>
            <a:fld id="{ACC10360-F711-4EFD-87F8-59D49BA99B60}" type="datetime1">
              <a:rPr lang="en-US" smtClean="0"/>
              <a:t>1/15/2018</a:t>
            </a:fld>
            <a:endParaRPr lang="en-US" dirty="0"/>
          </a:p>
        </p:txBody>
      </p:sp>
      <p:sp>
        <p:nvSpPr>
          <p:cNvPr id="4" name="Text Placeholder 3"/>
          <p:cNvSpPr>
            <a:spLocks noGrp="1"/>
          </p:cNvSpPr>
          <p:nvPr>
            <p:ph type="body" sz="quarter" idx="14"/>
          </p:nvPr>
        </p:nvSpPr>
        <p:spPr/>
        <p:txBody>
          <a:bodyPr/>
          <a:lstStyle/>
          <a:p>
            <a:r>
              <a:rPr lang="en-GB" dirty="0" smtClean="0"/>
              <a:t>Psychology Update – The 3 stage network plan </a:t>
            </a:r>
            <a:endParaRPr lang="en-GB" dirty="0"/>
          </a:p>
        </p:txBody>
      </p:sp>
    </p:spTree>
    <p:extLst>
      <p:ext uri="{BB962C8B-B14F-4D97-AF65-F5344CB8AC3E}">
        <p14:creationId xmlns:p14="http://schemas.microsoft.com/office/powerpoint/2010/main" val="82123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Board – December 2017</a:t>
            </a:r>
            <a:endParaRPr lang="en-US" dirty="0"/>
          </a:p>
        </p:txBody>
      </p:sp>
      <p:sp>
        <p:nvSpPr>
          <p:cNvPr id="3" name="Text Placeholder 2"/>
          <p:cNvSpPr>
            <a:spLocks noGrp="1"/>
          </p:cNvSpPr>
          <p:nvPr>
            <p:ph type="body" sz="quarter" idx="12"/>
          </p:nvPr>
        </p:nvSpPr>
        <p:spPr/>
        <p:txBody>
          <a:bodyPr/>
          <a:lstStyle/>
          <a:p>
            <a:r>
              <a:rPr lang="en-US" dirty="0" smtClean="0"/>
              <a:t>Network Team Update</a:t>
            </a:r>
            <a:endParaRPr lang="en-US" dirty="0"/>
          </a:p>
        </p:txBody>
      </p:sp>
      <p:sp>
        <p:nvSpPr>
          <p:cNvPr id="4" name="Date Placeholder 3"/>
          <p:cNvSpPr>
            <a:spLocks noGrp="1"/>
          </p:cNvSpPr>
          <p:nvPr>
            <p:ph type="dt" sz="half" idx="13"/>
          </p:nvPr>
        </p:nvSpPr>
        <p:spPr/>
        <p:txBody>
          <a:bodyPr/>
          <a:lstStyle/>
          <a:p>
            <a:r>
              <a:rPr lang="en-GB" dirty="0" smtClean="0"/>
              <a:t>19 December 2017</a:t>
            </a:r>
            <a:endParaRPr lang="en-US" dirty="0"/>
          </a:p>
        </p:txBody>
      </p:sp>
    </p:spTree>
    <p:extLst>
      <p:ext uri="{BB962C8B-B14F-4D97-AF65-F5344CB8AC3E}">
        <p14:creationId xmlns:p14="http://schemas.microsoft.com/office/powerpoint/2010/main" val="19820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79376" y="764704"/>
            <a:ext cx="11303868" cy="5108722"/>
          </a:xfrm>
        </p:spPr>
        <p:txBody>
          <a:bodyPr>
            <a:normAutofit/>
          </a:bodyPr>
          <a:lstStyle/>
          <a:p>
            <a:pPr algn="r"/>
            <a:endParaRPr lang="en-GB" dirty="0" smtClean="0"/>
          </a:p>
          <a:p>
            <a:pPr algn="r"/>
            <a:endParaRPr lang="en-GB" dirty="0"/>
          </a:p>
          <a:p>
            <a:pPr algn="r"/>
            <a:endParaRPr lang="en-GB" dirty="0"/>
          </a:p>
          <a:p>
            <a:pPr algn="r"/>
            <a:endParaRPr lang="en-GB" dirty="0" smtClean="0"/>
          </a:p>
          <a:p>
            <a:pPr algn="r"/>
            <a:r>
              <a:rPr lang="en-GB" sz="2800" b="1" dirty="0" smtClean="0"/>
              <a:t>@</a:t>
            </a:r>
            <a:r>
              <a:rPr lang="en-GB" sz="2800" b="1" dirty="0" err="1" smtClean="0"/>
              <a:t>CHDNetworkSWSW</a:t>
            </a:r>
            <a:endParaRPr lang="en-GB" sz="2800" b="1" dirty="0" smtClean="0"/>
          </a:p>
          <a:p>
            <a:pPr algn="r"/>
            <a:endParaRPr lang="en-GB" sz="2800" b="1" dirty="0" smtClean="0"/>
          </a:p>
          <a:p>
            <a:pPr algn="r"/>
            <a:r>
              <a:rPr lang="en-GB" sz="2800" b="1" dirty="0" smtClean="0"/>
              <a:t>#</a:t>
            </a:r>
            <a:r>
              <a:rPr lang="en-GB" sz="2800" b="1" dirty="0" err="1" smtClean="0"/>
              <a:t>CHDNetworkBoard</a:t>
            </a:r>
            <a:endParaRPr lang="en-GB" sz="2800" b="1" dirty="0" smtClean="0"/>
          </a:p>
          <a:p>
            <a:endParaRPr lang="en-GB" dirty="0"/>
          </a:p>
          <a:p>
            <a:endParaRPr lang="en-GB" dirty="0" smtClean="0">
              <a:solidFill>
                <a:schemeClr val="tx1"/>
              </a:solidFill>
            </a:endParaRPr>
          </a:p>
        </p:txBody>
      </p:sp>
      <p:sp>
        <p:nvSpPr>
          <p:cNvPr id="4" name="Date Placeholder 3"/>
          <p:cNvSpPr>
            <a:spLocks noGrp="1"/>
          </p:cNvSpPr>
          <p:nvPr>
            <p:ph type="dt" sz="half" idx="2"/>
          </p:nvPr>
        </p:nvSpPr>
        <p:spPr/>
        <p:txBody>
          <a:bodyPr/>
          <a:lstStyle/>
          <a:p>
            <a:fld id="{8BC0572A-B4F5-2A4E-AA83-BDE4EB7230CD}" type="datetimeFigureOut">
              <a:rPr lang="en-US" smtClean="0"/>
              <a:pPr/>
              <a:t>1/15/2018</a:t>
            </a:fld>
            <a:endParaRPr lang="en-US" dirty="0"/>
          </a:p>
        </p:txBody>
      </p:sp>
      <p:sp>
        <p:nvSpPr>
          <p:cNvPr id="5" name="Text Placeholder 4"/>
          <p:cNvSpPr>
            <a:spLocks noGrp="1"/>
          </p:cNvSpPr>
          <p:nvPr>
            <p:ph type="body" sz="quarter" idx="14"/>
          </p:nvPr>
        </p:nvSpPr>
        <p:spPr/>
        <p:txBody>
          <a:bodyPr/>
          <a:lstStyle/>
          <a:p>
            <a:r>
              <a:rPr lang="en-US" dirty="0" smtClean="0"/>
              <a:t>Twitter</a:t>
            </a:r>
            <a:endParaRPr lang="en-US"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424" y="764704"/>
            <a:ext cx="7056784" cy="520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21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HDN Colours">
      <a:dk1>
        <a:srgbClr val="000000"/>
      </a:dk1>
      <a:lt1>
        <a:srgbClr val="FFFFFF"/>
      </a:lt1>
      <a:dk2>
        <a:srgbClr val="0039A6"/>
      </a:dk2>
      <a:lt2>
        <a:srgbClr val="A5ACB0"/>
      </a:lt2>
      <a:accent1>
        <a:srgbClr val="7C2855"/>
      </a:accent1>
      <a:accent2>
        <a:srgbClr val="005EB8"/>
      </a:accent2>
      <a:accent3>
        <a:srgbClr val="41B6E6"/>
      </a:accent3>
      <a:accent4>
        <a:srgbClr val="009638"/>
      </a:accent4>
      <a:accent5>
        <a:srgbClr val="ED8B00"/>
      </a:accent5>
      <a:accent6>
        <a:srgbClr val="DA281C"/>
      </a:accent6>
      <a:hlink>
        <a:srgbClr val="0039A6"/>
      </a:hlink>
      <a:folHlink>
        <a:srgbClr val="A5AC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3F2025282A48E241B14B3F8E09A81CD8" ma:contentTypeVersion="2" ma:contentTypeDescription="Create a new document." ma:contentTypeScope="" ma:versionID="a05e0fe524421bb68d6d236e7cd3f71e">
  <xsd:schema xmlns:xsd="http://www.w3.org/2001/XMLSchema" xmlns:xs="http://www.w3.org/2001/XMLSchema" xmlns:p="http://schemas.microsoft.com/office/2006/metadata/properties" xmlns:ns2="397bf5a5-137b-4d17-852e-1fb70e6763e5" xmlns:ns3="720fe38e-5865-4d69-8b24-59d4075a4f41" targetNamespace="http://schemas.microsoft.com/office/2006/metadata/properties" ma:root="true" ma:fieldsID="3b0772069ac25ee5c9b5f7b022fdfc17" ns2:_="" ns3:_="">
    <xsd:import namespace="397bf5a5-137b-4d17-852e-1fb70e6763e5"/>
    <xsd:import namespace="720fe38e-5865-4d69-8b24-59d4075a4f41"/>
    <xsd:element name="properties">
      <xsd:complexType>
        <xsd:sequence>
          <xsd:element name="documentManagement">
            <xsd:complexType>
              <xsd:all>
                <xsd:element ref="ns2:_dlc_DocId" minOccurs="0"/>
                <xsd:element ref="ns2:_dlc_DocIdUrl" minOccurs="0"/>
                <xsd:element ref="ns2:_dlc_DocIdPersistId" minOccurs="0"/>
                <xsd:element ref="ns3:BDUKRecordCategoryTaxHTField0" minOccurs="0"/>
                <xsd:element ref="ns3:BDUKContentOwnerTaxHTField0" minOccurs="0"/>
                <xsd:element ref="ns3:BDUKContentContactTaxHTField0" minOccurs="0"/>
                <xsd:element ref="ns3:BDUKSecurityMarking"/>
                <xsd:element ref="ns3:BDUKExportControlled"/>
                <xsd:element ref="ns3:BDUKCompanyMarkingTaxHTField0" minOccurs="0"/>
                <xsd:element ref="ns3:BDUKNetworkTaxHTField0" minOccurs="0"/>
                <xsd:element ref="ns3:BDUKProgrammeTaxHTField0" minOccurs="0"/>
                <xsd:element ref="ns3:BDUKFunctionTaxHTField0" minOccurs="0"/>
                <xsd:element ref="ns3:BDUKCommunityTaxHTField0" minOccurs="0"/>
                <xsd:element ref="ns2:Owner"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7bf5a5-137b-4d17-852e-1fb70e6763e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Owner" ma:index="29" nillable="true" ma:displayName="Owner" ma:list="UserInfo" ma:SearchPeopleOnly="false"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c5ef27d5-9a05-4151-9637-16689f020b8e"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20fe38e-5865-4d69-8b24-59d4075a4f41" elementFormDefault="qualified">
    <xsd:import namespace="http://schemas.microsoft.com/office/2006/documentManagement/types"/>
    <xsd:import namespace="http://schemas.microsoft.com/office/infopath/2007/PartnerControls"/>
    <xsd:element name="BDUKRecordCategoryTaxHTField0" ma:index="11" ma:taxonomy="true" ma:internalName="BDUKRecordCategoryTaxHTField0" ma:taxonomyFieldName="BDUKRecordCategory" ma:displayName="Record Category" ma:default="" ma:fieldId="{05e56eb5-a4b1-443c-ad1f-8e0cb91e6195}" ma:sspId="c5ef27d5-9a05-4151-9637-16689f020b8e" ma:termSetId="19f38ae7-2eed-4b45-9dfb-68bffd1b55c2" ma:anchorId="00000000-0000-0000-0000-000000000000" ma:open="false" ma:isKeyword="false">
      <xsd:complexType>
        <xsd:sequence>
          <xsd:element ref="pc:Terms" minOccurs="0" maxOccurs="1"/>
        </xsd:sequence>
      </xsd:complexType>
    </xsd:element>
    <xsd:element name="BDUKContentOwnerTaxHTField0" ma:index="13" ma:taxonomy="true" ma:internalName="BDUKContentOwnerTaxHTField0" ma:taxonomyFieldName="BDUKContentOwner" ma:displayName="Content Owner" ma:default="1;#Content Owner|14a2a2e5-e29d-4951-8481-65a2e15717c4" ma:fieldId="{0a493fd5-afbd-4be8-a559-1243573ada91}" ma:sspId="c5ef27d5-9a05-4151-9637-16689f020b8e" ma:termSetId="043fe21c-0287-4cd1-948c-c8fe97695d55" ma:anchorId="00000000-0000-0000-0000-000000000000" ma:open="false" ma:isKeyword="false">
      <xsd:complexType>
        <xsd:sequence>
          <xsd:element ref="pc:Terms" minOccurs="0" maxOccurs="1"/>
        </xsd:sequence>
      </xsd:complexType>
    </xsd:element>
    <xsd:element name="BDUKContentContactTaxHTField0" ma:index="15" ma:taxonomy="true" ma:internalName="BDUKContentContactTaxHTField0" ma:taxonomyFieldName="BDUKContentContact" ma:displayName="Content Contact" ma:default="1;#Content Owner|14a2a2e5-e29d-4951-8481-65a2e15717c4" ma:fieldId="{fb34e409-47de-40b1-ab66-8071a7dfd503}" ma:sspId="c5ef27d5-9a05-4151-9637-16689f020b8e" ma:termSetId="043fe21c-0287-4cd1-948c-c8fe97695d55" ma:anchorId="00000000-0000-0000-0000-000000000000" ma:open="false" ma:isKeyword="false">
      <xsd:complexType>
        <xsd:sequence>
          <xsd:element ref="pc:Terms" minOccurs="0" maxOccurs="1"/>
        </xsd:sequence>
      </xsd:complexType>
    </xsd:element>
    <xsd:element name="BDUKSecurityMarking" ma:index="17" ma:displayName="Security Marking" ma:default="RESTRICTED" ma:description="MOD security marking for the content." ma:internalName="BDUKSecurityMarking">
      <xsd:simpleType>
        <xsd:restriction base="dms:Choice">
          <xsd:enumeration value="UNCLASSIFIED"/>
          <xsd:enumeration value="RESTRICTED"/>
        </xsd:restriction>
      </xsd:simpleType>
    </xsd:element>
    <xsd:element name="BDUKExportControlled" ma:index="18" ma:displayName="Export Controlled" ma:default="NO" ma:description="Whether the content can be taken out of the country." ma:internalName="BDUKExportControlled">
      <xsd:simpleType>
        <xsd:restriction base="dms:Choice">
          <xsd:enumeration value="NO"/>
        </xsd:restriction>
      </xsd:simpleType>
    </xsd:element>
    <xsd:element name="BDUKCompanyMarkingTaxHTField0" ma:index="19" ma:taxonomy="true" ma:internalName="BDUKCompanyMarkingTaxHTField0" ma:taxonomyFieldName="BDUKCompanyMarking" ma:displayName="Company Marking" ma:default="2;#Boeing Proprietary|f7e81a2f-2640-4d70-b4ae-a056060f871c" ma:fieldId="{62c78379-4704-46c6-992d-1cb3dbea4783}" ma:sspId="c5ef27d5-9a05-4151-9637-16689f020b8e" ma:termSetId="ba44478a-b642-43d4-b505-86a5d0875012" ma:anchorId="00000000-0000-0000-0000-000000000000" ma:open="false" ma:isKeyword="false">
      <xsd:complexType>
        <xsd:sequence>
          <xsd:element ref="pc:Terms" minOccurs="0" maxOccurs="1"/>
        </xsd:sequence>
      </xsd:complexType>
    </xsd:element>
    <xsd:element name="BDUKNetworkTaxHTField0" ma:index="21" ma:taxonomy="true" ma:internalName="BDUKNetworkTaxHTField0" ma:taxonomyFieldName="BDUKNetwork" ma:displayName="Network" ma:default="3;#BURN|a8b8bcf0-f1ca-4fad-8f2c-bb4044b2b716" ma:fieldId="{221e7166-d060-433e-b594-d3e1cf2933bf}" ma:sspId="c5ef27d5-9a05-4151-9637-16689f020b8e" ma:termSetId="8a9a026d-da9d-469f-a125-e733bcdceaa5" ma:anchorId="00000000-0000-0000-0000-000000000000" ma:open="false" ma:isKeyword="false">
      <xsd:complexType>
        <xsd:sequence>
          <xsd:element ref="pc:Terms" minOccurs="0" maxOccurs="1"/>
        </xsd:sequence>
      </xsd:complexType>
    </xsd:element>
    <xsd:element name="BDUKProgrammeTaxHTField0" ma:index="23" nillable="true" ma:taxonomy="true" ma:internalName="BDUKProgrammeTaxHTField0" ma:taxonomyFieldName="BDUKProgramme" ma:displayName="Programme" ma:default="4;#Advanced Programmes|5f9131a5-acf8-4370-b852-06a1a2746938" ma:fieldId="{f96d97df-6ed5-44be-81b1-80de1cb1ec13}" ma:sspId="c5ef27d5-9a05-4151-9637-16689f020b8e" ma:termSetId="8be629b5-8610-4fb1-b891-b02fdb15d838" ma:anchorId="00000000-0000-0000-0000-000000000000" ma:open="false" ma:isKeyword="false">
      <xsd:complexType>
        <xsd:sequence>
          <xsd:element ref="pc:Terms" minOccurs="0" maxOccurs="1"/>
        </xsd:sequence>
      </xsd:complexType>
    </xsd:element>
    <xsd:element name="BDUKFunctionTaxHTField0" ma:index="25" nillable="true" ma:taxonomy="true" ma:internalName="BDUKFunctionTaxHTField0" ma:taxonomyFieldName="BDUKFunction" ma:displayName="Function" ma:default="5;#IT|f967e952-1140-446c-af6b-7e69343ccb2d" ma:fieldId="{b91252e3-133b-4bcb-9a7e-ae49c8ad5d53}" ma:sspId="c5ef27d5-9a05-4151-9637-16689f020b8e" ma:termSetId="3d95498f-444b-4a7c-9117-462f390beeeb" ma:anchorId="00000000-0000-0000-0000-000000000000" ma:open="false" ma:isKeyword="false">
      <xsd:complexType>
        <xsd:sequence>
          <xsd:element ref="pc:Terms" minOccurs="0" maxOccurs="1"/>
        </xsd:sequence>
      </xsd:complexType>
    </xsd:element>
    <xsd:element name="BDUKCommunityTaxHTField0" ma:index="27" nillable="true" ma:taxonomy="true" ma:internalName="BDUKCommunityTaxHTField0" ma:taxonomyFieldName="BDUKCommunity" ma:displayName="Community" ma:default="" ma:fieldId="{6878e63e-a980-4c13-85bc-b13a7c4f368d}" ma:sspId="c5ef27d5-9a05-4151-9637-16689f020b8e" ma:termSetId="c9ec6586-185c-4355-99fd-ab0c2e499381"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BDUKCommunityTaxHTField0 xmlns="720fe38e-5865-4d69-8b24-59d4075a4f41">
      <Terms xmlns="http://schemas.microsoft.com/office/infopath/2007/PartnerControls"/>
    </BDUKCommunityTaxHTField0>
    <BDUKProgrammeTaxHTField0 xmlns="720fe38e-5865-4d69-8b24-59d4075a4f41">
      <Terms xmlns="http://schemas.microsoft.com/office/infopath/2007/PartnerControls">
        <TermInfo xmlns="http://schemas.microsoft.com/office/infopath/2007/PartnerControls">
          <TermName xmlns="http://schemas.microsoft.com/office/infopath/2007/PartnerControls">SCIS</TermName>
          <TermId xmlns="http://schemas.microsoft.com/office/infopath/2007/PartnerControls">547177e7-85fb-4d08-8e1a-decfae466c09</TermId>
        </TermInfo>
      </Terms>
    </BDUKProgrammeTaxHTField0>
    <BDUKContentContactTaxHTField0 xmlns="720fe38e-5865-4d69-8b24-59d4075a4f41">
      <Terms xmlns="http://schemas.microsoft.com/office/infopath/2007/PartnerControls">
        <TermInfo xmlns="http://schemas.microsoft.com/office/infopath/2007/PartnerControls">
          <TermName xmlns="http://schemas.microsoft.com/office/infopath/2007/PartnerControls">Content Owner</TermName>
          <TermId xmlns="http://schemas.microsoft.com/office/infopath/2007/PartnerControls">14a2a2e5-e29d-4951-8481-65a2e15717c4</TermId>
        </TermInfo>
      </Terms>
    </BDUKContentContactTaxHTField0>
    <BDUKRecordCategoryTaxHTField0 xmlns="720fe38e-5865-4d69-8b24-59d4075a4f41">
      <Terms xmlns="http://schemas.microsoft.com/office/infopath/2007/PartnerControls">
        <TermInfo xmlns="http://schemas.microsoft.com/office/infopath/2007/PartnerControls">
          <TermName xmlns="http://schemas.microsoft.com/office/infopath/2007/PartnerControls">Human Resources</TermName>
          <TermId xmlns="http://schemas.microsoft.com/office/infopath/2007/PartnerControls">efd697f0-1494-4a7a-b936-1b8cc789599a</TermId>
        </TermInfo>
      </Terms>
    </BDUKRecordCategoryTaxHTField0>
    <BDUKSecurityMarking xmlns="720fe38e-5865-4d69-8b24-59d4075a4f41">UNCLASSIFIED</BDUKSecurityMarking>
    <BDUKExportControlled xmlns="720fe38e-5865-4d69-8b24-59d4075a4f41">NO</BDUKExportControlled>
    <BDUKNetworkTaxHTField0 xmlns="720fe38e-5865-4d69-8b24-59d4075a4f41">
      <Terms xmlns="http://schemas.microsoft.com/office/infopath/2007/PartnerControls">
        <TermInfo xmlns="http://schemas.microsoft.com/office/infopath/2007/PartnerControls">
          <TermName xmlns="http://schemas.microsoft.com/office/infopath/2007/PartnerControls">BURN</TermName>
          <TermId xmlns="http://schemas.microsoft.com/office/infopath/2007/PartnerControls">a8b8bcf0-f1ca-4fad-8f2c-bb4044b2b716</TermId>
        </TermInfo>
      </Terms>
    </BDUKNetworkTaxHTField0>
    <BDUKFunctionTaxHTField0 xmlns="720fe38e-5865-4d69-8b24-59d4075a4f41">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46cd6d51-cd55-44c9-b7f4-7c743c358b34</TermId>
        </TermInfo>
      </Terms>
    </BDUKFunctionTaxHTField0>
    <TaxKeywordTaxHTField xmlns="397bf5a5-137b-4d17-852e-1fb70e6763e5">
      <Terms xmlns="http://schemas.microsoft.com/office/infopath/2007/PartnerControls">
        <TermInfo xmlns="http://schemas.microsoft.com/office/infopath/2007/PartnerControls">
          <TermName xmlns="http://schemas.microsoft.com/office/infopath/2007/PartnerControls">BDUK PPT Template</TermName>
          <TermId xmlns="http://schemas.microsoft.com/office/infopath/2007/PartnerControls">a22c132f-f2f3-49bb-8aae-8158ac81d47e</TermId>
        </TermInfo>
      </Terms>
    </TaxKeywordTaxHTField>
    <BDUKContentOwnerTaxHTField0 xmlns="720fe38e-5865-4d69-8b24-59d4075a4f41">
      <Terms xmlns="http://schemas.microsoft.com/office/infopath/2007/PartnerControls">
        <TermInfo xmlns="http://schemas.microsoft.com/office/infopath/2007/PartnerControls">
          <TermName xmlns="http://schemas.microsoft.com/office/infopath/2007/PartnerControls">Content Owner</TermName>
          <TermId xmlns="http://schemas.microsoft.com/office/infopath/2007/PartnerControls">14a2a2e5-e29d-4951-8481-65a2e15717c4</TermId>
        </TermInfo>
      </Terms>
    </BDUKContentOwnerTaxHTField0>
    <BDUKCompanyMarkingTaxHTField0 xmlns="720fe38e-5865-4d69-8b24-59d4075a4f41">
      <Terms xmlns="http://schemas.microsoft.com/office/infopath/2007/PartnerControls">
        <TermInfo xmlns="http://schemas.microsoft.com/office/infopath/2007/PartnerControls">
          <TermName xmlns="http://schemas.microsoft.com/office/infopath/2007/PartnerControls">Boeing Proprietary</TermName>
          <TermId xmlns="http://schemas.microsoft.com/office/infopath/2007/PartnerControls">f7e81a2f-2640-4d70-b4ae-a056060f871c</TermId>
        </TermInfo>
      </Terms>
    </BDUKCompanyMarkingTaxHTField0>
    <Owner xmlns="397bf5a5-137b-4d17-852e-1fb70e6763e5">
      <UserInfo>
        <DisplayName>Swaine, Jeanine</DisplayName>
        <AccountId>87</AccountId>
        <AccountType/>
      </UserInfo>
    </Owner>
    <_dlc_DocId xmlns="397bf5a5-137b-4d17-852e-1fb70e6763e5">BDUK-B57B8C22-1356-46DF-A544-5E039E0391A9</_dlc_DocId>
    <_dlc_DocIdUrl xmlns="397bf5a5-137b-4d17-852e-1fb70e6763e5">
      <Url>https://intranet.web.boeingdefence.co.uk/scis/evelyn/_layouts/DocIdRedir.aspx?ID=BDUK-B57B8C22-1356-46DF-A544-5E039E0391A9</Url>
      <Description>BDUK-B57B8C22-1356-46DF-A544-5E039E0391A9</Description>
    </_dlc_DocIdUrl>
  </documentManagement>
</p:properties>
</file>

<file path=customXml/itemProps1.xml><?xml version="1.0" encoding="utf-8"?>
<ds:datastoreItem xmlns:ds="http://schemas.openxmlformats.org/officeDocument/2006/customXml" ds:itemID="{3F229543-B1BB-4AA0-BED9-BEEE978C9E66}">
  <ds:schemaRefs>
    <ds:schemaRef ds:uri="http://schemas.microsoft.com/sharepoint/v3/contenttype/forms"/>
  </ds:schemaRefs>
</ds:datastoreItem>
</file>

<file path=customXml/itemProps2.xml><?xml version="1.0" encoding="utf-8"?>
<ds:datastoreItem xmlns:ds="http://schemas.openxmlformats.org/officeDocument/2006/customXml" ds:itemID="{69DBC0CC-0682-4580-A550-F1C58F17D909}">
  <ds:schemaRefs>
    <ds:schemaRef ds:uri="http://schemas.microsoft.com/sharepoint/events"/>
  </ds:schemaRefs>
</ds:datastoreItem>
</file>

<file path=customXml/itemProps3.xml><?xml version="1.0" encoding="utf-8"?>
<ds:datastoreItem xmlns:ds="http://schemas.openxmlformats.org/officeDocument/2006/customXml" ds:itemID="{9DFAB746-30AD-44F1-8ABC-53C068C140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7bf5a5-137b-4d17-852e-1fb70e6763e5"/>
    <ds:schemaRef ds:uri="720fe38e-5865-4d69-8b24-59d4075a4f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AFD7CCD-ABB1-4883-A8CD-AAB6B0035C6C}">
  <ds:schemaRefs>
    <ds:schemaRef ds:uri="http://schemas.microsoft.com/office/2006/documentManagement/types"/>
    <ds:schemaRef ds:uri="http://purl.org/dc/terms/"/>
    <ds:schemaRef ds:uri="http://purl.org/dc/dcmitype/"/>
    <ds:schemaRef ds:uri="720fe38e-5865-4d69-8b24-59d4075a4f41"/>
    <ds:schemaRef ds:uri="397bf5a5-137b-4d17-852e-1fb70e6763e5"/>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Internal Presentation</Template>
  <TotalTime>9291</TotalTime>
  <Words>2186</Words>
  <Application>Microsoft Office PowerPoint</Application>
  <PresentationFormat>Custom</PresentationFormat>
  <Paragraphs>426</Paragraphs>
  <Slides>34</Slides>
  <Notes>10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Network Board – December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 Nurses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Boeing Defence UK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Services Organisation Cascade</dc:title>
  <dc:subject>BDUK PPT Template</dc:subject>
  <dc:creator>Swaine, Jeanine</dc:creator>
  <cp:keywords>BDUK PPT Template</cp:keywords>
  <dc:description>Artist: Paul Deloney
RMS#: 280299
Date: 4/23/15</dc:description>
  <cp:lastModifiedBy>Marnell, Caitlin E.</cp:lastModifiedBy>
  <cp:revision>535</cp:revision>
  <cp:lastPrinted>2017-06-07T13:39:30Z</cp:lastPrinted>
  <dcterms:created xsi:type="dcterms:W3CDTF">2015-05-20T13:15:07Z</dcterms:created>
  <dcterms:modified xsi:type="dcterms:W3CDTF">2018-01-15T13:25:26Z</dcterms:modified>
  <cp:category>PPT Template</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0x0101003F2025282A48E241B14B3F8E09A81CD8</vt:lpwstr>
  </property>
  <property fmtid="{D5CDD505-2E9C-101B-9397-08002B2CF9AE}" pid="3" name="TaxKeyword">
    <vt:lpwstr>30;#BDUK PPT Template|a22c132f-f2f3-49bb-8aae-8158ac81d47e</vt:lpwstr>
  </property>
  <property fmtid="{D5CDD505-2E9C-101B-9397-08002B2CF9AE}" pid="4" name="TaxCatchAll">
    <vt:lpwstr>18;#Human Resources|efd697f0-1494-4a7a-b936-1b8cc789599a;#13;#SCIS|547177e7-85fb-4d08-8e1a-decfae466c09;#32;#Communications|46cd6d51-cd55-44c9-b7f4-7c743c358b34;#30;#BDUK PPT Template;#3;#BURN|a8b8bcf0-f1ca-4fad-8f2c-bb4044b2b716;#2;#Boeing Proprietary|f7</vt:lpwstr>
  </property>
  <property fmtid="{D5CDD505-2E9C-101B-9397-08002B2CF9AE}" pid="5" name="_dlc_DocIdItemGuid">
    <vt:lpwstr>46fcf7ae-b7a9-477a-b1a8-199591c01687</vt:lpwstr>
  </property>
  <property fmtid="{D5CDD505-2E9C-101B-9397-08002B2CF9AE}" pid="6" name="BDUKRecordCategory">
    <vt:lpwstr>18;#Human Resources|efd697f0-1494-4a7a-b936-1b8cc789599a</vt:lpwstr>
  </property>
  <property fmtid="{D5CDD505-2E9C-101B-9397-08002B2CF9AE}" pid="7" name="BDUKNetwork">
    <vt:lpwstr>3;#BURN|a8b8bcf0-f1ca-4fad-8f2c-bb4044b2b716</vt:lpwstr>
  </property>
  <property fmtid="{D5CDD505-2E9C-101B-9397-08002B2CF9AE}" pid="8" name="BDUKProgramme">
    <vt:lpwstr>13;#SCIS|547177e7-85fb-4d08-8e1a-decfae466c09</vt:lpwstr>
  </property>
  <property fmtid="{D5CDD505-2E9C-101B-9397-08002B2CF9AE}" pid="9" name="BDUKContentOwner">
    <vt:lpwstr>1;#Content Owner|14a2a2e5-e29d-4951-8481-65a2e15717c4</vt:lpwstr>
  </property>
  <property fmtid="{D5CDD505-2E9C-101B-9397-08002B2CF9AE}" pid="10" name="BDUKCompanyMarking">
    <vt:lpwstr>2;#Boeing Proprietary|f7e81a2f-2640-4d70-b4ae-a056060f871c</vt:lpwstr>
  </property>
  <property fmtid="{D5CDD505-2E9C-101B-9397-08002B2CF9AE}" pid="11" name="BDUKFunction">
    <vt:lpwstr>32;#Communications|46cd6d51-cd55-44c9-b7f4-7c743c358b34</vt:lpwstr>
  </property>
  <property fmtid="{D5CDD505-2E9C-101B-9397-08002B2CF9AE}" pid="12" name="BDUKContentContact">
    <vt:lpwstr>1;#Content Owner|14a2a2e5-e29d-4951-8481-65a2e15717c4</vt:lpwstr>
  </property>
  <property fmtid="{D5CDD505-2E9C-101B-9397-08002B2CF9AE}" pid="13" name="BDUKCommunity">
    <vt:lpwstr/>
  </property>
</Properties>
</file>